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6A794-D8D1-496E-BE6B-31209E02F9AF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4372C-2E32-432E-8548-D6CB2380FC9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baseline="0" dirty="0" smtClean="0"/>
              <a:t> </a:t>
            </a:r>
            <a:r>
              <a:rPr lang="ko-KR" altLang="en-US" baseline="0" dirty="0" smtClean="0"/>
              <a:t>경제가 발전할수록 쌀에 대한 소비 감소</a:t>
            </a:r>
            <a:r>
              <a:rPr lang="en-US" altLang="ko-KR" baseline="0" dirty="0" smtClean="0"/>
              <a:t>,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이와 더불어 한국의 농업에서 가장 큰 비중을 차지하는 쌀의 생산 역시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보다 수익성이 높은 작물로의 전환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농지의 다른 용도로의 전환 등으로 인해 그 면적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생산량 등이 줄어들고 있음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F3C02C-DBAC-4E30-A70E-AA909B52FDDC}" type="slidenum">
              <a:rPr lang="en-US" altLang="ko-KR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altLang="ko-K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endParaRPr lang="ko-KR" altLang="en-US" sz="460" b="0" i="0" baseline="0" dirty="0">
              <a:solidFill>
                <a:srgbClr val="C00000"/>
              </a:solidFill>
              <a:latin typeface="맑은 고딕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F3C02C-DBAC-4E30-A70E-AA909B52FDDC}" type="slidenum">
              <a:rPr lang="en-US" altLang="ko-KR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altLang="ko-K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최근 나타나고 있는 식품 가격의 상승은 식량안보를 위협하는 또</a:t>
            </a:r>
            <a:r>
              <a:rPr lang="ko-KR" altLang="en-US" baseline="0" dirty="0" smtClean="0"/>
              <a:t> 다른 요인</a:t>
            </a:r>
            <a:endParaRPr lang="en-US" altLang="ko-KR" baseline="0" dirty="0" smtClean="0"/>
          </a:p>
          <a:p>
            <a:r>
              <a:rPr lang="en-US" altLang="ko-KR" baseline="0" dirty="0" smtClean="0"/>
              <a:t>(</a:t>
            </a:r>
            <a:r>
              <a:rPr lang="ko-KR" altLang="en-US" baseline="0" dirty="0" smtClean="0"/>
              <a:t>특히 </a:t>
            </a:r>
            <a:r>
              <a:rPr lang="en-US" altLang="ko-KR" baseline="0" dirty="0" smtClean="0"/>
              <a:t>lower income consumer</a:t>
            </a:r>
            <a:r>
              <a:rPr lang="ko-KR" altLang="en-US" baseline="0" dirty="0" smtClean="0"/>
              <a:t>에게</a:t>
            </a:r>
            <a:r>
              <a:rPr lang="en-US" altLang="ko-KR" baseline="0" dirty="0" smtClean="0"/>
              <a:t>)</a:t>
            </a:r>
          </a:p>
          <a:p>
            <a:endParaRPr lang="en-US" altLang="ko-KR" baseline="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F3C02C-DBAC-4E30-A70E-AA909B52FDDC}" type="slidenum">
              <a:rPr lang="en-US" altLang="ko-KR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altLang="ko-K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*GMO</a:t>
            </a:r>
          </a:p>
          <a:p>
            <a:pPr lvl="0">
              <a:lnSpc>
                <a:spcPct val="150000"/>
              </a:lnSpc>
              <a:buFontTx/>
              <a:buChar char="-"/>
            </a:pPr>
            <a:r>
              <a:rPr lang="en-US" altLang="ko-KR" sz="1200" dirty="0" smtClean="0"/>
              <a:t>Environmental Hazards</a:t>
            </a:r>
          </a:p>
          <a:p>
            <a:pPr lvl="0">
              <a:lnSpc>
                <a:spcPct val="150000"/>
              </a:lnSpc>
            </a:pPr>
            <a:r>
              <a:rPr lang="en-US" altLang="ko-KR" sz="1200" dirty="0" smtClean="0"/>
              <a:t>              unintended harm to other organisms</a:t>
            </a:r>
          </a:p>
          <a:p>
            <a:pPr lvl="0">
              <a:lnSpc>
                <a:spcPct val="150000"/>
              </a:lnSpc>
            </a:pPr>
            <a:r>
              <a:rPr lang="en-US" altLang="ko-KR" sz="1200" dirty="0" smtClean="0"/>
              <a:t>              reduced effectiveness of pesticides</a:t>
            </a:r>
          </a:p>
          <a:p>
            <a:pPr lvl="0">
              <a:lnSpc>
                <a:spcPct val="150000"/>
              </a:lnSpc>
            </a:pPr>
            <a:r>
              <a:rPr lang="en-US" altLang="ko-KR" sz="1200" dirty="0" smtClean="0"/>
              <a:t>              gene transfer to non-target species</a:t>
            </a:r>
          </a:p>
          <a:p>
            <a:pPr lvl="0">
              <a:lnSpc>
                <a:spcPct val="150000"/>
              </a:lnSpc>
              <a:buFontTx/>
              <a:buChar char="-"/>
            </a:pPr>
            <a:r>
              <a:rPr lang="en-US" altLang="ko-KR" sz="1200" dirty="0" smtClean="0"/>
              <a:t> Human Health Risks</a:t>
            </a:r>
          </a:p>
          <a:p>
            <a:pPr lvl="0">
              <a:lnSpc>
                <a:spcPct val="150000"/>
              </a:lnSpc>
            </a:pPr>
            <a:r>
              <a:rPr lang="en-US" altLang="ko-KR" sz="1200" dirty="0" smtClean="0"/>
              <a:t>              new food allergies</a:t>
            </a:r>
          </a:p>
          <a:p>
            <a:pPr lvl="0">
              <a:lnSpc>
                <a:spcPct val="150000"/>
              </a:lnSpc>
            </a:pPr>
            <a:r>
              <a:rPr lang="en-US" altLang="ko-KR" sz="1200" dirty="0" smtClean="0"/>
              <a:t>              unknown effects on human health</a:t>
            </a:r>
          </a:p>
          <a:p>
            <a:pPr lvl="0">
              <a:lnSpc>
                <a:spcPct val="150000"/>
              </a:lnSpc>
              <a:buFontTx/>
              <a:buChar char="-"/>
            </a:pPr>
            <a:r>
              <a:rPr lang="en-US" altLang="ko-KR" sz="1200" dirty="0" smtClean="0"/>
              <a:t> Economic Concerns</a:t>
            </a:r>
          </a:p>
          <a:p>
            <a:pPr lvl="0">
              <a:lnSpc>
                <a:spcPct val="150000"/>
              </a:lnSpc>
            </a:pPr>
            <a:r>
              <a:rPr lang="en-US" altLang="ko-KR" sz="1200" dirty="0" smtClean="0"/>
              <a:t>              lengthy and costly process</a:t>
            </a:r>
          </a:p>
          <a:p>
            <a:pPr lvl="0">
              <a:lnSpc>
                <a:spcPct val="150000"/>
              </a:lnSpc>
            </a:pPr>
            <a:r>
              <a:rPr lang="en-US" altLang="ko-KR" sz="1200" dirty="0" smtClean="0"/>
              <a:t>              patent infringement concern, speed prices</a:t>
            </a:r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A1422-EE22-4EEC-8481-4291F4BAB1C8}" type="slidenum">
              <a:rPr lang="ko-KR" altLang="en-US" smtClean="0">
                <a:solidFill>
                  <a:prstClr val="black"/>
                </a:solidFill>
              </a:rPr>
              <a:pPr/>
              <a:t>10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CE9D78-2E6B-4DEC-B082-178CA7A0E8D8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7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2.jpg"/>
          <p:cNvPicPr>
            <a:picLocks noChangeAspect="1"/>
          </p:cNvPicPr>
          <p:nvPr userDrawn="1"/>
        </p:nvPicPr>
        <p:blipFill>
          <a:blip r:embed="rId2" cstate="print"/>
          <a:srcRect t="14583"/>
          <a:stretch>
            <a:fillRect/>
          </a:stretch>
        </p:blipFill>
        <p:spPr>
          <a:xfrm>
            <a:off x="-1" y="1000108"/>
            <a:ext cx="9143999" cy="5857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그림 19" descr="4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1057198"/>
            <a:ext cx="2428860" cy="2943306"/>
          </a:xfrm>
          <a:prstGeom prst="rect">
            <a:avLst/>
          </a:prstGeom>
        </p:spPr>
      </p:pic>
      <p:pic>
        <p:nvPicPr>
          <p:cNvPr id="15" name="그림 14" descr="6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-532364" y="4929198"/>
            <a:ext cx="3910622" cy="1643075"/>
          </a:xfrm>
          <a:prstGeom prst="rect">
            <a:avLst/>
          </a:prstGeom>
        </p:spPr>
      </p:pic>
      <p:pic>
        <p:nvPicPr>
          <p:cNvPr id="17" name="그림 16" descr="1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57158" y="2854833"/>
            <a:ext cx="2822388" cy="2535851"/>
          </a:xfrm>
          <a:prstGeom prst="rect">
            <a:avLst/>
          </a:prstGeom>
        </p:spPr>
      </p:pic>
      <p:sp>
        <p:nvSpPr>
          <p:cNvPr id="19" name="제목 9"/>
          <p:cNvSpPr>
            <a:spLocks noGrp="1"/>
          </p:cNvSpPr>
          <p:nvPr>
            <p:ph type="title" hasCustomPrompt="1"/>
          </p:nvPr>
        </p:nvSpPr>
        <p:spPr>
          <a:xfrm>
            <a:off x="1214414" y="142852"/>
            <a:ext cx="7929586" cy="796908"/>
          </a:xfrm>
          <a:prstGeom prst="rect">
            <a:avLst/>
          </a:prstGeom>
        </p:spPr>
        <p:txBody>
          <a:bodyPr anchor="ctr"/>
          <a:lstStyle>
            <a:lvl1pPr algn="l">
              <a:defRPr sz="3600" spc="-150">
                <a:solidFill>
                  <a:srgbClr val="666666"/>
                </a:solidFill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en-US" altLang="ko-KR" dirty="0" smtClean="0"/>
              <a:t>TEXT</a:t>
            </a:r>
            <a:endParaRPr lang="ko-KR" altLang="en-US" dirty="0"/>
          </a:p>
        </p:txBody>
      </p:sp>
      <p:pic>
        <p:nvPicPr>
          <p:cNvPr id="22" name="그림 21" descr="5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 flipH="1">
            <a:off x="0" y="1000108"/>
            <a:ext cx="9144000" cy="1225296"/>
          </a:xfrm>
          <a:prstGeom prst="rect">
            <a:avLst/>
          </a:prstGeom>
        </p:spPr>
      </p:pic>
      <p:pic>
        <p:nvPicPr>
          <p:cNvPr id="13" name="그림 12" descr="1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78292"/>
            <a:ext cx="1188952" cy="10682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2.jpg"/>
          <p:cNvPicPr>
            <a:picLocks noChangeAspect="1"/>
          </p:cNvPicPr>
          <p:nvPr userDrawn="1"/>
        </p:nvPicPr>
        <p:blipFill>
          <a:blip r:embed="rId2" cstate="print"/>
          <a:srcRect t="14583"/>
          <a:stretch>
            <a:fillRect/>
          </a:stretch>
        </p:blipFill>
        <p:spPr>
          <a:xfrm>
            <a:off x="-1" y="1000108"/>
            <a:ext cx="9143999" cy="5857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그림 6" descr="4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-2928990" y="-857256"/>
            <a:ext cx="1414841" cy="1714512"/>
          </a:xfrm>
          <a:prstGeom prst="rect">
            <a:avLst/>
          </a:prstGeom>
        </p:spPr>
      </p:pic>
      <p:pic>
        <p:nvPicPr>
          <p:cNvPr id="8" name="그림 7" descr="5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 flipH="1">
            <a:off x="0" y="1000108"/>
            <a:ext cx="9144000" cy="1225296"/>
          </a:xfrm>
          <a:prstGeom prst="rect">
            <a:avLst/>
          </a:prstGeom>
        </p:spPr>
      </p:pic>
      <p:sp>
        <p:nvSpPr>
          <p:cNvPr id="12" name="제목 9"/>
          <p:cNvSpPr>
            <a:spLocks noGrp="1"/>
          </p:cNvSpPr>
          <p:nvPr>
            <p:ph type="title" hasCustomPrompt="1"/>
          </p:nvPr>
        </p:nvSpPr>
        <p:spPr>
          <a:xfrm>
            <a:off x="1214414" y="142852"/>
            <a:ext cx="7929586" cy="796908"/>
          </a:xfrm>
          <a:prstGeom prst="rect">
            <a:avLst/>
          </a:prstGeom>
        </p:spPr>
        <p:txBody>
          <a:bodyPr anchor="ctr"/>
          <a:lstStyle>
            <a:lvl1pPr algn="l">
              <a:defRPr sz="3600" spc="-150">
                <a:solidFill>
                  <a:srgbClr val="666666"/>
                </a:solidFill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en-US" altLang="ko-KR" dirty="0" smtClean="0"/>
              <a:t>TEXT</a:t>
            </a:r>
            <a:endParaRPr lang="ko-KR" altLang="en-US" dirty="0"/>
          </a:p>
        </p:txBody>
      </p:sp>
      <p:pic>
        <p:nvPicPr>
          <p:cNvPr id="9" name="그림 8" descr="1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78292"/>
            <a:ext cx="1188952" cy="10682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00034" y="21429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PNG FILE</a:t>
            </a:r>
            <a:endParaRPr lang="ko-KR" altLang="en-US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file:///C:\Users\kyungmin\Desktop\&#54620;&#46160;&#48393;&#44368;&#49688;&#45784;&#51088;&#47308;\FTA_and_Agriculture-Kyushu(03-10-2011)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file:///C:\Users\kyungmin\Desktop\&#54620;&#46160;&#48393;&#44368;&#49688;&#45784;&#51088;&#47308;\FTA_and_Agriculture-Kyushu(03-10-2011).docx!OLE_LINK2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247007"/>
            <a:ext cx="7772400" cy="1470025"/>
          </a:xfrm>
        </p:spPr>
        <p:txBody>
          <a:bodyPr/>
          <a:lstStyle/>
          <a:p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최근 </a:t>
            </a:r>
            <a:r>
              <a:rPr lang="ko-KR" alt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농식품정책의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주요 이슈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식품안전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556792"/>
            <a:ext cx="8424936" cy="384720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800" dirty="0">
                <a:solidFill>
                  <a:prstClr val="black"/>
                </a:solidFill>
              </a:rPr>
              <a:t> GMO</a:t>
            </a:r>
          </a:p>
          <a:p>
            <a:pPr lvl="1">
              <a:buFontTx/>
              <a:buChar char="-"/>
            </a:pPr>
            <a:r>
              <a:rPr lang="ko-KR" altLang="en-US" sz="2400" dirty="0">
                <a:solidFill>
                  <a:prstClr val="black"/>
                </a:solidFill>
              </a:rPr>
              <a:t> 환경과 건강에 대한 악영향</a:t>
            </a:r>
            <a:r>
              <a:rPr lang="en-US" altLang="ko-KR" sz="2400" dirty="0">
                <a:solidFill>
                  <a:prstClr val="black"/>
                </a:solidFill>
              </a:rPr>
              <a:t>, </a:t>
            </a:r>
            <a:r>
              <a:rPr lang="ko-KR" altLang="en-US" sz="2400" dirty="0">
                <a:solidFill>
                  <a:prstClr val="black"/>
                </a:solidFill>
              </a:rPr>
              <a:t>경제성에 대한 불안정성 </a:t>
            </a:r>
            <a:endParaRPr lang="en-US" altLang="ko-KR" sz="2400" dirty="0">
              <a:solidFill>
                <a:prstClr val="black"/>
              </a:solidFill>
            </a:endParaRPr>
          </a:p>
          <a:p>
            <a:pPr lvl="1"/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ko-KR" altLang="en-US" sz="2800" dirty="0">
                <a:solidFill>
                  <a:prstClr val="black"/>
                </a:solidFill>
              </a:rPr>
              <a:t> 복제</a:t>
            </a:r>
            <a:r>
              <a:rPr lang="en-US" altLang="ko-KR" sz="2800" dirty="0">
                <a:solidFill>
                  <a:prstClr val="black"/>
                </a:solidFill>
              </a:rPr>
              <a:t>(Cloning): 1996</a:t>
            </a:r>
            <a:r>
              <a:rPr lang="ko-KR" altLang="en-US" sz="2800" dirty="0">
                <a:solidFill>
                  <a:prstClr val="black"/>
                </a:solidFill>
              </a:rPr>
              <a:t>년 유전자 복제 양 돌리 성공</a:t>
            </a:r>
            <a:endParaRPr lang="en-US" altLang="ko-KR" sz="2800" dirty="0">
              <a:solidFill>
                <a:prstClr val="black"/>
              </a:solidFill>
            </a:endParaRPr>
          </a:p>
          <a:p>
            <a:r>
              <a:rPr lang="en-US" altLang="ko-KR" sz="2400" dirty="0">
                <a:solidFill>
                  <a:prstClr val="black"/>
                </a:solidFill>
              </a:rPr>
              <a:t>   - </a:t>
            </a:r>
            <a:r>
              <a:rPr lang="ko-KR" altLang="en-US" sz="2400" dirty="0">
                <a:solidFill>
                  <a:prstClr val="black"/>
                </a:solidFill>
              </a:rPr>
              <a:t>독일</a:t>
            </a:r>
            <a:r>
              <a:rPr lang="en-US" altLang="ko-KR" sz="2400" dirty="0">
                <a:solidFill>
                  <a:prstClr val="black"/>
                </a:solidFill>
              </a:rPr>
              <a:t> </a:t>
            </a:r>
            <a:r>
              <a:rPr lang="ko-KR" altLang="en-US" sz="2400" dirty="0">
                <a:solidFill>
                  <a:prstClr val="black"/>
                </a:solidFill>
              </a:rPr>
              <a:t>유전자복제 육류와 가공품의 역내 판매 허용</a:t>
            </a:r>
            <a:r>
              <a:rPr lang="en-US" altLang="ko-KR" sz="2400" dirty="0">
                <a:solidFill>
                  <a:prstClr val="black"/>
                </a:solidFill>
              </a:rPr>
              <a:t> </a:t>
            </a:r>
            <a:r>
              <a:rPr lang="ko-KR" altLang="en-US" sz="2400" dirty="0">
                <a:solidFill>
                  <a:prstClr val="black"/>
                </a:solidFill>
              </a:rPr>
              <a:t> </a:t>
            </a:r>
            <a:endParaRPr lang="en-US" altLang="ko-KR" sz="24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ko-KR" altLang="en-US" sz="2800" dirty="0">
                <a:solidFill>
                  <a:prstClr val="black"/>
                </a:solidFill>
              </a:rPr>
              <a:t> </a:t>
            </a:r>
            <a:r>
              <a:rPr lang="ko-KR" altLang="en-US" sz="2800" dirty="0" err="1">
                <a:solidFill>
                  <a:prstClr val="black"/>
                </a:solidFill>
              </a:rPr>
              <a:t>유기농</a:t>
            </a:r>
            <a:r>
              <a:rPr lang="ko-KR" altLang="en-US" sz="2800" dirty="0">
                <a:solidFill>
                  <a:prstClr val="black"/>
                </a:solidFill>
              </a:rPr>
              <a:t> 식품에 대한 관심 증가</a:t>
            </a: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ko-KR" altLang="en-US" sz="2800" dirty="0">
                <a:solidFill>
                  <a:prstClr val="black"/>
                </a:solidFill>
              </a:rPr>
              <a:t> 식품의 원산지 다양화와 불확실성 증대</a:t>
            </a:r>
            <a:endParaRPr lang="en-US" altLang="ko-KR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2800" b="1" dirty="0" smtClean="0">
                <a:latin typeface="Arial" pitchFamily="34" charset="0"/>
                <a:cs typeface="Arial" pitchFamily="34" charset="0"/>
              </a:rPr>
              <a:t>동물복제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ko-KR" altLang="en-US" sz="2800" b="1" dirty="0" smtClean="0">
                <a:latin typeface="Arial" pitchFamily="34" charset="0"/>
                <a:cs typeface="Arial" pitchFamily="34" charset="0"/>
              </a:rPr>
              <a:t>복제된 식품의 이슈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ko-KR" altLang="en-US" sz="2800" b="1" dirty="0" err="1" smtClean="0">
                <a:latin typeface="Arial" pitchFamily="34" charset="0"/>
                <a:cs typeface="Arial" pitchFamily="34" charset="0"/>
              </a:rPr>
              <a:t>좋은점과</a:t>
            </a:r>
            <a:r>
              <a:rPr lang="ko-KR" altLang="en-US" sz="2800" b="1" dirty="0" smtClean="0">
                <a:latin typeface="Arial" pitchFamily="34" charset="0"/>
                <a:cs typeface="Arial" pitchFamily="34" charset="0"/>
              </a:rPr>
              <a:t> 위험성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577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66800" y="1330862"/>
            <a:ext cx="7005662" cy="5298538"/>
          </a:xfrm>
        </p:spPr>
      </p:pic>
    </p:spTree>
    <p:extLst>
      <p:ext uri="{BB962C8B-B14F-4D97-AF65-F5344CB8AC3E}">
        <p14:creationId xmlns:p14="http://schemas.microsoft.com/office/powerpoint/2010/main" xmlns="" val="153731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 </a:t>
            </a:r>
            <a:r>
              <a:rPr lang="ko-KR" altLang="en-US" dirty="0" err="1" smtClean="0"/>
              <a:t>바이오</a:t>
            </a:r>
            <a:r>
              <a:rPr lang="ko-KR" altLang="en-US" dirty="0" err="1" smtClean="0"/>
              <a:t>에너지</a:t>
            </a:r>
            <a:r>
              <a:rPr lang="ko-KR" altLang="en-US" dirty="0" smtClean="0"/>
              <a:t>  개발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556792"/>
            <a:ext cx="8280920" cy="440120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ko-KR" altLang="en-US" sz="2800" dirty="0" smtClean="0">
                <a:solidFill>
                  <a:prstClr val="black"/>
                </a:solidFill>
              </a:rPr>
              <a:t>유가상승 </a:t>
            </a:r>
            <a:r>
              <a:rPr lang="ko-KR" altLang="en-US" sz="2800" dirty="0">
                <a:solidFill>
                  <a:prstClr val="black"/>
                </a:solidFill>
              </a:rPr>
              <a:t>대체에너지 개발 </a:t>
            </a:r>
            <a:r>
              <a:rPr lang="en-US" altLang="ko-KR" sz="2800" dirty="0">
                <a:solidFill>
                  <a:prstClr val="black"/>
                </a:solidFill>
              </a:rPr>
              <a:t>– </a:t>
            </a:r>
            <a:r>
              <a:rPr lang="ko-KR" altLang="en-US" sz="2800" dirty="0" smtClean="0">
                <a:solidFill>
                  <a:prstClr val="black"/>
                </a:solidFill>
              </a:rPr>
              <a:t>국제곡물가격 </a:t>
            </a:r>
            <a:r>
              <a:rPr lang="ko-KR" altLang="en-US" sz="2800" dirty="0">
                <a:solidFill>
                  <a:prstClr val="black"/>
                </a:solidFill>
              </a:rPr>
              <a:t>상승 </a:t>
            </a: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ko-KR" altLang="en-US" sz="2800" dirty="0">
                <a:solidFill>
                  <a:prstClr val="black"/>
                </a:solidFill>
              </a:rPr>
              <a:t>녹색성장에 대한 관심</a:t>
            </a:r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0329" y="2952066"/>
            <a:ext cx="3424039" cy="2565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 descr="두바이유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2792929"/>
            <a:ext cx="3096344" cy="30123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9603"/>
          </a:xfrm>
        </p:spPr>
        <p:txBody>
          <a:bodyPr/>
          <a:lstStyle/>
          <a:p>
            <a:pPr algn="ctr"/>
            <a:r>
              <a:rPr lang="en-US" altLang="ko-KR" sz="3600" b="1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ko-KR" altLang="en-US" sz="3600" b="1" dirty="0" smtClean="0">
                <a:latin typeface="Arial" pitchFamily="34" charset="0"/>
                <a:cs typeface="Arial" pitchFamily="34" charset="0"/>
              </a:rPr>
              <a:t>세계화와 </a:t>
            </a:r>
            <a:r>
              <a:rPr lang="en-US" altLang="ko-KR" sz="3600" b="1" dirty="0" smtClean="0">
                <a:latin typeface="Arial" pitchFamily="34" charset="0"/>
                <a:cs typeface="Arial" pitchFamily="34" charset="0"/>
              </a:rPr>
              <a:t>FTA(1)-</a:t>
            </a:r>
            <a:r>
              <a:rPr lang="ko-KR" altLang="en-US" sz="3600" b="1" dirty="0" smtClean="0">
                <a:latin typeface="Arial" pitchFamily="34" charset="0"/>
                <a:cs typeface="Arial" pitchFamily="34" charset="0"/>
              </a:rPr>
              <a:t>한국 </a:t>
            </a:r>
            <a:r>
              <a:rPr lang="en-US" altLang="ko-KR" sz="3600" b="1" dirty="0" smtClean="0">
                <a:latin typeface="Arial" pitchFamily="34" charset="0"/>
                <a:cs typeface="Arial" pitchFamily="34" charset="0"/>
              </a:rPr>
              <a:t>FTA </a:t>
            </a:r>
            <a:r>
              <a:rPr lang="ko-KR" altLang="en-US" sz="3600" b="1" dirty="0" smtClean="0">
                <a:latin typeface="Arial" pitchFamily="34" charset="0"/>
                <a:cs typeface="Arial" pitchFamily="34" charset="0"/>
              </a:rPr>
              <a:t>추진전략</a:t>
            </a:r>
            <a:endParaRPr lang="ko-KR" alt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다이아몬드 7"/>
          <p:cNvSpPr/>
          <p:nvPr/>
        </p:nvSpPr>
        <p:spPr>
          <a:xfrm>
            <a:off x="2051720" y="1340768"/>
            <a:ext cx="5040560" cy="5040560"/>
          </a:xfrm>
          <a:prstGeom prst="diamond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자유형 8"/>
          <p:cNvSpPr/>
          <p:nvPr/>
        </p:nvSpPr>
        <p:spPr>
          <a:xfrm>
            <a:off x="2432282" y="1721330"/>
            <a:ext cx="2162419" cy="2162400"/>
          </a:xfrm>
          <a:custGeom>
            <a:avLst/>
            <a:gdLst>
              <a:gd name="connsiteX0" fmla="*/ 0 w 2162419"/>
              <a:gd name="connsiteY0" fmla="*/ 360407 h 2162400"/>
              <a:gd name="connsiteX1" fmla="*/ 105561 w 2162419"/>
              <a:gd name="connsiteY1" fmla="*/ 105561 h 2162400"/>
              <a:gd name="connsiteX2" fmla="*/ 360407 w 2162419"/>
              <a:gd name="connsiteY2" fmla="*/ 1 h 2162400"/>
              <a:gd name="connsiteX3" fmla="*/ 1802012 w 2162419"/>
              <a:gd name="connsiteY3" fmla="*/ 0 h 2162400"/>
              <a:gd name="connsiteX4" fmla="*/ 2056858 w 2162419"/>
              <a:gd name="connsiteY4" fmla="*/ 105561 h 2162400"/>
              <a:gd name="connsiteX5" fmla="*/ 2162418 w 2162419"/>
              <a:gd name="connsiteY5" fmla="*/ 360407 h 2162400"/>
              <a:gd name="connsiteX6" fmla="*/ 2162419 w 2162419"/>
              <a:gd name="connsiteY6" fmla="*/ 1801993 h 2162400"/>
              <a:gd name="connsiteX7" fmla="*/ 2056858 w 2162419"/>
              <a:gd name="connsiteY7" fmla="*/ 2056839 h 2162400"/>
              <a:gd name="connsiteX8" fmla="*/ 1802012 w 2162419"/>
              <a:gd name="connsiteY8" fmla="*/ 2162400 h 2162400"/>
              <a:gd name="connsiteX9" fmla="*/ 360407 w 2162419"/>
              <a:gd name="connsiteY9" fmla="*/ 2162400 h 2162400"/>
              <a:gd name="connsiteX10" fmla="*/ 105561 w 2162419"/>
              <a:gd name="connsiteY10" fmla="*/ 2056839 h 2162400"/>
              <a:gd name="connsiteX11" fmla="*/ 0 w 2162419"/>
              <a:gd name="connsiteY11" fmla="*/ 1801993 h 2162400"/>
              <a:gd name="connsiteX12" fmla="*/ 0 w 2162419"/>
              <a:gd name="connsiteY12" fmla="*/ 360407 h 216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62419" h="2162400">
                <a:moveTo>
                  <a:pt x="0" y="360407"/>
                </a:moveTo>
                <a:cubicBezTo>
                  <a:pt x="0" y="264821"/>
                  <a:pt x="37972" y="173150"/>
                  <a:pt x="105561" y="105561"/>
                </a:cubicBezTo>
                <a:cubicBezTo>
                  <a:pt x="173151" y="37972"/>
                  <a:pt x="264822" y="0"/>
                  <a:pt x="360407" y="1"/>
                </a:cubicBezTo>
                <a:lnTo>
                  <a:pt x="1802012" y="0"/>
                </a:lnTo>
                <a:cubicBezTo>
                  <a:pt x="1897598" y="0"/>
                  <a:pt x="1989269" y="37972"/>
                  <a:pt x="2056858" y="105561"/>
                </a:cubicBezTo>
                <a:cubicBezTo>
                  <a:pt x="2124447" y="173151"/>
                  <a:pt x="2162419" y="264822"/>
                  <a:pt x="2162418" y="360407"/>
                </a:cubicBezTo>
                <a:cubicBezTo>
                  <a:pt x="2162418" y="840936"/>
                  <a:pt x="2162419" y="1321464"/>
                  <a:pt x="2162419" y="1801993"/>
                </a:cubicBezTo>
                <a:cubicBezTo>
                  <a:pt x="2162419" y="1897579"/>
                  <a:pt x="2124448" y="1989250"/>
                  <a:pt x="2056858" y="2056839"/>
                </a:cubicBezTo>
                <a:cubicBezTo>
                  <a:pt x="1989269" y="2124428"/>
                  <a:pt x="1897598" y="2162400"/>
                  <a:pt x="1802012" y="2162400"/>
                </a:cubicBezTo>
                <a:lnTo>
                  <a:pt x="360407" y="2162400"/>
                </a:lnTo>
                <a:cubicBezTo>
                  <a:pt x="264821" y="2162400"/>
                  <a:pt x="173150" y="2124429"/>
                  <a:pt x="105561" y="2056839"/>
                </a:cubicBezTo>
                <a:cubicBezTo>
                  <a:pt x="37972" y="1989249"/>
                  <a:pt x="0" y="1897578"/>
                  <a:pt x="0" y="1801993"/>
                </a:cubicBezTo>
                <a:lnTo>
                  <a:pt x="0" y="36040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4140" tIns="174140" rIns="174140" bIns="174140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대형</a:t>
            </a:r>
            <a:r>
              <a:rPr lang="en-US" altLang="ko-KR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o-KR" altLang="en-US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선진국과의 </a:t>
            </a:r>
            <a:r>
              <a:rPr lang="en-US" altLang="ko-KR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FTA</a:t>
            </a:r>
            <a:endParaRPr lang="ko-KR" altLang="en-US" sz="2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자유형 9"/>
          <p:cNvSpPr/>
          <p:nvPr/>
        </p:nvSpPr>
        <p:spPr>
          <a:xfrm>
            <a:off x="4549317" y="1721330"/>
            <a:ext cx="2162400" cy="2162400"/>
          </a:xfrm>
          <a:custGeom>
            <a:avLst/>
            <a:gdLst>
              <a:gd name="connsiteX0" fmla="*/ 0 w 2162400"/>
              <a:gd name="connsiteY0" fmla="*/ 360407 h 2162400"/>
              <a:gd name="connsiteX1" fmla="*/ 105561 w 2162400"/>
              <a:gd name="connsiteY1" fmla="*/ 105561 h 2162400"/>
              <a:gd name="connsiteX2" fmla="*/ 360407 w 2162400"/>
              <a:gd name="connsiteY2" fmla="*/ 1 h 2162400"/>
              <a:gd name="connsiteX3" fmla="*/ 1801993 w 2162400"/>
              <a:gd name="connsiteY3" fmla="*/ 0 h 2162400"/>
              <a:gd name="connsiteX4" fmla="*/ 2056839 w 2162400"/>
              <a:gd name="connsiteY4" fmla="*/ 105561 h 2162400"/>
              <a:gd name="connsiteX5" fmla="*/ 2162399 w 2162400"/>
              <a:gd name="connsiteY5" fmla="*/ 360407 h 2162400"/>
              <a:gd name="connsiteX6" fmla="*/ 2162400 w 2162400"/>
              <a:gd name="connsiteY6" fmla="*/ 1801993 h 2162400"/>
              <a:gd name="connsiteX7" fmla="*/ 2056839 w 2162400"/>
              <a:gd name="connsiteY7" fmla="*/ 2056839 h 2162400"/>
              <a:gd name="connsiteX8" fmla="*/ 1801993 w 2162400"/>
              <a:gd name="connsiteY8" fmla="*/ 2162400 h 2162400"/>
              <a:gd name="connsiteX9" fmla="*/ 360407 w 2162400"/>
              <a:gd name="connsiteY9" fmla="*/ 2162400 h 2162400"/>
              <a:gd name="connsiteX10" fmla="*/ 105561 w 2162400"/>
              <a:gd name="connsiteY10" fmla="*/ 2056839 h 2162400"/>
              <a:gd name="connsiteX11" fmla="*/ 0 w 2162400"/>
              <a:gd name="connsiteY11" fmla="*/ 1801993 h 2162400"/>
              <a:gd name="connsiteX12" fmla="*/ 0 w 2162400"/>
              <a:gd name="connsiteY12" fmla="*/ 360407 h 216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62400" h="2162400">
                <a:moveTo>
                  <a:pt x="0" y="360407"/>
                </a:moveTo>
                <a:cubicBezTo>
                  <a:pt x="0" y="264821"/>
                  <a:pt x="37972" y="173150"/>
                  <a:pt x="105561" y="105561"/>
                </a:cubicBezTo>
                <a:cubicBezTo>
                  <a:pt x="173151" y="37972"/>
                  <a:pt x="264822" y="0"/>
                  <a:pt x="360407" y="1"/>
                </a:cubicBezTo>
                <a:lnTo>
                  <a:pt x="1801993" y="0"/>
                </a:lnTo>
                <a:cubicBezTo>
                  <a:pt x="1897579" y="0"/>
                  <a:pt x="1989250" y="37972"/>
                  <a:pt x="2056839" y="105561"/>
                </a:cubicBezTo>
                <a:cubicBezTo>
                  <a:pt x="2124428" y="173151"/>
                  <a:pt x="2162400" y="264822"/>
                  <a:pt x="2162399" y="360407"/>
                </a:cubicBezTo>
                <a:cubicBezTo>
                  <a:pt x="2162399" y="840936"/>
                  <a:pt x="2162400" y="1321464"/>
                  <a:pt x="2162400" y="1801993"/>
                </a:cubicBezTo>
                <a:cubicBezTo>
                  <a:pt x="2162400" y="1897579"/>
                  <a:pt x="2124429" y="1989250"/>
                  <a:pt x="2056839" y="2056839"/>
                </a:cubicBezTo>
                <a:cubicBezTo>
                  <a:pt x="1989250" y="2124428"/>
                  <a:pt x="1897579" y="2162400"/>
                  <a:pt x="1801993" y="2162400"/>
                </a:cubicBezTo>
                <a:lnTo>
                  <a:pt x="360407" y="2162400"/>
                </a:lnTo>
                <a:cubicBezTo>
                  <a:pt x="264821" y="2162400"/>
                  <a:pt x="173150" y="2124429"/>
                  <a:pt x="105561" y="2056839"/>
                </a:cubicBezTo>
                <a:cubicBezTo>
                  <a:pt x="37972" y="1989249"/>
                  <a:pt x="0" y="1897578"/>
                  <a:pt x="0" y="1801993"/>
                </a:cubicBezTo>
                <a:lnTo>
                  <a:pt x="0" y="36040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4140" tIns="174140" rIns="174140" bIns="174140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22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광범위한</a:t>
            </a:r>
            <a:r>
              <a:rPr lang="en-US" altLang="ko-KR" sz="22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en-US" altLang="ko-KR" sz="22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22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높은 </a:t>
            </a:r>
            <a:r>
              <a:rPr lang="ko-KR" altLang="en-US" sz="22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수준의 </a:t>
            </a:r>
            <a:endParaRPr lang="en-US" altLang="ko-KR" sz="22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22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자유화</a:t>
            </a:r>
          </a:p>
        </p:txBody>
      </p:sp>
      <p:sp>
        <p:nvSpPr>
          <p:cNvPr id="11" name="자유형 10"/>
          <p:cNvSpPr/>
          <p:nvPr/>
        </p:nvSpPr>
        <p:spPr>
          <a:xfrm>
            <a:off x="2432282" y="3838365"/>
            <a:ext cx="2162400" cy="2162400"/>
          </a:xfrm>
          <a:custGeom>
            <a:avLst/>
            <a:gdLst>
              <a:gd name="connsiteX0" fmla="*/ 0 w 2162400"/>
              <a:gd name="connsiteY0" fmla="*/ 360407 h 2162400"/>
              <a:gd name="connsiteX1" fmla="*/ 105561 w 2162400"/>
              <a:gd name="connsiteY1" fmla="*/ 105561 h 2162400"/>
              <a:gd name="connsiteX2" fmla="*/ 360407 w 2162400"/>
              <a:gd name="connsiteY2" fmla="*/ 1 h 2162400"/>
              <a:gd name="connsiteX3" fmla="*/ 1801993 w 2162400"/>
              <a:gd name="connsiteY3" fmla="*/ 0 h 2162400"/>
              <a:gd name="connsiteX4" fmla="*/ 2056839 w 2162400"/>
              <a:gd name="connsiteY4" fmla="*/ 105561 h 2162400"/>
              <a:gd name="connsiteX5" fmla="*/ 2162399 w 2162400"/>
              <a:gd name="connsiteY5" fmla="*/ 360407 h 2162400"/>
              <a:gd name="connsiteX6" fmla="*/ 2162400 w 2162400"/>
              <a:gd name="connsiteY6" fmla="*/ 1801993 h 2162400"/>
              <a:gd name="connsiteX7" fmla="*/ 2056839 w 2162400"/>
              <a:gd name="connsiteY7" fmla="*/ 2056839 h 2162400"/>
              <a:gd name="connsiteX8" fmla="*/ 1801993 w 2162400"/>
              <a:gd name="connsiteY8" fmla="*/ 2162400 h 2162400"/>
              <a:gd name="connsiteX9" fmla="*/ 360407 w 2162400"/>
              <a:gd name="connsiteY9" fmla="*/ 2162400 h 2162400"/>
              <a:gd name="connsiteX10" fmla="*/ 105561 w 2162400"/>
              <a:gd name="connsiteY10" fmla="*/ 2056839 h 2162400"/>
              <a:gd name="connsiteX11" fmla="*/ 0 w 2162400"/>
              <a:gd name="connsiteY11" fmla="*/ 1801993 h 2162400"/>
              <a:gd name="connsiteX12" fmla="*/ 0 w 2162400"/>
              <a:gd name="connsiteY12" fmla="*/ 360407 h 216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62400" h="2162400">
                <a:moveTo>
                  <a:pt x="0" y="360407"/>
                </a:moveTo>
                <a:cubicBezTo>
                  <a:pt x="0" y="264821"/>
                  <a:pt x="37972" y="173150"/>
                  <a:pt x="105561" y="105561"/>
                </a:cubicBezTo>
                <a:cubicBezTo>
                  <a:pt x="173151" y="37972"/>
                  <a:pt x="264822" y="0"/>
                  <a:pt x="360407" y="1"/>
                </a:cubicBezTo>
                <a:lnTo>
                  <a:pt x="1801993" y="0"/>
                </a:lnTo>
                <a:cubicBezTo>
                  <a:pt x="1897579" y="0"/>
                  <a:pt x="1989250" y="37972"/>
                  <a:pt x="2056839" y="105561"/>
                </a:cubicBezTo>
                <a:cubicBezTo>
                  <a:pt x="2124428" y="173151"/>
                  <a:pt x="2162400" y="264822"/>
                  <a:pt x="2162399" y="360407"/>
                </a:cubicBezTo>
                <a:cubicBezTo>
                  <a:pt x="2162399" y="840936"/>
                  <a:pt x="2162400" y="1321464"/>
                  <a:pt x="2162400" y="1801993"/>
                </a:cubicBezTo>
                <a:cubicBezTo>
                  <a:pt x="2162400" y="1897579"/>
                  <a:pt x="2124429" y="1989250"/>
                  <a:pt x="2056839" y="2056839"/>
                </a:cubicBezTo>
                <a:cubicBezTo>
                  <a:pt x="1989250" y="2124428"/>
                  <a:pt x="1897579" y="2162400"/>
                  <a:pt x="1801993" y="2162400"/>
                </a:cubicBezTo>
                <a:lnTo>
                  <a:pt x="360407" y="2162400"/>
                </a:lnTo>
                <a:cubicBezTo>
                  <a:pt x="264821" y="2162400"/>
                  <a:pt x="173150" y="2124429"/>
                  <a:pt x="105561" y="2056839"/>
                </a:cubicBezTo>
                <a:cubicBezTo>
                  <a:pt x="37972" y="1989249"/>
                  <a:pt x="0" y="1897578"/>
                  <a:pt x="0" y="1801993"/>
                </a:cubicBezTo>
                <a:lnTo>
                  <a:pt x="0" y="36040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4140" tIns="174140" rIns="174140" bIns="174140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동시다발적 </a:t>
            </a:r>
            <a:endParaRPr lang="en-US" altLang="ko-KR" sz="2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협상</a:t>
            </a:r>
          </a:p>
        </p:txBody>
      </p:sp>
      <p:sp>
        <p:nvSpPr>
          <p:cNvPr id="12" name="자유형 11"/>
          <p:cNvSpPr/>
          <p:nvPr/>
        </p:nvSpPr>
        <p:spPr>
          <a:xfrm>
            <a:off x="4549210" y="3883730"/>
            <a:ext cx="2162400" cy="2162400"/>
          </a:xfrm>
          <a:custGeom>
            <a:avLst/>
            <a:gdLst>
              <a:gd name="connsiteX0" fmla="*/ 0 w 2162400"/>
              <a:gd name="connsiteY0" fmla="*/ 360407 h 2162400"/>
              <a:gd name="connsiteX1" fmla="*/ 105561 w 2162400"/>
              <a:gd name="connsiteY1" fmla="*/ 105561 h 2162400"/>
              <a:gd name="connsiteX2" fmla="*/ 360407 w 2162400"/>
              <a:gd name="connsiteY2" fmla="*/ 1 h 2162400"/>
              <a:gd name="connsiteX3" fmla="*/ 1801993 w 2162400"/>
              <a:gd name="connsiteY3" fmla="*/ 0 h 2162400"/>
              <a:gd name="connsiteX4" fmla="*/ 2056839 w 2162400"/>
              <a:gd name="connsiteY4" fmla="*/ 105561 h 2162400"/>
              <a:gd name="connsiteX5" fmla="*/ 2162399 w 2162400"/>
              <a:gd name="connsiteY5" fmla="*/ 360407 h 2162400"/>
              <a:gd name="connsiteX6" fmla="*/ 2162400 w 2162400"/>
              <a:gd name="connsiteY6" fmla="*/ 1801993 h 2162400"/>
              <a:gd name="connsiteX7" fmla="*/ 2056839 w 2162400"/>
              <a:gd name="connsiteY7" fmla="*/ 2056839 h 2162400"/>
              <a:gd name="connsiteX8" fmla="*/ 1801993 w 2162400"/>
              <a:gd name="connsiteY8" fmla="*/ 2162400 h 2162400"/>
              <a:gd name="connsiteX9" fmla="*/ 360407 w 2162400"/>
              <a:gd name="connsiteY9" fmla="*/ 2162400 h 2162400"/>
              <a:gd name="connsiteX10" fmla="*/ 105561 w 2162400"/>
              <a:gd name="connsiteY10" fmla="*/ 2056839 h 2162400"/>
              <a:gd name="connsiteX11" fmla="*/ 0 w 2162400"/>
              <a:gd name="connsiteY11" fmla="*/ 1801993 h 2162400"/>
              <a:gd name="connsiteX12" fmla="*/ 0 w 2162400"/>
              <a:gd name="connsiteY12" fmla="*/ 360407 h 216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62400" h="2162400">
                <a:moveTo>
                  <a:pt x="0" y="360407"/>
                </a:moveTo>
                <a:cubicBezTo>
                  <a:pt x="0" y="264821"/>
                  <a:pt x="37972" y="173150"/>
                  <a:pt x="105561" y="105561"/>
                </a:cubicBezTo>
                <a:cubicBezTo>
                  <a:pt x="173151" y="37972"/>
                  <a:pt x="264822" y="0"/>
                  <a:pt x="360407" y="1"/>
                </a:cubicBezTo>
                <a:lnTo>
                  <a:pt x="1801993" y="0"/>
                </a:lnTo>
                <a:cubicBezTo>
                  <a:pt x="1897579" y="0"/>
                  <a:pt x="1989250" y="37972"/>
                  <a:pt x="2056839" y="105561"/>
                </a:cubicBezTo>
                <a:cubicBezTo>
                  <a:pt x="2124428" y="173151"/>
                  <a:pt x="2162400" y="264822"/>
                  <a:pt x="2162399" y="360407"/>
                </a:cubicBezTo>
                <a:cubicBezTo>
                  <a:pt x="2162399" y="840936"/>
                  <a:pt x="2162400" y="1321464"/>
                  <a:pt x="2162400" y="1801993"/>
                </a:cubicBezTo>
                <a:cubicBezTo>
                  <a:pt x="2162400" y="1897579"/>
                  <a:pt x="2124429" y="1989250"/>
                  <a:pt x="2056839" y="2056839"/>
                </a:cubicBezTo>
                <a:cubicBezTo>
                  <a:pt x="1989250" y="2124428"/>
                  <a:pt x="1897579" y="2162400"/>
                  <a:pt x="1801993" y="2162400"/>
                </a:cubicBezTo>
                <a:lnTo>
                  <a:pt x="360407" y="2162400"/>
                </a:lnTo>
                <a:cubicBezTo>
                  <a:pt x="264821" y="2162400"/>
                  <a:pt x="173150" y="2124429"/>
                  <a:pt x="105561" y="2056839"/>
                </a:cubicBezTo>
                <a:cubicBezTo>
                  <a:pt x="37972" y="1989249"/>
                  <a:pt x="0" y="1897578"/>
                  <a:pt x="0" y="1801993"/>
                </a:cubicBezTo>
                <a:lnTo>
                  <a:pt x="0" y="36040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4140" tIns="174140" rIns="174140" bIns="174140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정</a:t>
            </a:r>
            <a:r>
              <a:rPr lang="ko-KR" altLang="en-US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부</a:t>
            </a:r>
            <a:r>
              <a:rPr lang="en-US" altLang="ko-KR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ko-KR" altLang="en-US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민간 부문의</a:t>
            </a:r>
            <a:endParaRPr lang="en-US" altLang="ko-KR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커뮤니케이션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세계화와 </a:t>
            </a:r>
            <a:r>
              <a:rPr lang="en-US" altLang="ko-KR" dirty="0" smtClean="0"/>
              <a:t>FTA(2)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556792"/>
            <a:ext cx="8280920" cy="4832092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800" dirty="0">
                <a:solidFill>
                  <a:prstClr val="black"/>
                </a:solidFill>
              </a:rPr>
              <a:t>2011</a:t>
            </a:r>
            <a:r>
              <a:rPr lang="ko-KR" altLang="en-US" sz="2800" dirty="0">
                <a:solidFill>
                  <a:prstClr val="black"/>
                </a:solidFill>
              </a:rPr>
              <a:t>년 </a:t>
            </a:r>
            <a:r>
              <a:rPr lang="ko-KR" altLang="en-US" sz="2800" dirty="0" smtClean="0">
                <a:solidFill>
                  <a:prstClr val="black"/>
                </a:solidFill>
              </a:rPr>
              <a:t>한</a:t>
            </a:r>
            <a:r>
              <a:rPr lang="en-US" altLang="ko-KR" sz="2800" dirty="0">
                <a:solidFill>
                  <a:prstClr val="black"/>
                </a:solidFill>
              </a:rPr>
              <a:t>-EU </a:t>
            </a:r>
            <a:r>
              <a:rPr lang="en-US" altLang="ko-KR" sz="2800" dirty="0" smtClean="0">
                <a:solidFill>
                  <a:prstClr val="black"/>
                </a:solidFill>
              </a:rPr>
              <a:t>FTA(7</a:t>
            </a:r>
            <a:r>
              <a:rPr lang="ko-KR" altLang="en-US" sz="2800" dirty="0" smtClean="0">
                <a:solidFill>
                  <a:prstClr val="black"/>
                </a:solidFill>
              </a:rPr>
              <a:t>월</a:t>
            </a:r>
            <a:r>
              <a:rPr lang="en-US" altLang="ko-KR" sz="2800" dirty="0" smtClean="0">
                <a:solidFill>
                  <a:prstClr val="black"/>
                </a:solidFill>
              </a:rPr>
              <a:t>1</a:t>
            </a:r>
            <a:r>
              <a:rPr lang="ko-KR" altLang="en-US" sz="2800" dirty="0" smtClean="0">
                <a:solidFill>
                  <a:prstClr val="black"/>
                </a:solidFill>
              </a:rPr>
              <a:t>일</a:t>
            </a:r>
            <a:r>
              <a:rPr lang="en-US" altLang="ko-KR" sz="2800" dirty="0" smtClean="0">
                <a:solidFill>
                  <a:prstClr val="black"/>
                </a:solidFill>
              </a:rPr>
              <a:t>), </a:t>
            </a:r>
            <a:r>
              <a:rPr lang="ko-KR" altLang="en-US" sz="2800" dirty="0" smtClean="0">
                <a:solidFill>
                  <a:prstClr val="black"/>
                </a:solidFill>
              </a:rPr>
              <a:t>한</a:t>
            </a:r>
            <a:r>
              <a:rPr lang="en-US" altLang="ko-KR" sz="2800" dirty="0" smtClean="0">
                <a:solidFill>
                  <a:prstClr val="black"/>
                </a:solidFill>
              </a:rPr>
              <a:t>-</a:t>
            </a:r>
            <a:r>
              <a:rPr lang="ko-KR" altLang="en-US" sz="2800" dirty="0" smtClean="0">
                <a:solidFill>
                  <a:prstClr val="black"/>
                </a:solidFill>
              </a:rPr>
              <a:t>페루</a:t>
            </a:r>
            <a:r>
              <a:rPr lang="en-US" altLang="ko-KR" sz="2800" dirty="0" smtClean="0">
                <a:solidFill>
                  <a:prstClr val="black"/>
                </a:solidFill>
              </a:rPr>
              <a:t>FTA(8</a:t>
            </a:r>
            <a:r>
              <a:rPr lang="ko-KR" altLang="en-US" sz="2800" dirty="0" smtClean="0">
                <a:solidFill>
                  <a:prstClr val="black"/>
                </a:solidFill>
              </a:rPr>
              <a:t>월</a:t>
            </a:r>
            <a:r>
              <a:rPr lang="en-US" altLang="ko-KR" sz="2800" dirty="0" smtClean="0">
                <a:solidFill>
                  <a:prstClr val="black"/>
                </a:solidFill>
              </a:rPr>
              <a:t>1</a:t>
            </a:r>
            <a:r>
              <a:rPr lang="ko-KR" altLang="en-US" sz="2800" dirty="0" smtClean="0">
                <a:solidFill>
                  <a:prstClr val="black"/>
                </a:solidFill>
              </a:rPr>
              <a:t>일</a:t>
            </a:r>
            <a:r>
              <a:rPr lang="en-US" altLang="ko-KR" sz="2800" dirty="0" smtClean="0">
                <a:solidFill>
                  <a:prstClr val="black"/>
                </a:solidFill>
              </a:rPr>
              <a:t>) </a:t>
            </a:r>
            <a:r>
              <a:rPr lang="ko-KR" altLang="en-US" sz="2800" dirty="0" smtClean="0">
                <a:solidFill>
                  <a:prstClr val="black"/>
                </a:solidFill>
              </a:rPr>
              <a:t>발효</a:t>
            </a:r>
            <a:r>
              <a:rPr lang="en-US" altLang="ko-KR" sz="2800" dirty="0" smtClean="0">
                <a:solidFill>
                  <a:prstClr val="black"/>
                </a:solidFill>
              </a:rPr>
              <a:t>, </a:t>
            </a:r>
            <a:r>
              <a:rPr lang="ko-KR" altLang="en-US" sz="2800" dirty="0" smtClean="0">
                <a:solidFill>
                  <a:prstClr val="black"/>
                </a:solidFill>
              </a:rPr>
              <a:t> 한</a:t>
            </a:r>
            <a:r>
              <a:rPr lang="en-US" altLang="ko-KR" sz="2800" dirty="0" smtClean="0">
                <a:solidFill>
                  <a:prstClr val="black"/>
                </a:solidFill>
              </a:rPr>
              <a:t>-</a:t>
            </a:r>
            <a:r>
              <a:rPr lang="ko-KR" altLang="en-US" sz="2800" dirty="0" smtClean="0">
                <a:solidFill>
                  <a:prstClr val="black"/>
                </a:solidFill>
              </a:rPr>
              <a:t>미</a:t>
            </a:r>
            <a:r>
              <a:rPr lang="en-US" altLang="ko-KR" sz="2800" dirty="0" smtClean="0">
                <a:solidFill>
                  <a:prstClr val="black"/>
                </a:solidFill>
              </a:rPr>
              <a:t>FTA </a:t>
            </a:r>
            <a:r>
              <a:rPr lang="ko-KR" altLang="en-US" sz="2800" dirty="0" smtClean="0">
                <a:solidFill>
                  <a:prstClr val="black"/>
                </a:solidFill>
              </a:rPr>
              <a:t>발효 예정</a:t>
            </a: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ko-KR" altLang="en-US" sz="2800" dirty="0">
                <a:solidFill>
                  <a:prstClr val="black"/>
                </a:solidFill>
              </a:rPr>
              <a:t>한</a:t>
            </a:r>
            <a:r>
              <a:rPr lang="en-US" altLang="ko-KR" sz="2800" dirty="0">
                <a:solidFill>
                  <a:prstClr val="black"/>
                </a:solidFill>
              </a:rPr>
              <a:t>-</a:t>
            </a:r>
            <a:r>
              <a:rPr lang="ko-KR" altLang="en-US" sz="2800" dirty="0">
                <a:solidFill>
                  <a:prstClr val="black"/>
                </a:solidFill>
              </a:rPr>
              <a:t>중 </a:t>
            </a:r>
            <a:r>
              <a:rPr lang="en-US" altLang="ko-KR" sz="2800" dirty="0" smtClean="0">
                <a:solidFill>
                  <a:prstClr val="black"/>
                </a:solidFill>
              </a:rPr>
              <a:t>FTA </a:t>
            </a:r>
            <a:r>
              <a:rPr lang="ko-KR" altLang="en-US" sz="2800" dirty="0" smtClean="0">
                <a:solidFill>
                  <a:prstClr val="black"/>
                </a:solidFill>
              </a:rPr>
              <a:t>협상과 </a:t>
            </a:r>
            <a:r>
              <a:rPr lang="en-US" altLang="ko-KR" sz="2800" dirty="0" smtClean="0">
                <a:solidFill>
                  <a:prstClr val="black"/>
                </a:solidFill>
              </a:rPr>
              <a:t>TPP</a:t>
            </a:r>
            <a:r>
              <a:rPr lang="ko-KR" altLang="en-US" sz="2800" dirty="0">
                <a:solidFill>
                  <a:prstClr val="black"/>
                </a:solidFill>
              </a:rPr>
              <a:t>가입 논의</a:t>
            </a:r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ko-KR" altLang="en-US" sz="2800" dirty="0">
              <a:solidFill>
                <a:prstClr val="black"/>
              </a:solidFill>
            </a:endParaRPr>
          </a:p>
        </p:txBody>
      </p:sp>
      <p:pic>
        <p:nvPicPr>
          <p:cNvPr id="4" name="그림 3" descr="한-마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888940"/>
            <a:ext cx="3528392" cy="2772308"/>
          </a:xfrm>
          <a:prstGeom prst="rect">
            <a:avLst/>
          </a:prstGeom>
        </p:spPr>
      </p:pic>
      <p:pic>
        <p:nvPicPr>
          <p:cNvPr id="5" name="그림 4" descr="한e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2924944"/>
            <a:ext cx="3993739" cy="26598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세계화와 </a:t>
            </a:r>
            <a:r>
              <a:rPr lang="en-US" altLang="ko-KR" dirty="0" smtClean="0"/>
              <a:t>FTA(3) : </a:t>
            </a:r>
            <a:r>
              <a:rPr lang="ko-KR" altLang="en-US" dirty="0" smtClean="0"/>
              <a:t>한</a:t>
            </a:r>
            <a:r>
              <a:rPr lang="en-US" altLang="ko-KR" dirty="0" smtClean="0"/>
              <a:t>-</a:t>
            </a:r>
            <a:r>
              <a:rPr lang="ko-KR" altLang="en-US" dirty="0" smtClean="0"/>
              <a:t>중 </a:t>
            </a:r>
            <a:r>
              <a:rPr lang="en-US" altLang="ko-KR" dirty="0" smtClean="0"/>
              <a:t>FTA</a:t>
            </a:r>
            <a:r>
              <a:rPr lang="ko-KR" altLang="en-US" dirty="0" smtClean="0"/>
              <a:t> 의미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556792"/>
            <a:ext cx="8280920" cy="3970318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ko-KR" altLang="en-US" sz="2800" dirty="0">
                <a:solidFill>
                  <a:prstClr val="black"/>
                </a:solidFill>
              </a:rPr>
              <a:t> 한</a:t>
            </a:r>
            <a:r>
              <a:rPr lang="en-US" altLang="ko-KR" sz="2800" dirty="0">
                <a:solidFill>
                  <a:prstClr val="black"/>
                </a:solidFill>
              </a:rPr>
              <a:t>-</a:t>
            </a:r>
            <a:r>
              <a:rPr lang="ko-KR" altLang="en-US" sz="2800" dirty="0">
                <a:solidFill>
                  <a:prstClr val="black"/>
                </a:solidFill>
              </a:rPr>
              <a:t>중 </a:t>
            </a:r>
            <a:r>
              <a:rPr lang="en-US" altLang="ko-KR" sz="2800" dirty="0">
                <a:solidFill>
                  <a:prstClr val="black"/>
                </a:solidFill>
              </a:rPr>
              <a:t>FTA</a:t>
            </a:r>
            <a:r>
              <a:rPr lang="ko-KR" altLang="en-US" sz="2800" dirty="0">
                <a:solidFill>
                  <a:prstClr val="black"/>
                </a:solidFill>
              </a:rPr>
              <a:t>체결의 </a:t>
            </a:r>
            <a:r>
              <a:rPr lang="ko-KR" altLang="en-US" sz="2800" dirty="0" smtClean="0">
                <a:solidFill>
                  <a:prstClr val="black"/>
                </a:solidFill>
              </a:rPr>
              <a:t>농업부문 영향 </a:t>
            </a:r>
            <a:endParaRPr lang="en-US" altLang="ko-KR" sz="2800" dirty="0" smtClean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r>
              <a:rPr lang="ko-KR" altLang="en-US" sz="2800" dirty="0" smtClean="0">
                <a:solidFill>
                  <a:prstClr val="black"/>
                </a:solidFill>
              </a:rPr>
              <a:t> 넓은 국토 </a:t>
            </a:r>
            <a:r>
              <a:rPr lang="en-US" altLang="ko-KR" sz="2800" dirty="0" smtClean="0">
                <a:solidFill>
                  <a:prstClr val="black"/>
                </a:solidFill>
              </a:rPr>
              <a:t>: </a:t>
            </a:r>
            <a:r>
              <a:rPr lang="ko-KR" altLang="en-US" sz="2800" dirty="0" smtClean="0">
                <a:solidFill>
                  <a:prstClr val="black"/>
                </a:solidFill>
              </a:rPr>
              <a:t>다양한 기후 생육되는 작물 수입</a:t>
            </a:r>
            <a:endParaRPr lang="en-US" altLang="ko-KR" sz="2800" dirty="0" smtClean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r>
              <a:rPr lang="ko-KR" altLang="en-US" sz="2800" dirty="0" smtClean="0">
                <a:solidFill>
                  <a:prstClr val="black"/>
                </a:solidFill>
              </a:rPr>
              <a:t> </a:t>
            </a:r>
            <a:r>
              <a:rPr lang="ko-KR" altLang="en-US" sz="2800" dirty="0">
                <a:solidFill>
                  <a:prstClr val="black"/>
                </a:solidFill>
              </a:rPr>
              <a:t>값싼 노동력</a:t>
            </a:r>
            <a:r>
              <a:rPr lang="en-US" altLang="ko-KR" sz="2800" dirty="0">
                <a:solidFill>
                  <a:prstClr val="black"/>
                </a:solidFill>
              </a:rPr>
              <a:t> : </a:t>
            </a:r>
            <a:r>
              <a:rPr lang="ko-KR" altLang="en-US" sz="2800" dirty="0">
                <a:solidFill>
                  <a:prstClr val="black"/>
                </a:solidFill>
              </a:rPr>
              <a:t>저렴한 </a:t>
            </a:r>
            <a:r>
              <a:rPr lang="ko-KR" altLang="en-US" sz="2800" dirty="0" smtClean="0">
                <a:solidFill>
                  <a:prstClr val="black"/>
                </a:solidFill>
              </a:rPr>
              <a:t>가격 </a:t>
            </a:r>
            <a:r>
              <a:rPr lang="ko-KR" altLang="en-US" sz="2800" dirty="0">
                <a:solidFill>
                  <a:prstClr val="black"/>
                </a:solidFill>
              </a:rPr>
              <a:t>농산물 공급 가능</a:t>
            </a:r>
            <a:endParaRPr lang="en-US" altLang="ko-KR" sz="2800" dirty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r>
              <a:rPr lang="en-US" altLang="ko-KR" sz="2800" dirty="0">
                <a:solidFill>
                  <a:prstClr val="black"/>
                </a:solidFill>
              </a:rPr>
              <a:t> </a:t>
            </a:r>
            <a:r>
              <a:rPr lang="ko-KR" altLang="en-US" sz="2800" dirty="0">
                <a:solidFill>
                  <a:prstClr val="black"/>
                </a:solidFill>
              </a:rPr>
              <a:t>가까운 거리</a:t>
            </a:r>
            <a:r>
              <a:rPr lang="en-US" altLang="ko-KR" sz="2800" dirty="0">
                <a:solidFill>
                  <a:prstClr val="black"/>
                </a:solidFill>
              </a:rPr>
              <a:t>: </a:t>
            </a:r>
            <a:r>
              <a:rPr lang="ko-KR" altLang="en-US" sz="2800" dirty="0">
                <a:solidFill>
                  <a:prstClr val="black"/>
                </a:solidFill>
              </a:rPr>
              <a:t>보관 및 운송의 용이성</a:t>
            </a:r>
            <a:endParaRPr lang="en-US" altLang="ko-KR" sz="2800" dirty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endParaRPr lang="en-US" altLang="ko-KR" sz="2800" dirty="0">
              <a:solidFill>
                <a:prstClr val="black"/>
              </a:solidFill>
            </a:endParaRPr>
          </a:p>
          <a:p>
            <a:pPr lvl="1"/>
            <a:r>
              <a:rPr lang="en-US" altLang="ko-KR" sz="2800" dirty="0">
                <a:solidFill>
                  <a:prstClr val="black"/>
                </a:solidFill>
              </a:rPr>
              <a:t>      </a:t>
            </a:r>
            <a:r>
              <a:rPr lang="ko-KR" altLang="en-US" sz="2800" dirty="0">
                <a:solidFill>
                  <a:prstClr val="black"/>
                </a:solidFill>
              </a:rPr>
              <a:t>한국에서 생산되는 모든 농산물을 대체 </a:t>
            </a:r>
            <a:endParaRPr lang="en-US" altLang="ko-KR" sz="2800" dirty="0" smtClean="0">
              <a:solidFill>
                <a:prstClr val="black"/>
              </a:solidFill>
            </a:endParaRPr>
          </a:p>
          <a:p>
            <a:pPr lvl="1"/>
            <a:r>
              <a:rPr lang="en-US" altLang="ko-KR" sz="2800" dirty="0" smtClean="0">
                <a:solidFill>
                  <a:prstClr val="black"/>
                </a:solidFill>
              </a:rPr>
              <a:t>      </a:t>
            </a:r>
            <a:r>
              <a:rPr lang="ko-KR" altLang="en-US" sz="2800" dirty="0" smtClean="0">
                <a:solidFill>
                  <a:prstClr val="black"/>
                </a:solidFill>
              </a:rPr>
              <a:t>생산</a:t>
            </a:r>
            <a:r>
              <a:rPr lang="en-US" altLang="ko-KR" sz="2800" dirty="0">
                <a:solidFill>
                  <a:prstClr val="black"/>
                </a:solidFill>
              </a:rPr>
              <a:t>, </a:t>
            </a:r>
            <a:r>
              <a:rPr lang="ko-KR" altLang="en-US" sz="2800" dirty="0">
                <a:solidFill>
                  <a:prstClr val="black"/>
                </a:solidFill>
              </a:rPr>
              <a:t>공급할 수 있는 </a:t>
            </a:r>
            <a:r>
              <a:rPr lang="ko-KR" altLang="en-US" sz="2800" dirty="0" smtClean="0">
                <a:solidFill>
                  <a:prstClr val="black"/>
                </a:solidFill>
              </a:rPr>
              <a:t>가능성</a:t>
            </a:r>
            <a:endParaRPr lang="en-US" altLang="ko-KR" sz="2800" dirty="0" smtClean="0">
              <a:solidFill>
                <a:prstClr val="black"/>
              </a:solidFill>
            </a:endParaRPr>
          </a:p>
          <a:p>
            <a:pPr lvl="1"/>
            <a:r>
              <a:rPr lang="en-US" altLang="ko-KR" sz="2800" dirty="0" smtClean="0">
                <a:solidFill>
                  <a:prstClr val="black"/>
                </a:solidFill>
              </a:rPr>
              <a:t>    - </a:t>
            </a:r>
            <a:r>
              <a:rPr lang="ko-KR" altLang="en-US" sz="2800" dirty="0" smtClean="0">
                <a:solidFill>
                  <a:prstClr val="black"/>
                </a:solidFill>
              </a:rPr>
              <a:t>한국 농업에 가장 큰 충격 예상</a:t>
            </a:r>
            <a:endParaRPr lang="en-US" altLang="ko-KR" sz="2800" dirty="0">
              <a:solidFill>
                <a:prstClr val="black"/>
              </a:solidFill>
            </a:endParaRPr>
          </a:p>
          <a:p>
            <a:pPr lvl="1"/>
            <a:endParaRPr lang="en-US" altLang="ko-KR" sz="2800" dirty="0">
              <a:solidFill>
                <a:prstClr val="black"/>
              </a:solidFill>
            </a:endParaRPr>
          </a:p>
        </p:txBody>
      </p:sp>
      <p:sp>
        <p:nvSpPr>
          <p:cNvPr id="6" name="오른쪽 화살표 5"/>
          <p:cNvSpPr/>
          <p:nvPr/>
        </p:nvSpPr>
        <p:spPr>
          <a:xfrm>
            <a:off x="683568" y="3789040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67544" y="404664"/>
            <a:ext cx="8676456" cy="820674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</a:t>
            </a:r>
            <a:r>
              <a:rPr lang="ko-KR" altLang="en-US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쌀의 공급과잉</a:t>
            </a:r>
            <a:r>
              <a:rPr lang="en-US" altLang="ko-KR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(1)</a:t>
            </a:r>
            <a:r>
              <a:rPr lang="en-US" altLang="ko-KR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ko-KR" altLang="en-US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7544" y="5373216"/>
            <a:ext cx="8424936" cy="861774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ko-KR" alt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자료</a:t>
            </a:r>
            <a:r>
              <a:rPr lang="en-US" altLang="ko-K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ko-KR" altLang="en-US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농림수산식품부</a:t>
            </a:r>
            <a:r>
              <a:rPr lang="ko-KR" alt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o-KR" altLang="ko-K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『</a:t>
            </a:r>
            <a:r>
              <a:rPr lang="ko-KR" alt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농림수산 주요통계 </a:t>
            </a:r>
            <a:r>
              <a:rPr lang="en-US" altLang="ko-K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2010</a:t>
            </a:r>
            <a:r>
              <a:rPr lang="ko-KR" altLang="ko-K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』</a:t>
            </a:r>
          </a:p>
          <a:p>
            <a:r>
              <a:rPr lang="en-US" altLang="ko-KR" sz="1600" dirty="0">
                <a:solidFill>
                  <a:prstClr val="black"/>
                </a:solidFill>
              </a:rPr>
              <a:t> </a:t>
            </a:r>
            <a:endParaRPr lang="ko-KR" altLang="ko-KR" sz="1600" dirty="0">
              <a:solidFill>
                <a:prstClr val="black"/>
              </a:solidFill>
            </a:endParaRPr>
          </a:p>
          <a:p>
            <a:r>
              <a:rPr lang="en-US" altLang="ko-K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-540568" y="1844824"/>
          <a:ext cx="10297144" cy="3672407"/>
        </p:xfrm>
        <a:graphic>
          <a:graphicData uri="http://schemas.openxmlformats.org/presentationml/2006/ole">
            <p:oleObj spid="_x0000_s3074" name="문서" r:id="rId4" imgW="5894666" imgH="2407422" progId="Word.Document.12">
              <p:link updateAutomatic="1"/>
            </p:oleObj>
          </a:graphicData>
        </a:graphic>
      </p:graphicFrame>
      <p:sp>
        <p:nvSpPr>
          <p:cNvPr id="9" name="아래쪽 화살표 8"/>
          <p:cNvSpPr/>
          <p:nvPr/>
        </p:nvSpPr>
        <p:spPr>
          <a:xfrm>
            <a:off x="6156176" y="3212976"/>
            <a:ext cx="288032" cy="17281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아래쪽 화살표 9"/>
          <p:cNvSpPr/>
          <p:nvPr/>
        </p:nvSpPr>
        <p:spPr>
          <a:xfrm>
            <a:off x="8244408" y="2996952"/>
            <a:ext cx="360040" cy="20162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17755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쌀의 공급과잉</a:t>
            </a:r>
            <a:r>
              <a:rPr lang="en-US" altLang="ko-KR" dirty="0" smtClean="0"/>
              <a:t>(2) - </a:t>
            </a:r>
            <a:r>
              <a:rPr lang="ko-KR" altLang="en-US" dirty="0" smtClean="0"/>
              <a:t>공급측면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556792"/>
            <a:ext cx="8280920" cy="440120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ko-KR" altLang="en-US" sz="2800" dirty="0">
                <a:solidFill>
                  <a:prstClr val="black"/>
                </a:solidFill>
              </a:rPr>
              <a:t>우루과이라운드 협상과 쌀 시장의 개방</a:t>
            </a:r>
            <a:endParaRPr lang="en-US" altLang="ko-KR" sz="2800" dirty="0">
              <a:solidFill>
                <a:prstClr val="black"/>
              </a:solidFill>
            </a:endParaRPr>
          </a:p>
          <a:p>
            <a:r>
              <a:rPr lang="en-US" altLang="ko-KR" sz="2800" dirty="0">
                <a:solidFill>
                  <a:prstClr val="black"/>
                </a:solidFill>
              </a:rPr>
              <a:t> - 2004</a:t>
            </a:r>
            <a:r>
              <a:rPr lang="ko-KR" altLang="en-US" sz="2800" dirty="0">
                <a:solidFill>
                  <a:prstClr val="black"/>
                </a:solidFill>
              </a:rPr>
              <a:t>년 재협상 결과 </a:t>
            </a:r>
            <a:r>
              <a:rPr lang="en-US" altLang="ko-KR" sz="2800" dirty="0">
                <a:solidFill>
                  <a:prstClr val="black"/>
                </a:solidFill>
              </a:rPr>
              <a:t>: </a:t>
            </a:r>
            <a:r>
              <a:rPr lang="ko-KR" altLang="en-US" sz="2800" dirty="0">
                <a:solidFill>
                  <a:prstClr val="black"/>
                </a:solidFill>
              </a:rPr>
              <a:t>최소시장접근</a:t>
            </a:r>
            <a:r>
              <a:rPr lang="en-US" altLang="ko-KR" sz="2800" dirty="0">
                <a:solidFill>
                  <a:prstClr val="black"/>
                </a:solidFill>
              </a:rPr>
              <a:t>(MMA)</a:t>
            </a:r>
            <a:r>
              <a:rPr lang="ko-KR" altLang="en-US" sz="2800" dirty="0">
                <a:solidFill>
                  <a:prstClr val="black"/>
                </a:solidFill>
              </a:rPr>
              <a:t>허용</a:t>
            </a:r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ko-KR" altLang="en-US" sz="2800" dirty="0">
              <a:solidFill>
                <a:prstClr val="black"/>
              </a:solidFill>
            </a:endParaRPr>
          </a:p>
        </p:txBody>
      </p:sp>
      <p:pic>
        <p:nvPicPr>
          <p:cNvPr id="6" name="내용 개체 틀 5" descr="벼재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834933"/>
            <a:ext cx="3672409" cy="2754307"/>
          </a:xfrm>
          <a:prstGeom prst="rect">
            <a:avLst/>
          </a:prstGeom>
        </p:spPr>
      </p:pic>
      <p:pic>
        <p:nvPicPr>
          <p:cNvPr id="7" name="그림 6" descr="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8549" y="2852936"/>
            <a:ext cx="3643009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쌀의 공급과잉</a:t>
            </a:r>
            <a:r>
              <a:rPr lang="en-US" altLang="ko-KR" dirty="0" smtClean="0"/>
              <a:t>(3) - </a:t>
            </a:r>
            <a:r>
              <a:rPr lang="ko-KR" altLang="en-US" dirty="0" smtClean="0"/>
              <a:t>수요측면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556792"/>
            <a:ext cx="8280920" cy="440120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800" dirty="0">
                <a:solidFill>
                  <a:prstClr val="black"/>
                </a:solidFill>
              </a:rPr>
              <a:t> </a:t>
            </a:r>
            <a:r>
              <a:rPr lang="ko-KR" altLang="en-US" sz="2800" dirty="0">
                <a:solidFill>
                  <a:prstClr val="black"/>
                </a:solidFill>
              </a:rPr>
              <a:t>주식으로서의 쌀</a:t>
            </a:r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  <a:p>
            <a:r>
              <a:rPr lang="en-US" altLang="ko-KR" sz="2800" dirty="0">
                <a:solidFill>
                  <a:prstClr val="black"/>
                </a:solidFill>
              </a:rPr>
              <a:t> </a:t>
            </a:r>
            <a:r>
              <a:rPr lang="ko-KR" altLang="en-US" sz="2800" dirty="0">
                <a:solidFill>
                  <a:prstClr val="black"/>
                </a:solidFill>
              </a:rPr>
              <a:t>식생활 패턴의 서구화와 </a:t>
            </a:r>
            <a:endParaRPr lang="en-US" altLang="ko-KR" sz="2800" dirty="0">
              <a:solidFill>
                <a:prstClr val="black"/>
              </a:solidFill>
            </a:endParaRPr>
          </a:p>
          <a:p>
            <a:r>
              <a:rPr lang="en-US" altLang="ko-KR" sz="2800" dirty="0">
                <a:solidFill>
                  <a:prstClr val="black"/>
                </a:solidFill>
              </a:rPr>
              <a:t> </a:t>
            </a:r>
            <a:r>
              <a:rPr lang="ko-KR" altLang="en-US" sz="2800" dirty="0">
                <a:solidFill>
                  <a:prstClr val="black"/>
                </a:solidFill>
              </a:rPr>
              <a:t>간소화 경향으로 인한</a:t>
            </a:r>
            <a:endParaRPr lang="en-US" altLang="ko-KR" sz="2800" dirty="0">
              <a:solidFill>
                <a:prstClr val="black"/>
              </a:solidFill>
            </a:endParaRPr>
          </a:p>
          <a:p>
            <a:r>
              <a:rPr lang="en-US" altLang="ko-KR" sz="2800" dirty="0">
                <a:solidFill>
                  <a:prstClr val="black"/>
                </a:solidFill>
              </a:rPr>
              <a:t> </a:t>
            </a:r>
            <a:r>
              <a:rPr lang="ko-KR" altLang="en-US" sz="2800" dirty="0">
                <a:solidFill>
                  <a:prstClr val="black"/>
                </a:solidFill>
              </a:rPr>
              <a:t>쌀 소비의 감소</a:t>
            </a:r>
            <a:endParaRPr lang="en-US" altLang="ko-KR" sz="2800" dirty="0">
              <a:solidFill>
                <a:prstClr val="black"/>
              </a:solidFill>
            </a:endParaRPr>
          </a:p>
          <a:p>
            <a:r>
              <a:rPr lang="en-US" altLang="ko-KR" sz="2800" dirty="0">
                <a:solidFill>
                  <a:prstClr val="black"/>
                </a:solidFill>
              </a:rPr>
              <a:t>       </a:t>
            </a:r>
          </a:p>
          <a:p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ko-KR" altLang="en-US" sz="2800" dirty="0">
              <a:solidFill>
                <a:prstClr val="black"/>
              </a:solidFill>
            </a:endParaRPr>
          </a:p>
        </p:txBody>
      </p:sp>
      <p:pic>
        <p:nvPicPr>
          <p:cNvPr id="8" name="그림 7" descr="한식단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1853363"/>
            <a:ext cx="3384376" cy="2511741"/>
          </a:xfrm>
          <a:prstGeom prst="rect">
            <a:avLst/>
          </a:prstGeom>
        </p:spPr>
      </p:pic>
      <p:sp>
        <p:nvSpPr>
          <p:cNvPr id="10" name="아래쪽 화살표 9"/>
          <p:cNvSpPr/>
          <p:nvPr/>
        </p:nvSpPr>
        <p:spPr>
          <a:xfrm>
            <a:off x="1763688" y="2348880"/>
            <a:ext cx="108012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611560" y="5989754"/>
            <a:ext cx="8172908" cy="89563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1" lang="ko-KR" altLang="en-US" dirty="0">
                <a:solidFill>
                  <a:prstClr val="black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자료</a:t>
            </a:r>
            <a:r>
              <a:rPr kumimoji="1" lang="en-US" altLang="ko-KR" dirty="0">
                <a:solidFill>
                  <a:prstClr val="black"/>
                </a:solidFill>
                <a:latin typeface="Arial" pitchFamily="34" charset="0"/>
                <a:ea typeface="Adobe Fan Heiti Std B" pitchFamily="34" charset="-128"/>
                <a:cs typeface="Arial" pitchFamily="34" charset="0"/>
              </a:rPr>
              <a:t>: </a:t>
            </a:r>
            <a:r>
              <a:rPr lang="ko-KR" altLang="en-US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농림수산식품부</a:t>
            </a:r>
            <a:r>
              <a:rPr lang="en-US" altLang="ko-K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o-KR" altLang="ko-K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『</a:t>
            </a:r>
            <a:r>
              <a:rPr lang="ko-KR" alt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농림수산주요통계</a:t>
            </a:r>
            <a:r>
              <a:rPr lang="en-US" altLang="ko-K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2010</a:t>
            </a:r>
            <a:r>
              <a:rPr lang="ko-KR" altLang="ko-K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』</a:t>
            </a:r>
          </a:p>
          <a:p>
            <a:pPr latinLnBrk="0"/>
            <a:r>
              <a:rPr lang="en-US" altLang="ko-KR" i="1" dirty="0">
                <a:solidFill>
                  <a:prstClr val="black"/>
                </a:solidFill>
              </a:rPr>
              <a:t> </a:t>
            </a:r>
            <a:endParaRPr lang="ko-KR" altLang="ko-KR" dirty="0">
              <a:solidFill>
                <a:prstClr val="black"/>
              </a:solidFill>
            </a:endParaRPr>
          </a:p>
          <a:p>
            <a:pPr marL="514350" indent="-51435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2D050"/>
              </a:buClr>
            </a:pPr>
            <a:endParaRPr kumimoji="1" lang="en-US" altLang="ko-KR" dirty="0">
              <a:solidFill>
                <a:prstClr val="black"/>
              </a:solidFill>
              <a:latin typeface="Arial" pitchFamily="34" charset="0"/>
              <a:ea typeface="Adobe Fan Heiti Std B" pitchFamily="34" charset="-128"/>
              <a:cs typeface="Arial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67544" y="188640"/>
            <a:ext cx="8172908" cy="59093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2D050"/>
              </a:buClr>
            </a:pPr>
            <a:r>
              <a:rPr kumimoji="1" lang="en-US" altLang="ko-KR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3. </a:t>
            </a:r>
            <a:r>
              <a:rPr kumimoji="1" lang="ko-KR" altLang="en-US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식량안보</a:t>
            </a:r>
            <a:r>
              <a:rPr kumimoji="1" lang="en-US" altLang="ko-KR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(1)</a:t>
            </a:r>
            <a:endParaRPr kumimoji="1" lang="en-US" altLang="ko-KR" sz="3200" b="1" dirty="0">
              <a:solidFill>
                <a:prstClr val="black"/>
              </a:solidFill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  <p:grpSp>
        <p:nvGrpSpPr>
          <p:cNvPr id="2" name="그룹 12"/>
          <p:cNvGrpSpPr/>
          <p:nvPr/>
        </p:nvGrpSpPr>
        <p:grpSpPr>
          <a:xfrm>
            <a:off x="-252535" y="980728"/>
            <a:ext cx="9396535" cy="4434062"/>
            <a:chOff x="0" y="1371202"/>
            <a:chExt cx="9396535" cy="4434062"/>
          </a:xfrm>
        </p:grpSpPr>
        <p:sp>
          <p:nvSpPr>
            <p:cNvPr id="8" name="모서리가 둥근 직사각형 7"/>
            <p:cNvSpPr/>
            <p:nvPr/>
          </p:nvSpPr>
          <p:spPr>
            <a:xfrm rot="20580758">
              <a:off x="93320" y="1371202"/>
              <a:ext cx="2794440" cy="813153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28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Poor self-sufficiency! </a:t>
              </a:r>
              <a:endParaRPr kumimoji="1" lang="ko-KR" altLang="en-US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그룹 9"/>
            <p:cNvGrpSpPr/>
            <p:nvPr/>
          </p:nvGrpSpPr>
          <p:grpSpPr>
            <a:xfrm>
              <a:off x="0" y="1876762"/>
              <a:ext cx="9396535" cy="3928502"/>
              <a:chOff x="0" y="1876762"/>
              <a:chExt cx="9396535" cy="3928502"/>
            </a:xfrm>
          </p:grpSpPr>
          <p:graphicFrame>
            <p:nvGraphicFramePr>
              <p:cNvPr id="2050" name="Object 2"/>
              <p:cNvGraphicFramePr>
                <a:graphicFrameLocks noChangeAspect="1"/>
              </p:cNvGraphicFramePr>
              <p:nvPr/>
            </p:nvGraphicFramePr>
            <p:xfrm>
              <a:off x="0" y="2348880"/>
              <a:ext cx="9396535" cy="3456384"/>
            </p:xfrm>
            <a:graphic>
              <a:graphicData uri="http://schemas.openxmlformats.org/presentationml/2006/ole">
                <p:oleObj spid="_x0000_s4098" name="문서" r:id="rId4" imgW="5894666" imgH="1928817" progId="Word.Document.12">
                  <p:link updateAutomatic="1"/>
                </p:oleObj>
              </a:graphicData>
            </a:graphic>
          </p:graphicFrame>
          <p:sp>
            <p:nvSpPr>
              <p:cNvPr id="9" name="TextBox 8"/>
              <p:cNvSpPr txBox="1"/>
              <p:nvPr/>
            </p:nvSpPr>
            <p:spPr>
              <a:xfrm>
                <a:off x="6807609" y="1876762"/>
                <a:ext cx="10583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2000" dirty="0">
                    <a:solidFill>
                      <a:prstClr val="black"/>
                    </a:solidFill>
                    <a:latin typeface="Arial Unicode MS" pitchFamily="50" charset="-127"/>
                    <a:ea typeface="Arial Unicode MS" pitchFamily="50" charset="-127"/>
                    <a:cs typeface="Arial Unicode MS" pitchFamily="50" charset="-127"/>
                  </a:rPr>
                  <a:t>단위</a:t>
                </a:r>
                <a:r>
                  <a:rPr lang="en-US" altLang="ko-KR" sz="2000" dirty="0">
                    <a:solidFill>
                      <a:prstClr val="black"/>
                    </a:solidFill>
                  </a:rPr>
                  <a:t>: %</a:t>
                </a:r>
                <a:endParaRPr lang="ko-KR" altLang="en-US" sz="2000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3" name="TextBox 12"/>
          <p:cNvSpPr txBox="1"/>
          <p:nvPr/>
        </p:nvSpPr>
        <p:spPr>
          <a:xfrm>
            <a:off x="323528" y="1124744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ko-KR" altLang="en-US" dirty="0">
                <a:solidFill>
                  <a:prstClr val="black"/>
                </a:solidFill>
              </a:rPr>
              <a:t>식량에 대한 높은 대외의존도</a:t>
            </a:r>
            <a:r>
              <a:rPr lang="en-US" altLang="ko-KR" dirty="0">
                <a:solidFill>
                  <a:prstClr val="black"/>
                </a:solidFill>
              </a:rPr>
              <a:t> - </a:t>
            </a:r>
            <a:r>
              <a:rPr lang="ko-KR" altLang="en-US" dirty="0">
                <a:solidFill>
                  <a:prstClr val="black"/>
                </a:solidFill>
              </a:rPr>
              <a:t>곡물자급률</a:t>
            </a:r>
            <a:r>
              <a:rPr lang="en-US" altLang="ko-KR" dirty="0">
                <a:solidFill>
                  <a:prstClr val="black"/>
                </a:solidFill>
              </a:rPr>
              <a:t>: 26.9% (2009</a:t>
            </a:r>
            <a:r>
              <a:rPr lang="ko-KR" altLang="en-US" dirty="0">
                <a:solidFill>
                  <a:prstClr val="black"/>
                </a:solidFill>
              </a:rPr>
              <a:t>년 기준</a:t>
            </a:r>
            <a:r>
              <a:rPr lang="en-US" altLang="ko-KR" dirty="0">
                <a:solidFill>
                  <a:prstClr val="black"/>
                </a:solidFill>
              </a:rPr>
              <a:t>)</a:t>
            </a:r>
          </a:p>
          <a:p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1775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67544" y="260648"/>
            <a:ext cx="8352928" cy="59093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3. </a:t>
            </a:r>
            <a:r>
              <a:rPr kumimoji="1" lang="ko-KR" altLang="en-US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식량안보</a:t>
            </a:r>
            <a:r>
              <a:rPr kumimoji="1" lang="en-US" altLang="ko-KR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(2)</a:t>
            </a:r>
            <a:endParaRPr kumimoji="1" lang="ko-KR" altLang="ko-KR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ko-KR" altLang="ko-KR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755576" y="5538020"/>
            <a:ext cx="8172908" cy="84330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l"/>
            </a:pPr>
            <a:endParaRPr kumimoji="1" lang="en-US" altLang="ko-KR" sz="3200" b="1" dirty="0">
              <a:solidFill>
                <a:prstClr val="black"/>
              </a:solidFill>
              <a:latin typeface="Arial" pitchFamily="34" charset="0"/>
              <a:ea typeface="Adobe Fan Heiti Std B" pitchFamily="34" charset="-128"/>
              <a:cs typeface="Arial" pitchFamily="34" charset="0"/>
            </a:endParaRPr>
          </a:p>
          <a:p>
            <a:r>
              <a:rPr lang="ko-KR" alt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자료</a:t>
            </a:r>
            <a:r>
              <a:rPr lang="en-US" altLang="ko-KR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IMF: International Financial Statistics.</a:t>
            </a:r>
          </a:p>
        </p:txBody>
      </p:sp>
      <p:pic>
        <p:nvPicPr>
          <p:cNvPr id="13" name="그림 1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132856"/>
            <a:ext cx="7704856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827584" y="980728"/>
            <a:ext cx="77048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o-KR" alt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러시아의 곡물 수출 금지</a:t>
            </a:r>
            <a:r>
              <a:rPr lang="en-US" altLang="ko-K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ko-KR" alt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바이오에너지 수요 </a:t>
            </a:r>
            <a:r>
              <a:rPr lang="ko-KR" alt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증가와 곡물가격 상승</a:t>
            </a:r>
            <a:endParaRPr lang="en-US" altLang="ko-K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ko-KR" alt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최근 </a:t>
            </a:r>
            <a:r>
              <a:rPr lang="en-US" altLang="ko-K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ko-KR" alt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년간 </a:t>
            </a:r>
            <a:r>
              <a:rPr lang="en-US" altLang="ko-K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60% </a:t>
            </a:r>
            <a:r>
              <a:rPr lang="ko-KR" alt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이상의 가격 상승 목격됨</a:t>
            </a:r>
          </a:p>
        </p:txBody>
      </p:sp>
    </p:spTree>
    <p:extLst>
      <p:ext uri="{BB962C8B-B14F-4D97-AF65-F5344CB8AC3E}">
        <p14:creationId xmlns="" xmlns:p14="http://schemas.microsoft.com/office/powerpoint/2010/main" val="1709376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445</Words>
  <Application>Microsoft Office PowerPoint</Application>
  <PresentationFormat>화면 슬라이드 쇼(4:3)</PresentationFormat>
  <Paragraphs>102</Paragraphs>
  <Slides>12</Slides>
  <Notes>5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연결</vt:lpstr>
      </vt:variant>
      <vt:variant>
        <vt:i4>2</vt:i4>
      </vt:variant>
      <vt:variant>
        <vt:lpstr>슬라이드 제목</vt:lpstr>
      </vt:variant>
      <vt:variant>
        <vt:i4>12</vt:i4>
      </vt:variant>
    </vt:vector>
  </HeadingPairs>
  <TitlesOfParts>
    <vt:vector size="15" baseType="lpstr">
      <vt:lpstr>2_Office 테마</vt:lpstr>
      <vt:lpstr>C:\Users\kyungmin\Desktop\한두봉교수님자료\FTA_and_Agriculture-Kyushu(03-10-2011).docx</vt:lpstr>
      <vt:lpstr>C:\Users\kyungmin\Desktop\한두봉교수님자료\FTA_and_Agriculture-Kyushu(03-10-2011).docx!OLE_LINK2</vt:lpstr>
      <vt:lpstr>최근 농식품정책의 주요 이슈</vt:lpstr>
      <vt:lpstr>1.세계화와 FTA(1)-한국 FTA 추진전략</vt:lpstr>
      <vt:lpstr>1. 세계화와 FTA(2)</vt:lpstr>
      <vt:lpstr>1. 세계화와 FTA(3) : 한-중 FTA 의미</vt:lpstr>
      <vt:lpstr>슬라이드 5</vt:lpstr>
      <vt:lpstr>2. 쌀의 공급과잉(2) - 공급측면</vt:lpstr>
      <vt:lpstr>2. 쌀의 공급과잉(3) - 수요측면</vt:lpstr>
      <vt:lpstr>슬라이드 8</vt:lpstr>
      <vt:lpstr>슬라이드 9</vt:lpstr>
      <vt:lpstr>4. 식품안전</vt:lpstr>
      <vt:lpstr>동물복제: 복제된 식품의 이슈? 좋은점과 위험성</vt:lpstr>
      <vt:lpstr>5. 바이오에너지  개발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최근 농식품정책의 주요 이슈</dc:title>
  <dc:creator>kyungmin</dc:creator>
  <cp:lastModifiedBy>SEC</cp:lastModifiedBy>
  <cp:revision>6</cp:revision>
  <dcterms:created xsi:type="dcterms:W3CDTF">2011-07-22T07:48:04Z</dcterms:created>
  <dcterms:modified xsi:type="dcterms:W3CDTF">2011-08-05T02:27:22Z</dcterms:modified>
</cp:coreProperties>
</file>