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수출액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영국</c:v>
                </c:pt>
                <c:pt idx="1">
                  <c:v>벨기에</c:v>
                </c:pt>
                <c:pt idx="2">
                  <c:v>이탈리아</c:v>
                </c:pt>
                <c:pt idx="3">
                  <c:v>한국</c:v>
                </c:pt>
                <c:pt idx="4">
                  <c:v>프랑스</c:v>
                </c:pt>
                <c:pt idx="5">
                  <c:v>네덜란드</c:v>
                </c:pt>
                <c:pt idx="6">
                  <c:v>일본</c:v>
                </c:pt>
                <c:pt idx="7">
                  <c:v>독일</c:v>
                </c:pt>
                <c:pt idx="8">
                  <c:v>미국</c:v>
                </c:pt>
                <c:pt idx="9">
                  <c:v>중국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3292</c:v>
                </c:pt>
                <c:pt idx="1">
                  <c:v>3411</c:v>
                </c:pt>
                <c:pt idx="2">
                  <c:v>3659</c:v>
                </c:pt>
                <c:pt idx="3">
                  <c:v>3818</c:v>
                </c:pt>
                <c:pt idx="4">
                  <c:v>4272</c:v>
                </c:pt>
                <c:pt idx="5">
                  <c:v>4663</c:v>
                </c:pt>
                <c:pt idx="6">
                  <c:v>6307</c:v>
                </c:pt>
                <c:pt idx="7">
                  <c:v>10409</c:v>
                </c:pt>
                <c:pt idx="8">
                  <c:v>10482</c:v>
                </c:pt>
                <c:pt idx="9">
                  <c:v>12705</c:v>
                </c:pt>
              </c:numCache>
            </c:numRef>
          </c:val>
        </c:ser>
        <c:dLbls>
          <c:showVal val="1"/>
        </c:dLbls>
        <c:axId val="101804672"/>
        <c:axId val="101814656"/>
      </c:barChart>
      <c:catAx>
        <c:axId val="101804672"/>
        <c:scaling>
          <c:orientation val="minMax"/>
        </c:scaling>
        <c:axPos val="l"/>
        <c:tickLblPos val="nextTo"/>
        <c:crossAx val="101814656"/>
        <c:crosses val="autoZero"/>
        <c:auto val="1"/>
        <c:lblAlgn val="ctr"/>
        <c:lblOffset val="100"/>
      </c:catAx>
      <c:valAx>
        <c:axId val="101814656"/>
        <c:scaling>
          <c:orientation val="minMax"/>
        </c:scaling>
        <c:axPos val="b"/>
        <c:majorGridlines/>
        <c:numFmt formatCode="General" sourceLinked="1"/>
        <c:tickLblPos val="nextTo"/>
        <c:crossAx val="1018046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4E6FC-5FBB-454B-8B43-7BD65C2F4647}" type="datetimeFigureOut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D29E5-B0C5-40A8-9977-7F31FDE814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11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12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13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14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15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868C5-E520-4635-AD82-053AB740A978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altLang="ko-K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-</a:t>
            </a:r>
            <a:r>
              <a:rPr lang="ko-KR" altLang="en-US" dirty="0" smtClean="0"/>
              <a:t>노인과 젊은이 세대간 갈등 심화</a:t>
            </a:r>
            <a:r>
              <a:rPr lang="en-US" altLang="ko-KR" dirty="0" smtClean="0"/>
              <a:t>: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일자리 나누기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연금</a:t>
            </a:r>
            <a:r>
              <a:rPr lang="en-US" altLang="ko-KR" baseline="0" dirty="0" smtClean="0"/>
              <a:t>.</a:t>
            </a:r>
            <a:r>
              <a:rPr lang="ko-KR" altLang="en-US" baseline="0" dirty="0" smtClean="0"/>
              <a:t>건강보험료 부담 등</a:t>
            </a:r>
            <a:endParaRPr lang="en-US" altLang="ko-KR" baseline="0" dirty="0" smtClean="0"/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-</a:t>
            </a:r>
            <a:r>
              <a:rPr lang="ko-KR" altLang="en-US" baseline="0" dirty="0" smtClean="0"/>
              <a:t>생산가능인구의 감소</a:t>
            </a:r>
            <a:r>
              <a:rPr lang="en-US" altLang="ko-KR" baseline="0" dirty="0" smtClean="0"/>
              <a:t>- </a:t>
            </a:r>
            <a:r>
              <a:rPr lang="ko-KR" altLang="en-US" baseline="0" dirty="0" smtClean="0"/>
              <a:t>사회의 진취적 기상 저하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노인 부양 의무 부담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증가</a:t>
            </a:r>
            <a:r>
              <a:rPr lang="en-US" altLang="ko-KR" baseline="0" dirty="0" smtClean="0"/>
              <a:t>, </a:t>
            </a:r>
            <a:r>
              <a:rPr lang="ko-KR" altLang="en-US" baseline="0" dirty="0" err="1" smtClean="0"/>
              <a:t>포퓰리즘</a:t>
            </a:r>
            <a:r>
              <a:rPr lang="ko-KR" altLang="en-US" baseline="0" dirty="0" smtClean="0"/>
              <a:t> 정책의 홍수 가능성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8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-</a:t>
            </a:r>
            <a:r>
              <a:rPr lang="ko-KR" altLang="en-US" dirty="0" smtClean="0"/>
              <a:t>노인과 젊은이 세대간 갈등 심화</a:t>
            </a:r>
            <a:r>
              <a:rPr lang="en-US" altLang="ko-KR" dirty="0" smtClean="0"/>
              <a:t>: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일자리 나누기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연금</a:t>
            </a:r>
            <a:r>
              <a:rPr lang="en-US" altLang="ko-KR" baseline="0" dirty="0" smtClean="0"/>
              <a:t>.</a:t>
            </a:r>
            <a:r>
              <a:rPr lang="ko-KR" altLang="en-US" baseline="0" dirty="0" smtClean="0"/>
              <a:t>건강보험료 부담 등</a:t>
            </a:r>
            <a:endParaRPr lang="en-US" altLang="ko-KR" baseline="0" dirty="0" smtClean="0"/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-</a:t>
            </a:r>
            <a:r>
              <a:rPr lang="ko-KR" altLang="en-US" baseline="0" dirty="0" smtClean="0"/>
              <a:t>생산가능인구의 감소</a:t>
            </a:r>
            <a:r>
              <a:rPr lang="en-US" altLang="ko-KR" baseline="0" dirty="0" smtClean="0"/>
              <a:t>- </a:t>
            </a:r>
            <a:r>
              <a:rPr lang="ko-KR" altLang="en-US" baseline="0" dirty="0" smtClean="0"/>
              <a:t>사회의 진취적 기상 저하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노인 부양 의무 부담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증가</a:t>
            </a:r>
            <a:r>
              <a:rPr lang="en-US" altLang="ko-KR" baseline="0" dirty="0" smtClean="0"/>
              <a:t>, </a:t>
            </a:r>
            <a:r>
              <a:rPr lang="ko-KR" altLang="en-US" baseline="0" dirty="0" err="1" smtClean="0"/>
              <a:t>포퓰리즘</a:t>
            </a:r>
            <a:r>
              <a:rPr lang="ko-KR" altLang="en-US" baseline="0" dirty="0" smtClean="0"/>
              <a:t> 정책의 홍수 가능성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10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그림 36" descr="m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그룹 21"/>
          <p:cNvGrpSpPr/>
          <p:nvPr userDrawn="1"/>
        </p:nvGrpSpPr>
        <p:grpSpPr>
          <a:xfrm>
            <a:off x="2643174" y="2617163"/>
            <a:ext cx="6102900" cy="3812233"/>
            <a:chOff x="2643174" y="2617163"/>
            <a:chExt cx="6102900" cy="3812233"/>
          </a:xfrm>
        </p:grpSpPr>
        <p:pic>
          <p:nvPicPr>
            <p:cNvPr id="23" name="그림 22" descr="main-5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43174" y="2617163"/>
              <a:ext cx="5248667" cy="3337567"/>
            </a:xfrm>
            <a:prstGeom prst="rect">
              <a:avLst/>
            </a:prstGeom>
          </p:spPr>
        </p:pic>
        <p:grpSp>
          <p:nvGrpSpPr>
            <p:cNvPr id="8" name="그룹 13"/>
            <p:cNvGrpSpPr/>
            <p:nvPr/>
          </p:nvGrpSpPr>
          <p:grpSpPr>
            <a:xfrm>
              <a:off x="7174425" y="3667127"/>
              <a:ext cx="1571649" cy="1352559"/>
              <a:chOff x="7215206" y="3500438"/>
              <a:chExt cx="1571649" cy="1352559"/>
            </a:xfrm>
          </p:grpSpPr>
          <p:grpSp>
            <p:nvGrpSpPr>
              <p:cNvPr id="9" name="그룹 32"/>
              <p:cNvGrpSpPr/>
              <p:nvPr/>
            </p:nvGrpSpPr>
            <p:grpSpPr>
              <a:xfrm>
                <a:off x="7286644" y="3500438"/>
                <a:ext cx="1500211" cy="1223967"/>
                <a:chOff x="6448425" y="2795583"/>
                <a:chExt cx="1500211" cy="1223967"/>
              </a:xfrm>
            </p:grpSpPr>
            <p:sp>
              <p:nvSpPr>
                <p:cNvPr id="35" name="자유형 34"/>
                <p:cNvSpPr/>
                <p:nvPr/>
              </p:nvSpPr>
              <p:spPr>
                <a:xfrm>
                  <a:off x="6448425" y="2971800"/>
                  <a:ext cx="285750" cy="1047750"/>
                </a:xfrm>
                <a:custGeom>
                  <a:avLst/>
                  <a:gdLst>
                    <a:gd name="connsiteX0" fmla="*/ 0 w 285750"/>
                    <a:gd name="connsiteY0" fmla="*/ 1047750 h 1047750"/>
                    <a:gd name="connsiteX1" fmla="*/ 0 w 285750"/>
                    <a:gd name="connsiteY1" fmla="*/ 0 h 1047750"/>
                    <a:gd name="connsiteX2" fmla="*/ 285750 w 285750"/>
                    <a:gd name="connsiteY2" fmla="*/ 0 h 1047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85750" h="1047750">
                      <a:moveTo>
                        <a:pt x="0" y="1047750"/>
                      </a:moveTo>
                      <a:lnTo>
                        <a:pt x="0" y="0"/>
                      </a:lnTo>
                      <a:lnTo>
                        <a:pt x="285750" y="0"/>
                      </a:lnTo>
                    </a:path>
                  </a:pathLst>
                </a:custGeom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직사각형 35"/>
                <p:cNvSpPr/>
                <p:nvPr/>
              </p:nvSpPr>
              <p:spPr>
                <a:xfrm>
                  <a:off x="6734190" y="2795583"/>
                  <a:ext cx="1214446" cy="35719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4" name="타원 33"/>
              <p:cNvSpPr/>
              <p:nvPr/>
            </p:nvSpPr>
            <p:spPr>
              <a:xfrm>
                <a:off x="7215206" y="4708997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그룹 19"/>
            <p:cNvGrpSpPr/>
            <p:nvPr/>
          </p:nvGrpSpPr>
          <p:grpSpPr>
            <a:xfrm>
              <a:off x="2979605" y="2988878"/>
              <a:ext cx="1495449" cy="1352559"/>
              <a:chOff x="2162145" y="2128829"/>
              <a:chExt cx="1495449" cy="1352559"/>
            </a:xfrm>
          </p:grpSpPr>
          <p:sp>
            <p:nvSpPr>
              <p:cNvPr id="30" name="자유형 29"/>
              <p:cNvSpPr/>
              <p:nvPr/>
            </p:nvSpPr>
            <p:spPr>
              <a:xfrm>
                <a:off x="2233583" y="2305046"/>
                <a:ext cx="285750" cy="1047750"/>
              </a:xfrm>
              <a:custGeom>
                <a:avLst/>
                <a:gdLst>
                  <a:gd name="connsiteX0" fmla="*/ 0 w 285750"/>
                  <a:gd name="connsiteY0" fmla="*/ 1047750 h 1047750"/>
                  <a:gd name="connsiteX1" fmla="*/ 0 w 285750"/>
                  <a:gd name="connsiteY1" fmla="*/ 0 h 1047750"/>
                  <a:gd name="connsiteX2" fmla="*/ 285750 w 285750"/>
                  <a:gd name="connsiteY2" fmla="*/ 0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5750" h="1047750">
                    <a:moveTo>
                      <a:pt x="0" y="1047750"/>
                    </a:moveTo>
                    <a:lnTo>
                      <a:pt x="0" y="0"/>
                    </a:lnTo>
                    <a:lnTo>
                      <a:pt x="285750" y="0"/>
                    </a:lnTo>
                  </a:path>
                </a:pathLst>
              </a:cu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2443148" y="2128829"/>
                <a:ext cx="1214446" cy="35719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2162145" y="3337388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그룹 25"/>
            <p:cNvGrpSpPr/>
            <p:nvPr/>
          </p:nvGrpSpPr>
          <p:grpSpPr>
            <a:xfrm>
              <a:off x="3898787" y="5067312"/>
              <a:ext cx="2081227" cy="1362084"/>
              <a:chOff x="3081327" y="4186243"/>
              <a:chExt cx="2081227" cy="1362084"/>
            </a:xfrm>
          </p:grpSpPr>
          <p:sp>
            <p:nvSpPr>
              <p:cNvPr id="27" name="자유형 26"/>
              <p:cNvSpPr/>
              <p:nvPr/>
            </p:nvSpPr>
            <p:spPr>
              <a:xfrm flipV="1">
                <a:off x="3152764" y="4314835"/>
                <a:ext cx="847731" cy="1047750"/>
              </a:xfrm>
              <a:custGeom>
                <a:avLst/>
                <a:gdLst>
                  <a:gd name="connsiteX0" fmla="*/ 0 w 285750"/>
                  <a:gd name="connsiteY0" fmla="*/ 1047750 h 1047750"/>
                  <a:gd name="connsiteX1" fmla="*/ 0 w 285750"/>
                  <a:gd name="connsiteY1" fmla="*/ 0 h 1047750"/>
                  <a:gd name="connsiteX2" fmla="*/ 285750 w 285750"/>
                  <a:gd name="connsiteY2" fmla="*/ 0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5750" h="1047750">
                    <a:moveTo>
                      <a:pt x="0" y="1047750"/>
                    </a:moveTo>
                    <a:lnTo>
                      <a:pt x="0" y="0"/>
                    </a:lnTo>
                    <a:lnTo>
                      <a:pt x="285750" y="0"/>
                    </a:lnTo>
                  </a:path>
                </a:pathLst>
              </a:cu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직사각형 27"/>
              <p:cNvSpPr/>
              <p:nvPr/>
            </p:nvSpPr>
            <p:spPr>
              <a:xfrm flipV="1">
                <a:off x="3948108" y="5191137"/>
                <a:ext cx="1214446" cy="35719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타원 28"/>
              <p:cNvSpPr/>
              <p:nvPr/>
            </p:nvSpPr>
            <p:spPr>
              <a:xfrm flipV="1">
                <a:off x="3081327" y="4186243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8FB-72AB-43D3-8E80-1C05B81BDAD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42A0-6C86-479D-AF44-28718051B1C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262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7" name="내용 개체 틀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145" y="0"/>
            <a:ext cx="1681359" cy="576064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9" y="116632"/>
            <a:ext cx="1094065" cy="3600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559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100"/>
            <a:ext cx="8229600" cy="909603"/>
          </a:xfrm>
        </p:spPr>
        <p:txBody>
          <a:bodyPr>
            <a:normAutofit/>
          </a:bodyPr>
          <a:lstStyle>
            <a:lvl1pPr>
              <a:defRPr sz="3500" b="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EDB2-4F6E-4ED2-BE58-E2E7AC48B5E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718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831-14F0-41C7-AF20-3A18219CE810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929-2B37-421B-B67E-67D9F9B8E41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나비.png"/>
          <p:cNvPicPr>
            <a:picLocks noChangeAspect="1"/>
          </p:cNvPicPr>
          <p:nvPr userDrawn="1"/>
        </p:nvPicPr>
        <p:blipFill>
          <a:blip r:embed="rId2" cstate="print"/>
          <a:srcRect l="53795" r="16418"/>
          <a:stretch>
            <a:fillRect/>
          </a:stretch>
        </p:blipFill>
        <p:spPr>
          <a:xfrm rot="565956">
            <a:off x="4555403" y="1982222"/>
            <a:ext cx="1587514" cy="13256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526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m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AF6D-C76C-4C9C-9261-ED9F46F26EB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929-2B37-421B-B67E-67D9F9B8E41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나비.png"/>
          <p:cNvPicPr>
            <a:picLocks noChangeAspect="1"/>
          </p:cNvPicPr>
          <p:nvPr userDrawn="1"/>
        </p:nvPicPr>
        <p:blipFill>
          <a:blip r:embed="rId3" cstate="print"/>
          <a:srcRect l="53795" r="16418"/>
          <a:stretch>
            <a:fillRect/>
          </a:stretch>
        </p:blipFill>
        <p:spPr>
          <a:xfrm rot="565956">
            <a:off x="4555403" y="1982222"/>
            <a:ext cx="1587514" cy="13256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032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53E43-9D7E-4BA0-A601-1423E101A6A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2011-08-09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ED817-8916-4AB1-8B31-91DBDF1BD750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mai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0" y="6444343"/>
            <a:ext cx="9144000" cy="413657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prstClr val="white"/>
              </a:solidFill>
              <a:latin typeface="Adobe Heiti Std R" pitchFamily="34" charset="-128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9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0499DD-56A7-4718-9C99-A5B7C0C0B775}" type="datetime1">
              <a:rPr kumimoji="1" lang="ko-KR" altLang="en-US" smtClean="0">
                <a:solidFill>
                  <a:prstClr val="black">
                    <a:tint val="75000"/>
                  </a:prstClr>
                </a:solidFill>
                <a:ea typeface="굴림" pitchFamily="50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2011-08-09</a:t>
            </a:fld>
            <a:endParaRPr kumimoji="1" lang="ko-KR" altLang="en-US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dirty="0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907A34-08DF-4F0F-AE4A-D23DEC13E25C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  <a:ea typeface="굴림" pitchFamily="50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2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tx1"/>
          </a:solidFill>
          <a:latin typeface="Adobe Heiti Std R" pitchFamily="34" charset="-128"/>
          <a:ea typeface="HY견고딕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1571" name="Picture 3" descr="목차선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931716"/>
            <a:ext cx="5891559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1573" name="Rectangle 5"/>
          <p:cNvSpPr>
            <a:spLocks noChangeArrowheads="1"/>
          </p:cNvSpPr>
          <p:nvPr/>
        </p:nvSpPr>
        <p:spPr bwMode="auto">
          <a:xfrm>
            <a:off x="1591434" y="2416937"/>
            <a:ext cx="5968301" cy="158812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한국경제의 위기와</a:t>
            </a:r>
            <a:endParaRPr kumimoji="1" lang="en-US" altLang="ko-KR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성장의 한계</a:t>
            </a:r>
            <a:endParaRPr kumimoji="1" lang="en-US" altLang="ko-KR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74D4A8-5A11-4184-8AB2-6636BC0C1D0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2011-08-09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ED817-8916-4AB1-8B31-91DBDF1BD750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0021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6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수출시장 적신호</a:t>
            </a:r>
            <a:r>
              <a:rPr lang="en-US" altLang="ko-KR" b="1" dirty="0" smtClean="0">
                <a:latin typeface="+mj-ea"/>
                <a:ea typeface="+mj-ea"/>
              </a:rPr>
              <a:t>(1)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10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328592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한국경제를 견인하고 있는 수출시장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r>
              <a:rPr lang="ko-KR" altLang="en-US" sz="1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세계수출순위 톱</a:t>
            </a:r>
            <a:r>
              <a:rPr lang="en-US" altLang="ko-KR" sz="1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10</a:t>
            </a:r>
          </a:p>
          <a:p>
            <a:pPr algn="r">
              <a:buClr>
                <a:srgbClr val="0070C0"/>
              </a:buClr>
              <a:buNone/>
            </a:pPr>
            <a:r>
              <a:rPr lang="en-US" altLang="ko-KR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(2010</a:t>
            </a:r>
            <a:r>
              <a:rPr lang="ko-KR" altLang="en-US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</a:t>
            </a:r>
            <a:r>
              <a:rPr lang="en-US" altLang="ko-KR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10</a:t>
            </a:r>
            <a:r>
              <a:rPr lang="ko-KR" altLang="en-US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월 현재 기준</a:t>
            </a:r>
            <a:r>
              <a:rPr lang="en-US" altLang="ko-KR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단위</a:t>
            </a:r>
            <a:r>
              <a:rPr lang="en-US" altLang="ko-KR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: </a:t>
            </a:r>
            <a:r>
              <a:rPr lang="ko-KR" altLang="en-US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억 달러</a:t>
            </a:r>
            <a:r>
              <a:rPr lang="en-US" altLang="ko-KR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)</a:t>
            </a: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ko-KR" altLang="en-US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자료</a:t>
            </a:r>
            <a:r>
              <a:rPr lang="en-US" altLang="ko-KR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: ‘</a:t>
            </a:r>
            <a:r>
              <a:rPr lang="ko-KR" altLang="en-US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경제위기와 농업경제학의 과제</a:t>
            </a:r>
            <a:r>
              <a:rPr lang="en-US" altLang="ko-KR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’,</a:t>
            </a:r>
            <a:r>
              <a:rPr lang="ko-KR" altLang="en-US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성진근</a:t>
            </a: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</p:txBody>
      </p:sp>
      <p:graphicFrame>
        <p:nvGraphicFramePr>
          <p:cNvPr id="6" name="차트 5"/>
          <p:cNvGraphicFramePr/>
          <p:nvPr/>
        </p:nvGraphicFramePr>
        <p:xfrm>
          <a:off x="1524000" y="2211647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43133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수출시장 적신호</a:t>
            </a:r>
            <a:r>
              <a:rPr lang="en-US" altLang="ko-KR" b="1" dirty="0" smtClean="0">
                <a:latin typeface="+mj-ea"/>
                <a:ea typeface="+mj-ea"/>
              </a:rPr>
              <a:t>(2)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11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5112568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전통적 수출시장인 미국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EU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등 선진국 수출시장의 침체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금융위기 이후 더블 </a:t>
            </a: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딥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가능성 상존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최대 수출시장인 중국시장의 위축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한국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중국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일본 간의 분업구조가 완제품의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무한경쟁시대로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진전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중국의 금리인상과 소비세 인상 등 출구전략 선택으로 인한 내수시장 위축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중국과 대만 간의 양안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FTA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로 한국상품의 수출경쟁력 약화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43133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북한 </a:t>
            </a:r>
            <a:r>
              <a:rPr lang="ko-KR" altLang="en-US" b="1" dirty="0" err="1" smtClean="0">
                <a:latin typeface="+mj-ea"/>
                <a:ea typeface="+mj-ea"/>
              </a:rPr>
              <a:t>리스크와</a:t>
            </a:r>
            <a:r>
              <a:rPr lang="ko-KR" altLang="en-US" b="1" dirty="0" smtClean="0">
                <a:latin typeface="+mj-ea"/>
                <a:ea typeface="+mj-ea"/>
              </a:rPr>
              <a:t> 안보불안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12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608512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2010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</a:t>
            </a: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천안함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피격과 </a:t>
            </a: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연평도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포격 사건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</p:txBody>
      </p:sp>
      <p:pic>
        <p:nvPicPr>
          <p:cNvPr id="6" name="그림 5" descr="천안함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2060848"/>
            <a:ext cx="5370579" cy="3462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43133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자원</a:t>
            </a:r>
            <a:r>
              <a:rPr lang="en-US" altLang="ko-KR" b="1" dirty="0" smtClean="0">
                <a:latin typeface="+mj-ea"/>
                <a:ea typeface="+mj-ea"/>
              </a:rPr>
              <a:t>, </a:t>
            </a:r>
            <a:r>
              <a:rPr lang="ko-KR" altLang="en-US" b="1" dirty="0" smtClean="0">
                <a:latin typeface="+mj-ea"/>
                <a:ea typeface="+mj-ea"/>
              </a:rPr>
              <a:t>식량</a:t>
            </a:r>
            <a:r>
              <a:rPr lang="en-US" altLang="ko-KR" b="1" dirty="0" smtClean="0">
                <a:latin typeface="+mj-ea"/>
                <a:ea typeface="+mj-ea"/>
              </a:rPr>
              <a:t>, </a:t>
            </a:r>
            <a:r>
              <a:rPr lang="ko-KR" altLang="en-US" b="1" dirty="0" smtClean="0">
                <a:latin typeface="+mj-ea"/>
                <a:ea typeface="+mj-ea"/>
              </a:rPr>
              <a:t>환경 위기</a:t>
            </a:r>
            <a:r>
              <a:rPr lang="en-US" altLang="ko-KR" b="1" dirty="0" smtClean="0">
                <a:latin typeface="+mj-ea"/>
                <a:ea typeface="+mj-ea"/>
              </a:rPr>
              <a:t>(1)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13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608512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석유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철광석 등 부존자원이 빈약한 한국의 해외자원 의존적인 경제성장 정책 추진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원자재 가격 상승으로 인한 교역조건 악화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국제 유가 및 곡물 가격 변동에 따른 물가 변동성 심화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낮은 식량 자급률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2009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식량 자급률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26.7%</a:t>
            </a: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곡물 수입의 곡물메이저에 대한 의존도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: 73%</a:t>
            </a: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43133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자원</a:t>
            </a:r>
            <a:r>
              <a:rPr lang="en-US" altLang="ko-KR" b="1" dirty="0" smtClean="0">
                <a:latin typeface="+mj-ea"/>
                <a:ea typeface="+mj-ea"/>
              </a:rPr>
              <a:t>, </a:t>
            </a:r>
            <a:r>
              <a:rPr lang="ko-KR" altLang="en-US" b="1" dirty="0" smtClean="0">
                <a:latin typeface="+mj-ea"/>
                <a:ea typeface="+mj-ea"/>
              </a:rPr>
              <a:t>식량</a:t>
            </a:r>
            <a:r>
              <a:rPr lang="en-US" altLang="ko-KR" b="1" dirty="0" smtClean="0">
                <a:latin typeface="+mj-ea"/>
                <a:ea typeface="+mj-ea"/>
              </a:rPr>
              <a:t>, </a:t>
            </a:r>
            <a:r>
              <a:rPr lang="ko-KR" altLang="en-US" b="1" dirty="0" smtClean="0">
                <a:latin typeface="+mj-ea"/>
                <a:ea typeface="+mj-ea"/>
              </a:rPr>
              <a:t>환경 위기</a:t>
            </a:r>
            <a:r>
              <a:rPr lang="en-US" altLang="ko-KR" b="1" dirty="0" smtClean="0">
                <a:latin typeface="+mj-ea"/>
                <a:ea typeface="+mj-ea"/>
              </a:rPr>
              <a:t>(2)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14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608512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가뭄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홍수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폭염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혹한 등 한국의 대형 기상이변 발생빈도의 증가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차세대 바이오 산업에 있어서 후발주자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2013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이후 탄소배출감축 의무화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5141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일본의 </a:t>
            </a:r>
            <a:r>
              <a:rPr lang="en-US" altLang="ko-KR" b="1" dirty="0" smtClean="0">
                <a:latin typeface="+mj-ea"/>
                <a:ea typeface="+mj-ea"/>
              </a:rPr>
              <a:t>‘</a:t>
            </a:r>
            <a:r>
              <a:rPr lang="ko-KR" altLang="en-US" b="1" dirty="0" smtClean="0">
                <a:latin typeface="+mj-ea"/>
                <a:ea typeface="+mj-ea"/>
              </a:rPr>
              <a:t>잃어버린 </a:t>
            </a:r>
            <a:r>
              <a:rPr lang="en-US" altLang="ko-KR" b="1" dirty="0" smtClean="0">
                <a:latin typeface="+mj-ea"/>
                <a:ea typeface="+mj-ea"/>
              </a:rPr>
              <a:t>10</a:t>
            </a:r>
            <a:r>
              <a:rPr lang="ko-KR" altLang="en-US" b="1" dirty="0" smtClean="0">
                <a:latin typeface="+mj-ea"/>
                <a:ea typeface="+mj-ea"/>
              </a:rPr>
              <a:t>년</a:t>
            </a:r>
            <a:r>
              <a:rPr lang="en-US" altLang="ko-KR" b="1" dirty="0" smtClean="0">
                <a:latin typeface="+mj-ea"/>
                <a:ea typeface="+mj-ea"/>
              </a:rPr>
              <a:t>’</a:t>
            </a:r>
            <a:r>
              <a:rPr lang="ko-KR" altLang="en-US" b="1" dirty="0" smtClean="0">
                <a:latin typeface="+mj-ea"/>
                <a:ea typeface="+mj-ea"/>
              </a:rPr>
              <a:t> 답습</a:t>
            </a:r>
            <a:r>
              <a:rPr lang="en-US" altLang="ko-KR" b="1" dirty="0" smtClean="0">
                <a:latin typeface="+mj-ea"/>
                <a:ea typeface="+mj-ea"/>
              </a:rPr>
              <a:t>?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15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608512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일본의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‘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잃어버린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10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’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의 원인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기존산업 성장의 한계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종신고용체계의 붕괴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저출산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고령화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재정적자 위기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내수위축과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경제성장률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저하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부동산 거품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붕괴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정부의 뒤늦은 정책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저성장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늪에 빠질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가능성 대책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 </a:t>
            </a: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포퓰리즘적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정책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경계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출산장려정책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양극화 완화 정책 등의 도입 필요성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743341" y="1196752"/>
            <a:ext cx="5657319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8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Fan Heiti Std B" pitchFamily="34" charset="-128"/>
                <a:cs typeface="Arial" pitchFamily="34" charset="0"/>
              </a:rPr>
              <a:t>Thank you!</a:t>
            </a:r>
            <a:endParaRPr kumimoji="1" lang="ko-KR" altLang="ko-KR" sz="8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3CE7-0B96-41AA-83D1-0952C8536528}" type="datetime1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42A0-6C86-479D-AF44-28718051B1CC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채무문제와 부동산 거품 붕괴</a:t>
            </a:r>
            <a:r>
              <a:rPr lang="en-US" altLang="ko-KR" b="1" dirty="0" smtClean="0">
                <a:latin typeface="+mj-ea"/>
                <a:ea typeface="+mj-ea"/>
              </a:rPr>
              <a:t>(1)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2</a:t>
            </a:fld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3528" y="2204864"/>
          <a:ext cx="8568956" cy="3413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996"/>
                <a:gridCol w="778996"/>
                <a:gridCol w="778996"/>
                <a:gridCol w="778996"/>
                <a:gridCol w="778996"/>
                <a:gridCol w="778996"/>
                <a:gridCol w="778996"/>
                <a:gridCol w="778996"/>
                <a:gridCol w="778996"/>
                <a:gridCol w="778996"/>
                <a:gridCol w="778996"/>
              </a:tblGrid>
              <a:tr h="1239912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미국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영국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일본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이탈리아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포르투갈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그리스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스페인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아일랜드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OECD</a:t>
                      </a:r>
                      <a:r>
                        <a:rPr lang="ko-KR" altLang="en-US" dirty="0" smtClean="0"/>
                        <a:t>전체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한국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10868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2009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83.9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71.0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189.0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123.6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83.8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114.9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59.3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65.8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90.0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33.8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10868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92.4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83.1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197.2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127.0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90.9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123.3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67.5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81.3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97.4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36.1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457200" y="1279301"/>
            <a:ext cx="8219256" cy="5030019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sz="2800" dirty="0" smtClean="0"/>
              <a:t>세계 주요국가 국가채무</a:t>
            </a:r>
            <a:r>
              <a:rPr lang="en-US" altLang="ko-KR" sz="2800" dirty="0" smtClean="0"/>
              <a:t>/GDP</a:t>
            </a:r>
            <a:r>
              <a:rPr lang="ko-KR" altLang="en-US" sz="2800" dirty="0" smtClean="0"/>
              <a:t>비율</a:t>
            </a:r>
            <a:endParaRPr lang="en-US" altLang="ko-KR" sz="2800" dirty="0" smtClean="0"/>
          </a:p>
          <a:p>
            <a:pPr algn="r">
              <a:buClr>
                <a:srgbClr val="0070C0"/>
              </a:buClr>
              <a:buNone/>
            </a:pPr>
            <a:r>
              <a:rPr lang="en-US" altLang="ko-KR" sz="1400" dirty="0" smtClean="0"/>
              <a:t>(</a:t>
            </a:r>
            <a:r>
              <a:rPr lang="ko-KR" altLang="en-US" sz="1400" dirty="0" smtClean="0"/>
              <a:t>단위</a:t>
            </a:r>
            <a:r>
              <a:rPr lang="en-US" altLang="ko-KR" sz="1400" dirty="0" smtClean="0"/>
              <a:t>: %)</a:t>
            </a:r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/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/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/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/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/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/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/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/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/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/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/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/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/>
          </a:p>
          <a:p>
            <a:pPr algn="r">
              <a:buClr>
                <a:srgbClr val="0070C0"/>
              </a:buClr>
              <a:buNone/>
            </a:pPr>
            <a:endParaRPr lang="en-US" altLang="ko-KR" sz="1400" dirty="0" smtClean="0"/>
          </a:p>
          <a:p>
            <a:pPr>
              <a:buClr>
                <a:srgbClr val="0070C0"/>
              </a:buClr>
              <a:buNone/>
            </a:pPr>
            <a:r>
              <a:rPr lang="ko-KR" altLang="en-US" sz="1400" dirty="0" smtClean="0"/>
              <a:t>자료</a:t>
            </a:r>
            <a:r>
              <a:rPr lang="en-US" altLang="ko-KR" sz="1400" dirty="0" smtClean="0"/>
              <a:t>: World Bank, </a:t>
            </a:r>
            <a:r>
              <a:rPr lang="ko-KR" altLang="en-US" sz="1400" dirty="0" err="1" smtClean="0"/>
              <a:t>기획재정부</a:t>
            </a:r>
            <a:endParaRPr lang="en-US" altLang="ko-KR" sz="1400" dirty="0" smtClean="0"/>
          </a:p>
          <a:p>
            <a:pPr algn="just">
              <a:buClr>
                <a:srgbClr val="0070C0"/>
              </a:buClr>
              <a:buNone/>
            </a:pPr>
            <a:endParaRPr lang="en-US" altLang="ko-KR" sz="1400" dirty="0" smtClean="0"/>
          </a:p>
          <a:p>
            <a:pPr algn="r">
              <a:buClr>
                <a:srgbClr val="0070C0"/>
              </a:buClr>
              <a:buNone/>
            </a:pP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채무문제와 부동산 거품붕괴</a:t>
            </a:r>
            <a:r>
              <a:rPr lang="en-US" altLang="ko-KR" b="1" dirty="0" smtClean="0">
                <a:latin typeface="+mj-ea"/>
                <a:ea typeface="+mj-ea"/>
              </a:rPr>
              <a:t>(2)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3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13387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한국 부채 문제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정부부채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+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공기업부채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+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정부의 대 민간 보증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= GDP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의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70~130% (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한국경제연구원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)</a:t>
            </a: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기업부채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(2010.3) 1,780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조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가계부채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923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조원</a:t>
            </a:r>
            <a:endParaRPr lang="en-US" altLang="ko-KR" dirty="0" smtClean="0">
              <a:latin typeface="+mn-ea"/>
              <a:cs typeface="Arial" pitchFamily="34" charset="0"/>
            </a:endParaRPr>
          </a:p>
          <a:p>
            <a:pPr lvl="1"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</a:rPr>
              <a:t>특히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</a:rPr>
              <a:t>한국의 높은 우발채무 문제를 고려할 때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</a:rPr>
              <a:t>2050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</a:rPr>
              <a:t>년 한국의 국가채무는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</a:rPr>
              <a:t>GDP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</a:rPr>
              <a:t>의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</a:rPr>
              <a:t>136%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</a:rPr>
              <a:t>에 달할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</a:rPr>
              <a:t>전망</a:t>
            </a:r>
            <a:endParaRPr lang="en-US" altLang="ko-KR" dirty="0" smtClean="0">
              <a:solidFill>
                <a:srgbClr val="002060"/>
              </a:solidFill>
              <a:latin typeface="+mn-ea"/>
            </a:endParaRPr>
          </a:p>
          <a:p>
            <a:pPr lvl="1"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</a:rPr>
              <a:t>미래세대의 세금 증대와 고령층 부양 부담</a:t>
            </a:r>
            <a:endParaRPr lang="ko-KR" altLang="en-US" dirty="0">
              <a:solidFill>
                <a:srgbClr val="00206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채무문제와 부동산 거품붕괴</a:t>
            </a:r>
            <a:r>
              <a:rPr lang="en-US" altLang="ko-KR" b="1" dirty="0" smtClean="0">
                <a:latin typeface="+mj-ea"/>
                <a:ea typeface="+mj-ea"/>
              </a:rPr>
              <a:t>(3)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4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824536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부동산 거품 붕괴의 시작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DTI, LTV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규제와 부동산 가격의 하락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 typeface="Arial" pitchFamily="34" charset="0"/>
              <a:buChar char="•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 typeface="Arial" pitchFamily="34" charset="0"/>
              <a:buChar char="•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DTI(</a:t>
            </a: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총부채상환비율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: Debt to Income Ratio)</a:t>
            </a: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: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연간원리금 상환액과 기타부채 연간이자 상환액의 합을 </a:t>
            </a: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연소득으로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나눈 비율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 typeface="Arial" pitchFamily="34" charset="0"/>
              <a:buChar char="•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LTV(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주택담보대출비율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: Loan to Value Ratio)</a:t>
            </a: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: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담보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주택가격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)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가치 대비 대출 비율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</a:rPr>
              <a:t>채무문제와 부동산 거품붕괴</a:t>
            </a:r>
            <a:r>
              <a:rPr lang="en-US" altLang="ko-KR" b="1" dirty="0" smtClean="0">
                <a:latin typeface="+mj-ea"/>
                <a:ea typeface="+mj-ea"/>
              </a:rPr>
              <a:t>(4)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5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96544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부동산 거품 붕괴의 시작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sz="27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대규모 아파트 미분양사태</a:t>
            </a:r>
            <a:endParaRPr lang="en-US" altLang="ko-KR" sz="27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sz="27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대규모 주택공급 물량 </a:t>
            </a:r>
            <a:r>
              <a:rPr lang="en-US" altLang="ko-KR" sz="27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2015-2016</a:t>
            </a:r>
            <a:r>
              <a:rPr lang="ko-KR" altLang="en-US" sz="27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완공</a:t>
            </a:r>
            <a:r>
              <a:rPr lang="en-US" altLang="ko-KR" sz="27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</a:t>
            </a:r>
            <a:r>
              <a:rPr lang="ko-KR" altLang="en-US" sz="27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보금자리주택</a:t>
            </a:r>
            <a:r>
              <a:rPr lang="en-US" altLang="ko-KR" sz="27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27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신도시건설 등</a:t>
            </a:r>
            <a:r>
              <a:rPr lang="en-US" altLang="ko-KR" sz="27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)</a:t>
            </a:r>
          </a:p>
          <a:p>
            <a:pPr lvl="1">
              <a:buClr>
                <a:srgbClr val="0070C0"/>
              </a:buClr>
              <a:buFontTx/>
              <a:buChar char="-"/>
            </a:pPr>
            <a:endParaRPr lang="en-US" altLang="ko-KR" sz="27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endParaRPr lang="en-US" altLang="ko-KR" sz="27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endParaRPr lang="en-US" altLang="ko-KR" sz="27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endParaRPr lang="en-US" altLang="ko-KR" sz="27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endParaRPr lang="en-US" altLang="ko-KR" sz="27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ko-KR" altLang="en-US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사진출처</a:t>
            </a:r>
            <a:r>
              <a:rPr lang="en-US" altLang="ko-KR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: </a:t>
            </a:r>
            <a:r>
              <a:rPr lang="ko-KR" altLang="en-US" sz="1400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동아일보</a:t>
            </a: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endParaRPr lang="en-US" altLang="ko-KR" sz="27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</p:txBody>
      </p:sp>
      <p:pic>
        <p:nvPicPr>
          <p:cNvPr id="6" name="그림 5" descr="미분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95500" y="3212976"/>
            <a:ext cx="4953000" cy="2790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err="1" smtClean="0">
                <a:latin typeface="+mj-ea"/>
                <a:ea typeface="+mj-ea"/>
              </a:rPr>
              <a:t>저출산</a:t>
            </a:r>
            <a:r>
              <a:rPr lang="ko-KR" altLang="en-US" b="1" dirty="0" smtClean="0">
                <a:latin typeface="+mj-ea"/>
                <a:ea typeface="+mj-ea"/>
              </a:rPr>
              <a:t> 고령화 문제</a:t>
            </a:r>
            <a:r>
              <a:rPr lang="en-US" altLang="ko-KR" b="1" dirty="0" smtClean="0">
                <a:latin typeface="+mj-ea"/>
                <a:ea typeface="+mj-ea"/>
              </a:rPr>
              <a:t>(1)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6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248472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2010</a:t>
            </a:r>
            <a:r>
              <a:rPr lang="ko-KR" altLang="en-US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</a:t>
            </a:r>
            <a:r>
              <a:rPr lang="en-US" altLang="ko-KR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11</a:t>
            </a:r>
            <a:r>
              <a:rPr lang="ko-KR" altLang="en-US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월 현재 </a:t>
            </a:r>
            <a:r>
              <a:rPr lang="en-US" altLang="ko-KR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65</a:t>
            </a:r>
            <a:r>
              <a:rPr lang="ko-KR" altLang="en-US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세 이상 인구비율</a:t>
            </a:r>
            <a:r>
              <a:rPr lang="en-US" altLang="ko-KR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:11.3%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0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2018</a:t>
            </a:r>
            <a:r>
              <a:rPr lang="ko-KR" altLang="en-US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고령사회</a:t>
            </a: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(65</a:t>
            </a:r>
            <a:r>
              <a:rPr lang="ko-KR" altLang="en-US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세 이상 인구비율 </a:t>
            </a: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14%</a:t>
            </a:r>
            <a:r>
              <a:rPr lang="ko-KR" altLang="en-US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이상</a:t>
            </a: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)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0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2026</a:t>
            </a:r>
            <a:r>
              <a:rPr lang="ko-KR" altLang="en-US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</a:t>
            </a:r>
            <a:r>
              <a:rPr lang="ko-KR" altLang="en-US" sz="3000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초고령사회</a:t>
            </a:r>
            <a:r>
              <a:rPr lang="en-US" altLang="ko-KR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(65</a:t>
            </a:r>
            <a:r>
              <a:rPr lang="ko-KR" altLang="en-US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세 이상 인구비율 </a:t>
            </a:r>
            <a:r>
              <a:rPr lang="en-US" altLang="ko-KR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20% </a:t>
            </a:r>
            <a:r>
              <a:rPr lang="ko-KR" altLang="en-US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이상</a:t>
            </a:r>
            <a:r>
              <a:rPr lang="en-US" altLang="ko-KR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)</a:t>
            </a:r>
            <a:r>
              <a:rPr lang="ko-KR" altLang="en-US" sz="3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으로 진입 예정</a:t>
            </a:r>
            <a:endParaRPr lang="en-US" altLang="ko-KR" sz="30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err="1" smtClean="0">
                <a:latin typeface="+mj-ea"/>
                <a:ea typeface="+mj-ea"/>
              </a:rPr>
              <a:t>저출산</a:t>
            </a:r>
            <a:r>
              <a:rPr lang="ko-KR" altLang="en-US" b="1" dirty="0" smtClean="0">
                <a:latin typeface="+mj-ea"/>
                <a:ea typeface="+mj-ea"/>
              </a:rPr>
              <a:t> 고령화 문제</a:t>
            </a:r>
            <a:r>
              <a:rPr lang="en-US" altLang="ko-KR" b="1" dirty="0" smtClean="0">
                <a:latin typeface="+mj-ea"/>
                <a:ea typeface="+mj-ea"/>
              </a:rPr>
              <a:t>(2)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7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968552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인구피라미드의 변화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r>
              <a:rPr lang="en-US" altLang="ko-KR" sz="2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&lt;2005</a:t>
            </a:r>
            <a:r>
              <a:rPr lang="ko-KR" altLang="en-US" sz="2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인구피라미드</a:t>
            </a:r>
            <a:r>
              <a:rPr lang="en-US" altLang="ko-KR" sz="2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&gt;</a:t>
            </a:r>
          </a:p>
          <a:p>
            <a:pPr algn="ctr">
              <a:buClr>
                <a:srgbClr val="0070C0"/>
              </a:buClr>
              <a:buNone/>
            </a:pPr>
            <a:endParaRPr lang="en-US" altLang="ko-KR" sz="20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endParaRPr lang="en-US" altLang="ko-KR" sz="20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endParaRPr lang="en-US" altLang="ko-KR" sz="20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endParaRPr lang="en-US" altLang="ko-KR" sz="20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endParaRPr lang="en-US" altLang="ko-KR" sz="20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endParaRPr lang="en-US" altLang="ko-KR" sz="20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endParaRPr lang="en-US" altLang="ko-KR" sz="20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endParaRPr lang="en-US" altLang="ko-KR" sz="20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endParaRPr lang="en-US" altLang="ko-KR" sz="20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sz="1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ko-KR" altLang="en-US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    자료</a:t>
            </a:r>
            <a:r>
              <a:rPr lang="en-US" altLang="ko-KR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: </a:t>
            </a:r>
            <a:r>
              <a:rPr lang="ko-KR" altLang="en-US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통계청 특별추계</a:t>
            </a:r>
            <a:r>
              <a:rPr lang="en-US" altLang="ko-KR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. 2005.01</a:t>
            </a:r>
          </a:p>
        </p:txBody>
      </p:sp>
      <p:pic>
        <p:nvPicPr>
          <p:cNvPr id="6" name="그림 5" descr="2005인구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668" y="2132856"/>
            <a:ext cx="7702372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err="1" smtClean="0">
                <a:latin typeface="+mj-ea"/>
                <a:ea typeface="+mj-ea"/>
              </a:rPr>
              <a:t>저출산</a:t>
            </a:r>
            <a:r>
              <a:rPr lang="ko-KR" altLang="en-US" b="1" dirty="0" smtClean="0">
                <a:latin typeface="+mj-ea"/>
                <a:ea typeface="+mj-ea"/>
              </a:rPr>
              <a:t> 고령화 문제</a:t>
            </a:r>
            <a:r>
              <a:rPr lang="en-US" altLang="ko-KR" b="1" dirty="0" smtClean="0">
                <a:latin typeface="+mj-ea"/>
                <a:ea typeface="+mj-ea"/>
              </a:rPr>
              <a:t>(3)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8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12568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인구피라미드 변화</a:t>
            </a:r>
            <a:endParaRPr lang="en-US" altLang="ko-KR" sz="2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r>
              <a:rPr lang="en-US" altLang="ko-KR" sz="2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&lt;2050</a:t>
            </a:r>
            <a:r>
              <a:rPr lang="ko-KR" altLang="en-US" sz="2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</a:t>
            </a:r>
            <a:r>
              <a:rPr lang="ko-KR" altLang="en-US" sz="20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인구피라미드</a:t>
            </a:r>
            <a:r>
              <a:rPr lang="en-US" altLang="ko-KR" sz="2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&gt;</a:t>
            </a:r>
          </a:p>
          <a:p>
            <a:pPr algn="ctr">
              <a:buClr>
                <a:srgbClr val="0070C0"/>
              </a:buClr>
              <a:buNone/>
            </a:pPr>
            <a:endParaRPr lang="en-US" altLang="ko-KR" sz="2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endParaRPr lang="en-US" altLang="ko-KR" sz="2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endParaRPr lang="en-US" altLang="ko-KR" sz="2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endParaRPr lang="en-US" altLang="ko-KR" sz="2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endParaRPr lang="en-US" altLang="ko-KR" sz="2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endParaRPr lang="en-US" altLang="ko-KR" sz="2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endParaRPr lang="en-US" altLang="ko-KR" sz="2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algn="ctr">
              <a:buClr>
                <a:srgbClr val="0070C0"/>
              </a:buClr>
              <a:buNone/>
            </a:pPr>
            <a:endParaRPr lang="en-US" altLang="ko-KR" sz="2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ko-KR" altLang="en-US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    자료</a:t>
            </a:r>
            <a:r>
              <a:rPr lang="en-US" altLang="ko-KR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: </a:t>
            </a:r>
            <a:r>
              <a:rPr lang="ko-KR" altLang="en-US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통계청 특별추계</a:t>
            </a:r>
            <a:r>
              <a:rPr lang="en-US" altLang="ko-KR" sz="1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. 2005.01</a:t>
            </a:r>
          </a:p>
          <a:p>
            <a:pPr algn="ctr">
              <a:buClr>
                <a:srgbClr val="0070C0"/>
              </a:buClr>
              <a:buNone/>
            </a:pPr>
            <a:endParaRPr lang="en-US" altLang="ko-KR" sz="2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</p:txBody>
      </p:sp>
      <p:pic>
        <p:nvPicPr>
          <p:cNvPr id="6" name="그림 5" descr="2050인구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155" y="2348880"/>
            <a:ext cx="7714277" cy="3432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err="1" smtClean="0">
                <a:latin typeface="+mj-ea"/>
                <a:ea typeface="+mj-ea"/>
              </a:rPr>
              <a:t>저출산</a:t>
            </a:r>
            <a:r>
              <a:rPr lang="ko-KR" altLang="en-US" b="1" dirty="0" smtClean="0">
                <a:latin typeface="+mj-ea"/>
                <a:ea typeface="+mj-ea"/>
              </a:rPr>
              <a:t> 고령화 문제</a:t>
            </a:r>
            <a:r>
              <a:rPr lang="en-US" altLang="ko-KR" b="1" dirty="0" smtClean="0">
                <a:latin typeface="+mj-ea"/>
                <a:ea typeface="+mj-ea"/>
              </a:rPr>
              <a:t>(4)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248472"/>
          </a:xfrm>
          <a:ln w="28575">
            <a:solidFill>
              <a:srgbClr val="92D050"/>
            </a:solidFill>
          </a:ln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고령화 사회가 초래할 비극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노인과 젊은이의 세대간 갈등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심화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내수시장의 침체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기업과 청년인력의 해외탈출 진행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생산가능인구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(15-64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세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)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의 감소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684</Words>
  <Application>Microsoft Office PowerPoint</Application>
  <PresentationFormat>On-screen Show (4:3)</PresentationFormat>
  <Paragraphs>217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1_디자인 사용자 지정</vt:lpstr>
      <vt:lpstr>Slide 1</vt:lpstr>
      <vt:lpstr>채무문제와 부동산 거품 붕괴(1)</vt:lpstr>
      <vt:lpstr>채무문제와 부동산 거품붕괴(2)</vt:lpstr>
      <vt:lpstr>채무문제와 부동산 거품붕괴(3)</vt:lpstr>
      <vt:lpstr>채무문제와 부동산 거품붕괴(4)</vt:lpstr>
      <vt:lpstr>저출산 고령화 문제(1)</vt:lpstr>
      <vt:lpstr>저출산 고령화 문제(2)</vt:lpstr>
      <vt:lpstr>저출산 고령화 문제(3)</vt:lpstr>
      <vt:lpstr>저출산 고령화 문제(4)</vt:lpstr>
      <vt:lpstr>수출시장 적신호(1)</vt:lpstr>
      <vt:lpstr>수출시장 적신호(2)</vt:lpstr>
      <vt:lpstr>북한 리스크와 안보불안</vt:lpstr>
      <vt:lpstr>자원, 식량, 환경 위기(1)</vt:lpstr>
      <vt:lpstr>자원, 식량, 환경 위기(2)</vt:lpstr>
      <vt:lpstr>일본의 ‘잃어버린 10년’ 답습?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kyungmin</dc:creator>
  <cp:lastModifiedBy>한두봉</cp:lastModifiedBy>
  <cp:revision>3</cp:revision>
  <dcterms:created xsi:type="dcterms:W3CDTF">2011-07-24T11:12:20Z</dcterms:created>
  <dcterms:modified xsi:type="dcterms:W3CDTF">2011-08-08T17:46:15Z</dcterms:modified>
</cp:coreProperties>
</file>