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2"/>
  </p:notesMasterIdLst>
  <p:sldIdLst>
    <p:sldId id="324" r:id="rId2"/>
    <p:sldId id="327" r:id="rId3"/>
    <p:sldId id="325" r:id="rId4"/>
    <p:sldId id="328" r:id="rId5"/>
    <p:sldId id="330" r:id="rId6"/>
    <p:sldId id="329" r:id="rId7"/>
    <p:sldId id="353" r:id="rId8"/>
    <p:sldId id="354" r:id="rId9"/>
    <p:sldId id="355" r:id="rId10"/>
    <p:sldId id="352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4FB4B1"/>
    <a:srgbClr val="666666"/>
    <a:srgbClr val="9B9B9B"/>
    <a:srgbClr val="00823B"/>
    <a:srgbClr val="008080"/>
    <a:srgbClr val="ECF8F7"/>
    <a:srgbClr val="B0DEDD"/>
    <a:srgbClr val="DEF2F1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563" autoAdjust="0"/>
  </p:normalViewPr>
  <p:slideViewPr>
    <p:cSldViewPr>
      <p:cViewPr>
        <p:scale>
          <a:sx n="48" d="100"/>
          <a:sy n="48" d="100"/>
        </p:scale>
        <p:origin x="-942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user\Desktop\&#44397;&#45236;&#49885;&#54408;&#49328;&#50629;&#54788;&#54889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44397;&#45236;&#49885;&#54408;&#49328;&#50629;&#54788;&#54889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44397;&#45236;&#49885;&#54408;&#49328;&#50629;&#54788;&#54889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1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44397;&#45236;&#49885;&#54408;&#49328;&#50629;&#54788;&#54889;.xls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user\Desktop\&#44397;&#45236;&#49885;&#54408;&#49328;&#50629;&#54788;&#54889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cat>
            <c:strRef>
              <c:f>Sheet4!$A$4:$A$16</c:f>
              <c:strCache>
                <c:ptCount val="13"/>
                <c:pt idx="0">
                  <c:v>1-4 인</c:v>
                </c:pt>
                <c:pt idx="1">
                  <c:v>5-10 인</c:v>
                </c:pt>
                <c:pt idx="2">
                  <c:v>11-20 인</c:v>
                </c:pt>
                <c:pt idx="3">
                  <c:v>21-30 인</c:v>
                </c:pt>
                <c:pt idx="4">
                  <c:v>31-50 인</c:v>
                </c:pt>
                <c:pt idx="5">
                  <c:v>51-80 인</c:v>
                </c:pt>
                <c:pt idx="6">
                  <c:v>81-100 인</c:v>
                </c:pt>
                <c:pt idx="7">
                  <c:v>101-150 인</c:v>
                </c:pt>
                <c:pt idx="8">
                  <c:v>151-200 인</c:v>
                </c:pt>
                <c:pt idx="9">
                  <c:v>201-300 인</c:v>
                </c:pt>
                <c:pt idx="10">
                  <c:v>301-500 인</c:v>
                </c:pt>
                <c:pt idx="11">
                  <c:v>501-1000 인</c:v>
                </c:pt>
                <c:pt idx="12">
                  <c:v>1001 인 이상</c:v>
                </c:pt>
              </c:strCache>
            </c:strRef>
          </c:cat>
          <c:val>
            <c:numRef>
              <c:f>Sheet4!$B$4:$B$16</c:f>
              <c:numCache>
                <c:formatCode>_-* #,##0.00_-;\-* #,##0.00_-;_-* "-"_-;_-@_-</c:formatCode>
                <c:ptCount val="13"/>
                <c:pt idx="0">
                  <c:v>60.591020594443357</c:v>
                </c:pt>
                <c:pt idx="1">
                  <c:v>18.43801700039926</c:v>
                </c:pt>
                <c:pt idx="2">
                  <c:v>10.091847795082435</c:v>
                </c:pt>
                <c:pt idx="3">
                  <c:v>3.9477437389468881</c:v>
                </c:pt>
                <c:pt idx="4">
                  <c:v>3.2802783958012434</c:v>
                </c:pt>
                <c:pt idx="5">
                  <c:v>1.4205031661817606</c:v>
                </c:pt>
                <c:pt idx="6">
                  <c:v>0.54766387129899063</c:v>
                </c:pt>
                <c:pt idx="7">
                  <c:v>0.50773004735010563</c:v>
                </c:pt>
                <c:pt idx="8">
                  <c:v>0.25101260767870387</c:v>
                </c:pt>
                <c:pt idx="9">
                  <c:v>0.21678361572251698</c:v>
                </c:pt>
                <c:pt idx="10">
                  <c:v>0.18255462376633041</c:v>
                </c:pt>
                <c:pt idx="11">
                  <c:v>0.21107878372981914</c:v>
                </c:pt>
                <c:pt idx="12">
                  <c:v>0.31376575959837977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833856"/>
        <c:axId val="91835392"/>
      </c:lineChart>
      <c:catAx>
        <c:axId val="91833856"/>
        <c:scaling>
          <c:orientation val="minMax"/>
        </c:scaling>
        <c:delete val="0"/>
        <c:axPos val="b"/>
        <c:majorTickMark val="out"/>
        <c:minorTickMark val="none"/>
        <c:tickLblPos val="nextTo"/>
        <c:crossAx val="91835392"/>
        <c:crosses val="autoZero"/>
        <c:auto val="1"/>
        <c:lblAlgn val="ctr"/>
        <c:lblOffset val="100"/>
        <c:noMultiLvlLbl val="0"/>
      </c:catAx>
      <c:valAx>
        <c:axId val="91835392"/>
        <c:scaling>
          <c:orientation val="minMax"/>
        </c:scaling>
        <c:delete val="0"/>
        <c:axPos val="l"/>
        <c:numFmt formatCode="_-* #,##0.00_-;\-* #,##0.00_-;_-* &quot;-&quot;_-;_-@_-" sourceLinked="1"/>
        <c:majorTickMark val="out"/>
        <c:minorTickMark val="none"/>
        <c:tickLblPos val="nextTo"/>
        <c:crossAx val="91833856"/>
        <c:crosses val="autoZero"/>
        <c:crossBetween val="between"/>
      </c:valAx>
      <c:spPr>
        <a:ln>
          <a:solidFill>
            <a:schemeClr val="bg1"/>
          </a:solidFill>
        </a:ln>
      </c:spPr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cat>
            <c:strRef>
              <c:f>Sheet4!$A$26:$A$38</c:f>
              <c:strCache>
                <c:ptCount val="13"/>
                <c:pt idx="0">
                  <c:v>1 억원 미만</c:v>
                </c:pt>
                <c:pt idx="1">
                  <c:v>1-5 억원</c:v>
                </c:pt>
                <c:pt idx="2">
                  <c:v>5-10 억원</c:v>
                </c:pt>
                <c:pt idx="3">
                  <c:v>10-20 억원</c:v>
                </c:pt>
                <c:pt idx="4">
                  <c:v>20-50 억원</c:v>
                </c:pt>
                <c:pt idx="5">
                  <c:v>50-100 억원</c:v>
                </c:pt>
                <c:pt idx="6">
                  <c:v>100-300 억원 </c:v>
                </c:pt>
                <c:pt idx="7">
                  <c:v>300-500 억원</c:v>
                </c:pt>
                <c:pt idx="8">
                  <c:v>500-1000 억원</c:v>
                </c:pt>
                <c:pt idx="9">
                  <c:v>1000-2000 억원</c:v>
                </c:pt>
                <c:pt idx="10">
                  <c:v>2000-5000 억원</c:v>
                </c:pt>
                <c:pt idx="11">
                  <c:v>5000-1 조원</c:v>
                </c:pt>
                <c:pt idx="12">
                  <c:v>1 조원 이상</c:v>
                </c:pt>
              </c:strCache>
            </c:strRef>
          </c:cat>
          <c:val>
            <c:numRef>
              <c:f>Sheet4!$B$26:$B$38</c:f>
              <c:numCache>
                <c:formatCode>_-* #,##0.00_-;\-* #,##0.00_-;_-* "-"_-;_-@_-</c:formatCode>
                <c:ptCount val="13"/>
                <c:pt idx="0">
                  <c:v>58.930914484568426</c:v>
                </c:pt>
                <c:pt idx="1">
                  <c:v>21.935079011922987</c:v>
                </c:pt>
                <c:pt idx="2">
                  <c:v>6.9770095270694279</c:v>
                </c:pt>
                <c:pt idx="3">
                  <c:v>5.0088424895887007</c:v>
                </c:pt>
                <c:pt idx="4">
                  <c:v>3.9534485709395777</c:v>
                </c:pt>
                <c:pt idx="5">
                  <c:v>1.5117804780649198</c:v>
                </c:pt>
                <c:pt idx="6">
                  <c:v>0.99264076672941992</c:v>
                </c:pt>
                <c:pt idx="7">
                  <c:v>0.23960294369330823</c:v>
                </c:pt>
                <c:pt idx="8">
                  <c:v>0.21678361572251698</c:v>
                </c:pt>
                <c:pt idx="9">
                  <c:v>0.11409663985395664</c:v>
                </c:pt>
                <c:pt idx="10">
                  <c:v>7.9867647897769734E-2</c:v>
                </c:pt>
                <c:pt idx="11">
                  <c:v>2.2819327970791402E-2</c:v>
                </c:pt>
                <c:pt idx="12">
                  <c:v>1.7114495978093437E-2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863296"/>
        <c:axId val="91877376"/>
      </c:lineChart>
      <c:catAx>
        <c:axId val="91863296"/>
        <c:scaling>
          <c:orientation val="minMax"/>
        </c:scaling>
        <c:delete val="0"/>
        <c:axPos val="b"/>
        <c:majorTickMark val="out"/>
        <c:minorTickMark val="none"/>
        <c:tickLblPos val="nextTo"/>
        <c:crossAx val="91877376"/>
        <c:crosses val="autoZero"/>
        <c:auto val="1"/>
        <c:lblAlgn val="ctr"/>
        <c:lblOffset val="100"/>
        <c:noMultiLvlLbl val="0"/>
      </c:catAx>
      <c:valAx>
        <c:axId val="91877376"/>
        <c:scaling>
          <c:orientation val="minMax"/>
        </c:scaling>
        <c:delete val="0"/>
        <c:axPos val="l"/>
        <c:numFmt formatCode="_-* #,##0.00_-;\-* #,##0.00_-;_-* &quot;-&quot;_-;_-@_-" sourceLinked="1"/>
        <c:majorTickMark val="out"/>
        <c:minorTickMark val="none"/>
        <c:tickLblPos val="nextTo"/>
        <c:crossAx val="91863296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cat>
            <c:strRef>
              <c:f>Sheet1!$B$9:$D$9</c:f>
              <c:strCache>
                <c:ptCount val="3"/>
                <c:pt idx="0">
                  <c:v>제조업</c:v>
                </c:pt>
                <c:pt idx="1">
                  <c:v>국내총생산</c:v>
                </c:pt>
                <c:pt idx="2">
                  <c:v>식품산업</c:v>
                </c:pt>
              </c:strCache>
            </c:strRef>
          </c:cat>
          <c:val>
            <c:numRef>
              <c:f>Sheet1!$B$10:$D$10</c:f>
              <c:numCache>
                <c:formatCode>General</c:formatCode>
                <c:ptCount val="3"/>
                <c:pt idx="0">
                  <c:v>110827</c:v>
                </c:pt>
                <c:pt idx="1">
                  <c:v>377350</c:v>
                </c:pt>
                <c:pt idx="2">
                  <c:v>25861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cat>
            <c:strRef>
              <c:f>Sheet1!$B$15:$D$15</c:f>
              <c:strCache>
                <c:ptCount val="3"/>
                <c:pt idx="0">
                  <c:v>제조업</c:v>
                </c:pt>
                <c:pt idx="1">
                  <c:v>국내총생산</c:v>
                </c:pt>
                <c:pt idx="2">
                  <c:v>식품산업</c:v>
                </c:pt>
              </c:strCache>
            </c:strRef>
          </c:cat>
          <c:val>
            <c:numRef>
              <c:f>Sheet1!$B$16:$D$16</c:f>
              <c:numCache>
                <c:formatCode>General</c:formatCode>
                <c:ptCount val="3"/>
                <c:pt idx="0">
                  <c:v>209835</c:v>
                </c:pt>
                <c:pt idx="1">
                  <c:v>847876</c:v>
                </c:pt>
                <c:pt idx="2">
                  <c:v>32695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3484014395814035E-2"/>
          <c:y val="3.9766455745874334E-2"/>
          <c:w val="0.89749124544131598"/>
          <c:h val="0.8478311354704457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Sheet6!$B$1</c:f>
              <c:strCache>
                <c:ptCount val="1"/>
                <c:pt idx="0">
                  <c:v>계열 1</c:v>
                </c:pt>
              </c:strCache>
            </c:strRef>
          </c:tx>
          <c:invertIfNegative val="0"/>
          <c:cat>
            <c:numLit>
              <c:formatCode>General</c:formatCode>
              <c:ptCount val="10"/>
              <c:pt idx="0">
                <c:v>2001</c:v>
              </c:pt>
              <c:pt idx="1">
                <c:v>2002</c:v>
              </c:pt>
              <c:pt idx="2">
                <c:v>2003</c:v>
              </c:pt>
              <c:pt idx="3">
                <c:v>2004</c:v>
              </c:pt>
              <c:pt idx="4">
                <c:v>2005</c:v>
              </c:pt>
              <c:pt idx="5">
                <c:v>2006</c:v>
              </c:pt>
              <c:pt idx="6">
                <c:v>2007</c:v>
              </c:pt>
              <c:pt idx="7">
                <c:v>2008</c:v>
              </c:pt>
              <c:pt idx="8">
                <c:v>2009</c:v>
              </c:pt>
              <c:pt idx="9">
                <c:v>2010</c:v>
              </c:pt>
            </c:numLit>
          </c:cat>
          <c:val>
            <c:numRef>
              <c:f>Sheet6!$B$2:$B$11</c:f>
              <c:numCache>
                <c:formatCode>#,##0</c:formatCode>
                <c:ptCount val="10"/>
                <c:pt idx="0">
                  <c:v>3293</c:v>
                </c:pt>
                <c:pt idx="1">
                  <c:v>3427</c:v>
                </c:pt>
                <c:pt idx="2">
                  <c:v>3471</c:v>
                </c:pt>
                <c:pt idx="3">
                  <c:v>3560</c:v>
                </c:pt>
                <c:pt idx="4">
                  <c:v>3694</c:v>
                </c:pt>
                <c:pt idx="5">
                  <c:v>3809</c:v>
                </c:pt>
                <c:pt idx="6">
                  <c:v>3916</c:v>
                </c:pt>
                <c:pt idx="7">
                  <c:v>4032</c:v>
                </c:pt>
                <c:pt idx="8">
                  <c:v>4165</c:v>
                </c:pt>
                <c:pt idx="9">
                  <c:v>4272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4070656"/>
        <c:axId val="94072192"/>
        <c:axId val="0"/>
      </c:bar3DChart>
      <c:dateAx>
        <c:axId val="94070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ko-KR"/>
            </a:pPr>
            <a:endParaRPr lang="ko-KR"/>
          </a:p>
        </c:txPr>
        <c:crossAx val="94072192"/>
        <c:crosses val="autoZero"/>
        <c:auto val="0"/>
        <c:lblOffset val="100"/>
        <c:baseTimeUnit val="days"/>
      </c:dateAx>
      <c:valAx>
        <c:axId val="94072192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lang="ko-KR"/>
            </a:pPr>
            <a:endParaRPr lang="ko-KR"/>
          </a:p>
        </c:txPr>
        <c:crossAx val="94070656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2400"/>
          </a:pPr>
          <a:endParaRPr lang="ko-KR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식품교역액 전체에서 차지하는 비중(%)</c:v>
                </c:pt>
              </c:strCache>
            </c:strRef>
          </c:tx>
          <c:explosion val="25"/>
          <c:dLbls>
            <c:dLbl>
              <c:idx val="0"/>
              <c:spPr/>
              <c:txPr>
                <a:bodyPr/>
                <a:lstStyle/>
                <a:p>
                  <a:pPr>
                    <a:defRPr sz="2400">
                      <a:solidFill>
                        <a:srgbClr val="FF0000"/>
                      </a:solidFill>
                    </a:defRPr>
                  </a:pPr>
                  <a:endParaRPr lang="ko-K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2400">
                      <a:solidFill>
                        <a:srgbClr val="FF0000"/>
                      </a:solidFill>
                    </a:defRPr>
                  </a:pPr>
                  <a:endParaRPr lang="ko-K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Sheet1!$A$2:$A$7</c:f>
              <c:strCache>
                <c:ptCount val="6"/>
                <c:pt idx="0">
                  <c:v>서유럽</c:v>
                </c:pt>
                <c:pt idx="1">
                  <c:v>북중미</c:v>
                </c:pt>
                <c:pt idx="2">
                  <c:v>동아시아</c:v>
                </c:pt>
                <c:pt idx="3">
                  <c:v>동남아시아</c:v>
                </c:pt>
                <c:pt idx="4">
                  <c:v>동유럽</c:v>
                </c:pt>
                <c:pt idx="5">
                  <c:v>중동 및 아프리카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50.78</c:v>
                </c:pt>
                <c:pt idx="1">
                  <c:v>15.89</c:v>
                </c:pt>
                <c:pt idx="2">
                  <c:v>8.2900000000000009</c:v>
                </c:pt>
                <c:pt idx="3">
                  <c:v>5.01</c:v>
                </c:pt>
                <c:pt idx="4">
                  <c:v>9.49</c:v>
                </c:pt>
                <c:pt idx="5">
                  <c:v>2.16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194722379120192E-2"/>
          <c:y val="4.4104614554515205E-2"/>
          <c:w val="0.92064505217270154"/>
          <c:h val="0.73332069257767096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Sheet7!$B$4:$B$13</c:f>
              <c:strCache>
                <c:ptCount val="10"/>
                <c:pt idx="0">
                  <c:v>유럽</c:v>
                </c:pt>
                <c:pt idx="1">
                  <c:v>미국</c:v>
                </c:pt>
                <c:pt idx="2">
                  <c:v>브라질</c:v>
                </c:pt>
                <c:pt idx="3">
                  <c:v>중국</c:v>
                </c:pt>
                <c:pt idx="4">
                  <c:v>캐나다</c:v>
                </c:pt>
                <c:pt idx="5">
                  <c:v>호주</c:v>
                </c:pt>
                <c:pt idx="6">
                  <c:v>태국</c:v>
                </c:pt>
                <c:pt idx="7">
                  <c:v>아르헨티나</c:v>
                </c:pt>
                <c:pt idx="8">
                  <c:v>뉴질랜드</c:v>
                </c:pt>
                <c:pt idx="9">
                  <c:v>말레이지아</c:v>
                </c:pt>
              </c:strCache>
            </c:strRef>
          </c:cat>
          <c:val>
            <c:numRef>
              <c:f>Sheet7!$C$4:$C$13</c:f>
              <c:numCache>
                <c:formatCode>General</c:formatCode>
                <c:ptCount val="10"/>
                <c:pt idx="0">
                  <c:v>59.2</c:v>
                </c:pt>
                <c:pt idx="1">
                  <c:v>32.4</c:v>
                </c:pt>
                <c:pt idx="2">
                  <c:v>20.399999999999999</c:v>
                </c:pt>
                <c:pt idx="3">
                  <c:v>17.399999999999999</c:v>
                </c:pt>
                <c:pt idx="4">
                  <c:v>15.6</c:v>
                </c:pt>
                <c:pt idx="5">
                  <c:v>12.4</c:v>
                </c:pt>
                <c:pt idx="6">
                  <c:v>12.3</c:v>
                </c:pt>
                <c:pt idx="7">
                  <c:v>11.9</c:v>
                </c:pt>
                <c:pt idx="8">
                  <c:v>9.9</c:v>
                </c:pt>
                <c:pt idx="9">
                  <c:v>8.4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4099712"/>
        <c:axId val="94101504"/>
        <c:axId val="0"/>
      </c:bar3DChart>
      <c:catAx>
        <c:axId val="94099712"/>
        <c:scaling>
          <c:orientation val="minMax"/>
        </c:scaling>
        <c:delete val="0"/>
        <c:axPos val="b"/>
        <c:majorTickMark val="out"/>
        <c:minorTickMark val="none"/>
        <c:tickLblPos val="nextTo"/>
        <c:crossAx val="94101504"/>
        <c:crosses val="autoZero"/>
        <c:auto val="1"/>
        <c:lblAlgn val="ctr"/>
        <c:lblOffset val="100"/>
        <c:noMultiLvlLbl val="0"/>
      </c:catAx>
      <c:valAx>
        <c:axId val="94101504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94099712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Sheet7!$I$4:$I$13</c:f>
              <c:strCache>
                <c:ptCount val="10"/>
                <c:pt idx="0">
                  <c:v>미국</c:v>
                </c:pt>
                <c:pt idx="1">
                  <c:v>유럽</c:v>
                </c:pt>
                <c:pt idx="2">
                  <c:v>일본</c:v>
                </c:pt>
                <c:pt idx="3">
                  <c:v>캐나다</c:v>
                </c:pt>
                <c:pt idx="4">
                  <c:v>중국</c:v>
                </c:pt>
                <c:pt idx="5">
                  <c:v>러시아</c:v>
                </c:pt>
                <c:pt idx="6">
                  <c:v>멕시코</c:v>
                </c:pt>
                <c:pt idx="7">
                  <c:v>한국</c:v>
                </c:pt>
                <c:pt idx="8">
                  <c:v>홍콩</c:v>
                </c:pt>
                <c:pt idx="9">
                  <c:v>사우디</c:v>
                </c:pt>
              </c:strCache>
            </c:strRef>
          </c:cat>
          <c:val>
            <c:numRef>
              <c:f>Sheet7!$J$4:$J$13</c:f>
              <c:numCache>
                <c:formatCode>General</c:formatCode>
                <c:ptCount val="10"/>
                <c:pt idx="0">
                  <c:v>53.1</c:v>
                </c:pt>
                <c:pt idx="1">
                  <c:v>52.7</c:v>
                </c:pt>
                <c:pt idx="2">
                  <c:v>36.300000000000004</c:v>
                </c:pt>
                <c:pt idx="3">
                  <c:v>12.4</c:v>
                </c:pt>
                <c:pt idx="4">
                  <c:v>11.9</c:v>
                </c:pt>
                <c:pt idx="5">
                  <c:v>11.4</c:v>
                </c:pt>
                <c:pt idx="6">
                  <c:v>9.1</c:v>
                </c:pt>
                <c:pt idx="7">
                  <c:v>8</c:v>
                </c:pt>
                <c:pt idx="8">
                  <c:v>6.3</c:v>
                </c:pt>
                <c:pt idx="9">
                  <c:v>5.2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4021504"/>
        <c:axId val="94023040"/>
        <c:axId val="0"/>
      </c:bar3DChart>
      <c:catAx>
        <c:axId val="94021504"/>
        <c:scaling>
          <c:orientation val="minMax"/>
        </c:scaling>
        <c:delete val="0"/>
        <c:axPos val="b"/>
        <c:majorTickMark val="out"/>
        <c:minorTickMark val="none"/>
        <c:tickLblPos val="nextTo"/>
        <c:crossAx val="94023040"/>
        <c:crosses val="autoZero"/>
        <c:auto val="1"/>
        <c:lblAlgn val="ctr"/>
        <c:lblOffset val="100"/>
        <c:noMultiLvlLbl val="0"/>
      </c:catAx>
      <c:valAx>
        <c:axId val="94023040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94021504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0.2043</cdr:x>
      <cdr:y>0.30769</cdr:y>
    </cdr:from>
    <cdr:to>
      <cdr:x>0.34409</cdr:x>
      <cdr:y>0.40385</cdr:y>
    </cdr:to>
    <cdr:sp macro="" textlink="">
      <cdr:nvSpPr>
        <cdr:cNvPr id="6" name="꺾인 연결선 5"/>
        <cdr:cNvSpPr/>
      </cdr:nvSpPr>
      <cdr:spPr>
        <a:xfrm xmlns:a="http://schemas.openxmlformats.org/drawingml/2006/main" flipV="1">
          <a:off x="1357322" y="1143008"/>
          <a:ext cx="928694" cy="357190"/>
        </a:xfrm>
        <a:prstGeom xmlns:a="http://schemas.openxmlformats.org/drawingml/2006/main" prst="bentConnector3">
          <a:avLst>
            <a:gd name="adj1" fmla="val 50000"/>
          </a:avLst>
        </a:prstGeom>
        <a:ln xmlns:a="http://schemas.openxmlformats.org/drawingml/2006/main" w="15875">
          <a:solidFill>
            <a:schemeClr val="accent3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ko-KR"/>
        </a:p>
      </cdr:txBody>
    </cdr:sp>
  </cdr:relSizeAnchor>
  <cdr:relSizeAnchor xmlns:cdr="http://schemas.openxmlformats.org/drawingml/2006/chartDrawing">
    <cdr:from>
      <cdr:x>0.35484</cdr:x>
      <cdr:y>0.23077</cdr:y>
    </cdr:from>
    <cdr:to>
      <cdr:x>0.58065</cdr:x>
      <cdr:y>0.34615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357454" y="857256"/>
          <a:ext cx="1500198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ko-KR" altLang="en-US" sz="1100" dirty="0" smtClean="0"/>
            <a:t>대부분의 사업장이 </a:t>
          </a:r>
          <a:endParaRPr lang="en-US" altLang="ko-KR" sz="1100" dirty="0" smtClean="0"/>
        </a:p>
        <a:p xmlns:a="http://schemas.openxmlformats.org/drawingml/2006/main">
          <a:r>
            <a:rPr lang="ko-KR" altLang="en-US" sz="1100" dirty="0" smtClean="0"/>
            <a:t>소규모 형태를 지님</a:t>
          </a:r>
          <a:endParaRPr lang="ko-KR" altLang="en-US" sz="1100" dirty="0"/>
        </a:p>
      </cdr:txBody>
    </cdr:sp>
  </cdr:relSizeAnchor>
  <cdr:relSizeAnchor xmlns:cdr="http://schemas.openxmlformats.org/drawingml/2006/chartDrawing">
    <cdr:from>
      <cdr:x>0.34409</cdr:x>
      <cdr:y>0.21154</cdr:y>
    </cdr:from>
    <cdr:to>
      <cdr:x>0.56989</cdr:x>
      <cdr:y>0.36538</cdr:y>
    </cdr:to>
    <cdr:sp macro="" textlink="">
      <cdr:nvSpPr>
        <cdr:cNvPr id="10" name="모서리가 둥근 직사각형 9"/>
        <cdr:cNvSpPr/>
      </cdr:nvSpPr>
      <cdr:spPr>
        <a:xfrm xmlns:a="http://schemas.openxmlformats.org/drawingml/2006/main">
          <a:off x="2286016" y="785818"/>
          <a:ext cx="1500198" cy="571504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ko-KR" dirty="0"/>
        </a:p>
      </cdr:txBody>
    </cdr:sp>
  </cdr:relSizeAnchor>
  <cdr:relSizeAnchor xmlns:cdr="http://schemas.openxmlformats.org/drawingml/2006/chartDrawing">
    <cdr:from>
      <cdr:x>0.35484</cdr:x>
      <cdr:y>0.23077</cdr:y>
    </cdr:from>
    <cdr:to>
      <cdr:x>0.55914</cdr:x>
      <cdr:y>0.34615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357454" y="857256"/>
          <a:ext cx="1357322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ko-KR" altLang="en-US" sz="1100" dirty="0" smtClean="0"/>
            <a:t>대부분의 사업장이 </a:t>
          </a:r>
          <a:endParaRPr lang="en-US" altLang="ko-KR" sz="1100" dirty="0" smtClean="0"/>
        </a:p>
        <a:p xmlns:a="http://schemas.openxmlformats.org/drawingml/2006/main">
          <a:r>
            <a:rPr lang="ko-KR" altLang="en-US" dirty="0" smtClean="0"/>
            <a:t>소규모 형태 지님</a:t>
          </a:r>
          <a:endParaRPr lang="ko-KR" alt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0.37374</cdr:x>
      <cdr:y>0.05556</cdr:y>
    </cdr:from>
    <cdr:to>
      <cdr:x>0.44444</cdr:x>
      <cdr:y>0.11111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43206" y="214314"/>
          <a:ext cx="500066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ko-KR" alt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B6866E-5DB0-4328-843A-62388EA17BB0}" type="datetimeFigureOut">
              <a:rPr lang="ko-KR" altLang="en-US" smtClean="0"/>
              <a:pPr/>
              <a:t>2011-08-11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A1422-EE22-4EEC-8481-4291F4BAB1C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7918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347F29-D810-45D4-A80E-0BB977F1E68C}" type="datetimeFigureOut">
              <a:rPr lang="ko-KR" altLang="en-US" smtClean="0"/>
              <a:pPr/>
              <a:t>2011-08-11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3A8434-C80B-4ED0-9293-F57E0CDA9F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347F29-D810-45D4-A80E-0BB977F1E68C}" type="datetimeFigureOut">
              <a:rPr lang="ko-KR" altLang="en-US" smtClean="0"/>
              <a:pPr/>
              <a:t>2011-08-11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3A8434-C80B-4ED0-9293-F57E0CDA9F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347F29-D810-45D4-A80E-0BB977F1E68C}" type="datetimeFigureOut">
              <a:rPr lang="ko-KR" altLang="en-US" smtClean="0"/>
              <a:pPr/>
              <a:t>2011-08-11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3A8434-C80B-4ED0-9293-F57E0CDA9F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347F29-D810-45D4-A80E-0BB977F1E68C}" type="datetimeFigureOut">
              <a:rPr lang="ko-KR" altLang="en-US" smtClean="0"/>
              <a:pPr/>
              <a:t>2011-08-11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3A8434-C80B-4ED0-9293-F57E0CDA9F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347F29-D810-45D4-A80E-0BB977F1E68C}" type="datetimeFigureOut">
              <a:rPr lang="ko-KR" altLang="en-US" smtClean="0"/>
              <a:pPr/>
              <a:t>2011-08-11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3A8434-C80B-4ED0-9293-F57E0CDA9F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2.jpg"/>
          <p:cNvPicPr>
            <a:picLocks noChangeAspect="1"/>
          </p:cNvPicPr>
          <p:nvPr userDrawn="1"/>
        </p:nvPicPr>
        <p:blipFill>
          <a:blip r:embed="rId2" cstate="print"/>
          <a:srcRect t="14583"/>
          <a:stretch>
            <a:fillRect/>
          </a:stretch>
        </p:blipFill>
        <p:spPr>
          <a:xfrm>
            <a:off x="-1" y="1000108"/>
            <a:ext cx="9143999" cy="5857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그림 19" descr="4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1057198"/>
            <a:ext cx="2428860" cy="2943306"/>
          </a:xfrm>
          <a:prstGeom prst="rect">
            <a:avLst/>
          </a:prstGeom>
        </p:spPr>
      </p:pic>
      <p:pic>
        <p:nvPicPr>
          <p:cNvPr id="15" name="그림 14" descr="6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-532364" y="4929198"/>
            <a:ext cx="3910622" cy="1643075"/>
          </a:xfrm>
          <a:prstGeom prst="rect">
            <a:avLst/>
          </a:prstGeom>
        </p:spPr>
      </p:pic>
      <p:pic>
        <p:nvPicPr>
          <p:cNvPr id="17" name="그림 16" descr="1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57158" y="2854833"/>
            <a:ext cx="2822388" cy="2535851"/>
          </a:xfrm>
          <a:prstGeom prst="rect">
            <a:avLst/>
          </a:prstGeom>
        </p:spPr>
      </p:pic>
      <p:sp>
        <p:nvSpPr>
          <p:cNvPr id="19" name="제목 9"/>
          <p:cNvSpPr>
            <a:spLocks noGrp="1"/>
          </p:cNvSpPr>
          <p:nvPr>
            <p:ph type="title" hasCustomPrompt="1"/>
          </p:nvPr>
        </p:nvSpPr>
        <p:spPr>
          <a:xfrm>
            <a:off x="1214414" y="142852"/>
            <a:ext cx="7929586" cy="796908"/>
          </a:xfrm>
          <a:prstGeom prst="rect">
            <a:avLst/>
          </a:prstGeom>
        </p:spPr>
        <p:txBody>
          <a:bodyPr anchor="ctr"/>
          <a:lstStyle>
            <a:lvl1pPr algn="l">
              <a:defRPr sz="3600" spc="-150">
                <a:solidFill>
                  <a:srgbClr val="666666"/>
                </a:solidFill>
                <a:latin typeface="HY견고딕" pitchFamily="18" charset="-127"/>
                <a:ea typeface="HY견고딕" pitchFamily="18" charset="-127"/>
              </a:defRPr>
            </a:lvl1pPr>
          </a:lstStyle>
          <a:p>
            <a:r>
              <a:rPr lang="en-US" altLang="ko-KR" dirty="0" smtClean="0"/>
              <a:t>TEXT</a:t>
            </a:r>
            <a:endParaRPr lang="ko-KR" altLang="en-US" dirty="0"/>
          </a:p>
        </p:txBody>
      </p:sp>
      <p:pic>
        <p:nvPicPr>
          <p:cNvPr id="22" name="그림 21" descr="5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 flipH="1">
            <a:off x="0" y="1000108"/>
            <a:ext cx="9144000" cy="1225296"/>
          </a:xfrm>
          <a:prstGeom prst="rect">
            <a:avLst/>
          </a:prstGeom>
        </p:spPr>
      </p:pic>
      <p:pic>
        <p:nvPicPr>
          <p:cNvPr id="13" name="그림 12" descr="1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0" y="78292"/>
            <a:ext cx="1188952" cy="10682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2.jpg"/>
          <p:cNvPicPr>
            <a:picLocks noChangeAspect="1"/>
          </p:cNvPicPr>
          <p:nvPr userDrawn="1"/>
        </p:nvPicPr>
        <p:blipFill>
          <a:blip r:embed="rId2" cstate="print"/>
          <a:srcRect t="14583"/>
          <a:stretch>
            <a:fillRect/>
          </a:stretch>
        </p:blipFill>
        <p:spPr>
          <a:xfrm>
            <a:off x="-1" y="1000108"/>
            <a:ext cx="9143999" cy="5857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그림 6" descr="4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-2928990" y="-857256"/>
            <a:ext cx="1414841" cy="1714512"/>
          </a:xfrm>
          <a:prstGeom prst="rect">
            <a:avLst/>
          </a:prstGeom>
        </p:spPr>
      </p:pic>
      <p:pic>
        <p:nvPicPr>
          <p:cNvPr id="8" name="그림 7" descr="5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 flipH="1">
            <a:off x="0" y="1000108"/>
            <a:ext cx="9144000" cy="1225296"/>
          </a:xfrm>
          <a:prstGeom prst="rect">
            <a:avLst/>
          </a:prstGeom>
        </p:spPr>
      </p:pic>
      <p:sp>
        <p:nvSpPr>
          <p:cNvPr id="12" name="제목 9"/>
          <p:cNvSpPr>
            <a:spLocks noGrp="1"/>
          </p:cNvSpPr>
          <p:nvPr>
            <p:ph type="title" hasCustomPrompt="1"/>
          </p:nvPr>
        </p:nvSpPr>
        <p:spPr>
          <a:xfrm>
            <a:off x="1214414" y="142852"/>
            <a:ext cx="7929586" cy="796908"/>
          </a:xfrm>
          <a:prstGeom prst="rect">
            <a:avLst/>
          </a:prstGeom>
        </p:spPr>
        <p:txBody>
          <a:bodyPr anchor="ctr"/>
          <a:lstStyle>
            <a:lvl1pPr algn="l">
              <a:defRPr sz="3600" spc="-150">
                <a:solidFill>
                  <a:srgbClr val="666666"/>
                </a:solidFill>
                <a:latin typeface="HY견고딕" pitchFamily="18" charset="-127"/>
                <a:ea typeface="HY견고딕" pitchFamily="18" charset="-127"/>
              </a:defRPr>
            </a:lvl1pPr>
          </a:lstStyle>
          <a:p>
            <a:r>
              <a:rPr lang="en-US" altLang="ko-KR" dirty="0" smtClean="0"/>
              <a:t>TEXT</a:t>
            </a:r>
            <a:endParaRPr lang="ko-KR" altLang="en-US" dirty="0"/>
          </a:p>
        </p:txBody>
      </p:sp>
      <p:pic>
        <p:nvPicPr>
          <p:cNvPr id="9" name="그림 8" descr="1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0" y="78292"/>
            <a:ext cx="1188952" cy="10682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 descr="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500034" y="214290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u="sng" dirty="0" smtClean="0">
                <a:latin typeface="Arial" pitchFamily="34" charset="0"/>
                <a:cs typeface="Arial" pitchFamily="34" charset="0"/>
              </a:rPr>
              <a:t>PNG FILE</a:t>
            </a:r>
            <a:endParaRPr lang="ko-KR" altLang="en-US" u="sng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347F29-D810-45D4-A80E-0BB977F1E68C}" type="datetimeFigureOut">
              <a:rPr lang="ko-KR" altLang="en-US" smtClean="0"/>
              <a:pPr/>
              <a:t>2011-08-11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3A8434-C80B-4ED0-9293-F57E0CDA9F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347F29-D810-45D4-A80E-0BB977F1E68C}" type="datetimeFigureOut">
              <a:rPr lang="ko-KR" altLang="en-US" smtClean="0"/>
              <a:pPr/>
              <a:t>2011-08-11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3A8434-C80B-4ED0-9293-F57E0CDA9F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2" r:id="rId7"/>
    <p:sldLayoutId id="2147483683" r:id="rId8"/>
    <p:sldLayoutId id="2147483684" r:id="rId9"/>
    <p:sldLayoutId id="2147483685" r:id="rId10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3714744" y="2965769"/>
            <a:ext cx="5429257" cy="45719"/>
          </a:xfrm>
          <a:prstGeom prst="line">
            <a:avLst/>
          </a:prstGeom>
          <a:noFill/>
          <a:ln w="57150">
            <a:solidFill>
              <a:srgbClr val="C0190C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11760" y="2214554"/>
            <a:ext cx="71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       식품산업 현황과 과제  </a:t>
            </a:r>
            <a:endParaRPr lang="ko-KR" alt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6"/>
          <p:cNvSpPr>
            <a:spLocks noChangeShapeType="1"/>
          </p:cNvSpPr>
          <p:nvPr/>
        </p:nvSpPr>
        <p:spPr bwMode="auto">
          <a:xfrm flipV="1">
            <a:off x="-32" y="714356"/>
            <a:ext cx="9144032" cy="11116"/>
          </a:xfrm>
          <a:prstGeom prst="line">
            <a:avLst/>
          </a:prstGeom>
          <a:noFill/>
          <a:ln w="57150">
            <a:solidFill>
              <a:srgbClr val="C0190C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428596" y="928670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/>
              <a:t> </a:t>
            </a:r>
            <a:endParaRPr lang="en-US" altLang="ko-KR" sz="2400" b="1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214282" y="87432"/>
            <a:ext cx="5143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/>
              <a:t>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7158" y="1142984"/>
            <a:ext cx="4357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/>
              <a:t>국내 식품산업의 문제점 </a:t>
            </a:r>
            <a:endParaRPr lang="ko-KR" alt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71472" y="1907581"/>
            <a:ext cx="8143932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ko-KR" altLang="en-US" dirty="0" smtClean="0"/>
              <a:t> 식품업체의 영세성에 따른 기술개발 투자가 미흡한 상태</a:t>
            </a:r>
            <a:r>
              <a:rPr lang="en-US" altLang="ko-KR" dirty="0" smtClean="0"/>
              <a:t>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altLang="ko-KR" dirty="0" smtClean="0"/>
              <a:t> </a:t>
            </a:r>
            <a:r>
              <a:rPr lang="ko-KR" altLang="en-US" dirty="0" smtClean="0"/>
              <a:t>식품산업 육성업무 담당부처의 불명확 및 협조체제 부족</a:t>
            </a:r>
            <a:r>
              <a:rPr lang="en-US" altLang="ko-KR" dirty="0" smtClean="0"/>
              <a:t>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altLang="ko-KR" dirty="0" smtClean="0"/>
              <a:t> </a:t>
            </a:r>
            <a:r>
              <a:rPr lang="ko-KR" altLang="en-US" dirty="0" smtClean="0"/>
              <a:t>원료 및 첨가물 기준에 있어 과도한 규제에 따른 다양한 식품개발 저해</a:t>
            </a:r>
            <a:r>
              <a:rPr lang="en-US" altLang="ko-KR" dirty="0" smtClean="0"/>
              <a:t>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altLang="ko-KR" dirty="0" smtClean="0"/>
              <a:t> </a:t>
            </a:r>
            <a:r>
              <a:rPr lang="ko-KR" altLang="en-US" dirty="0" smtClean="0"/>
              <a:t>최근 시장규모가 급증하는 유기식품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기능식품</a:t>
            </a:r>
            <a:r>
              <a:rPr lang="en-US" altLang="ko-KR" dirty="0" smtClean="0"/>
              <a:t>, </a:t>
            </a:r>
            <a:r>
              <a:rPr lang="ko-KR" altLang="en-US" dirty="0" smtClean="0"/>
              <a:t>외식산업 분야에 대한 육성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ko-KR" altLang="en-US" dirty="0" smtClean="0"/>
              <a:t>  정책이 미흡</a:t>
            </a:r>
            <a:endParaRPr lang="en-US" altLang="ko-KR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ko-KR" altLang="en-US" dirty="0" smtClean="0"/>
              <a:t> 원료의 해외 의존도 증대로 원료농산물의 수급관리가 필요하지만 미흡</a:t>
            </a:r>
            <a:r>
              <a:rPr lang="en-US" altLang="ko-KR" dirty="0" smtClean="0"/>
              <a:t>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altLang="ko-KR" dirty="0" smtClean="0"/>
              <a:t> </a:t>
            </a:r>
            <a:r>
              <a:rPr lang="ko-KR" altLang="en-US" dirty="0" smtClean="0"/>
              <a:t>국내 식품에 대한 홍보전략이 부족함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altLang="ko-KR" dirty="0" smtClean="0"/>
              <a:t> </a:t>
            </a:r>
            <a:r>
              <a:rPr lang="ko-KR" altLang="en-US" dirty="0" smtClean="0"/>
              <a:t>식품관련 통계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정보시스템 구축이 미흡</a:t>
            </a:r>
            <a:r>
              <a:rPr lang="en-US" altLang="ko-KR" dirty="0" smtClean="0"/>
              <a:t>.</a:t>
            </a:r>
            <a:r>
              <a:rPr lang="ko-KR" altLang="en-US" dirty="0" smtClean="0"/>
              <a:t>            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 smtClean="0"/>
              <a:t> </a:t>
            </a:r>
          </a:p>
          <a:p>
            <a:pPr marL="342900" indent="-342900">
              <a:lnSpc>
                <a:spcPct val="150000"/>
              </a:lnSpc>
            </a:pPr>
            <a:endParaRPr lang="en-US" altLang="ko-KR" dirty="0" smtClean="0"/>
          </a:p>
          <a:p>
            <a:pPr>
              <a:lnSpc>
                <a:spcPct val="150000"/>
              </a:lnSpc>
            </a:pPr>
            <a:endParaRPr lang="en-US" altLang="ko-KR" dirty="0" smtClean="0"/>
          </a:p>
          <a:p>
            <a:pPr>
              <a:lnSpc>
                <a:spcPct val="150000"/>
              </a:lnSpc>
            </a:pPr>
            <a:endParaRPr lang="en-US" altLang="ko-KR" dirty="0" smtClean="0"/>
          </a:p>
          <a:p>
            <a:pPr>
              <a:lnSpc>
                <a:spcPct val="150000"/>
              </a:lnSpc>
            </a:pPr>
            <a:endParaRPr lang="en-US" altLang="ko-KR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14282" y="142852"/>
            <a:ext cx="835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/>
              <a:t>국내 식품산업의 과제</a:t>
            </a:r>
            <a:endParaRPr lang="en-US" altLang="ko-KR" sz="25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국내 식품산업 현황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56785" y="1095127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/>
              <a:t> </a:t>
            </a:r>
            <a:r>
              <a:rPr lang="en-US" altLang="ko-KR" sz="2400" b="1" dirty="0" smtClean="0"/>
              <a:t> </a:t>
            </a:r>
            <a:r>
              <a:rPr lang="ko-KR" altLang="en-US" sz="2400" b="1" dirty="0" smtClean="0"/>
              <a:t>사업장 규모별</a:t>
            </a:r>
            <a:r>
              <a:rPr lang="en-US" altLang="ko-KR" sz="2400" b="1" dirty="0" smtClean="0"/>
              <a:t>(</a:t>
            </a:r>
            <a:r>
              <a:rPr lang="ko-KR" altLang="en-US" sz="2400" b="1" dirty="0" smtClean="0"/>
              <a:t>종업원 수</a:t>
            </a:r>
            <a:r>
              <a:rPr lang="en-US" altLang="ko-KR" sz="2400" b="1" dirty="0" smtClean="0"/>
              <a:t>) </a:t>
            </a:r>
            <a:r>
              <a:rPr lang="ko-KR" altLang="en-US" sz="2400" b="1" dirty="0" smtClean="0"/>
              <a:t>업체현황 </a:t>
            </a:r>
            <a:endParaRPr lang="en-US" altLang="ko-KR" sz="2400" b="1" dirty="0" smtClean="0"/>
          </a:p>
        </p:txBody>
      </p:sp>
      <p:grpSp>
        <p:nvGrpSpPr>
          <p:cNvPr id="12" name="그룹 11"/>
          <p:cNvGrpSpPr/>
          <p:nvPr/>
        </p:nvGrpSpPr>
        <p:grpSpPr>
          <a:xfrm>
            <a:off x="755576" y="1484784"/>
            <a:ext cx="8640960" cy="4896544"/>
            <a:chOff x="1071538" y="1299715"/>
            <a:chExt cx="7362031" cy="4058111"/>
          </a:xfrm>
        </p:grpSpPr>
        <p:graphicFrame>
          <p:nvGraphicFramePr>
            <p:cNvPr id="13" name="차트 12"/>
            <p:cNvGraphicFramePr/>
            <p:nvPr>
              <p:extLst>
                <p:ext uri="{D42A27DB-BD31-4B8C-83A1-F6EECF244321}">
                  <p14:modId xmlns:p14="http://schemas.microsoft.com/office/powerpoint/2010/main" val="2224453389"/>
                </p:ext>
              </p:extLst>
            </p:nvPr>
          </p:nvGraphicFramePr>
          <p:xfrm>
            <a:off x="1071538" y="1643050"/>
            <a:ext cx="6643734" cy="371477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4" name="TextBox 13"/>
            <p:cNvSpPr txBox="1"/>
            <p:nvPr/>
          </p:nvSpPr>
          <p:spPr>
            <a:xfrm>
              <a:off x="7004809" y="1299715"/>
              <a:ext cx="14287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/>
                <a:t>(</a:t>
              </a:r>
              <a:r>
                <a:rPr lang="ko-KR" altLang="en-US" sz="1200" dirty="0" smtClean="0"/>
                <a:t>단위</a:t>
              </a:r>
              <a:r>
                <a:rPr lang="en-US" altLang="ko-KR" sz="1200" dirty="0" smtClean="0"/>
                <a:t>: %)</a:t>
              </a:r>
              <a:endParaRPr lang="ko-KR" altLang="en-US" sz="1200" dirty="0"/>
            </a:p>
          </p:txBody>
        </p:sp>
        <p:sp>
          <p:nvSpPr>
            <p:cNvPr id="15" name="타원 14"/>
            <p:cNvSpPr/>
            <p:nvPr/>
          </p:nvSpPr>
          <p:spPr>
            <a:xfrm>
              <a:off x="1736396" y="3071810"/>
              <a:ext cx="844632" cy="136587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국내 식품산업 현황</a:t>
            </a:r>
            <a:endParaRPr lang="ko-KR" altLang="en-US" dirty="0"/>
          </a:p>
        </p:txBody>
      </p:sp>
      <p:grpSp>
        <p:nvGrpSpPr>
          <p:cNvPr id="4" name="그룹 3"/>
          <p:cNvGrpSpPr/>
          <p:nvPr/>
        </p:nvGrpSpPr>
        <p:grpSpPr>
          <a:xfrm>
            <a:off x="611560" y="1340768"/>
            <a:ext cx="8784976" cy="5156354"/>
            <a:chOff x="1071538" y="1368990"/>
            <a:chExt cx="7556001" cy="3988836"/>
          </a:xfrm>
        </p:grpSpPr>
        <p:graphicFrame>
          <p:nvGraphicFramePr>
            <p:cNvPr id="5" name="차트 4"/>
            <p:cNvGraphicFramePr/>
            <p:nvPr/>
          </p:nvGraphicFramePr>
          <p:xfrm>
            <a:off x="1071538" y="1714488"/>
            <a:ext cx="6858047" cy="364333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7198779" y="1368990"/>
              <a:ext cx="14287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smtClean="0"/>
                <a:t>(</a:t>
              </a:r>
              <a:r>
                <a:rPr lang="ko-KR" altLang="en-US" sz="1200" dirty="0" smtClean="0"/>
                <a:t>단위</a:t>
              </a:r>
              <a:r>
                <a:rPr lang="en-US" altLang="ko-KR" sz="1200" dirty="0" smtClean="0"/>
                <a:t>: %)</a:t>
              </a:r>
              <a:endParaRPr lang="ko-KR" altLang="en-US" sz="1200" dirty="0"/>
            </a:p>
          </p:txBody>
        </p:sp>
        <p:sp>
          <p:nvSpPr>
            <p:cNvPr id="7" name="타원 6"/>
            <p:cNvSpPr/>
            <p:nvPr/>
          </p:nvSpPr>
          <p:spPr>
            <a:xfrm>
              <a:off x="1736396" y="3071810"/>
              <a:ext cx="844632" cy="136587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8" name="꺾인 연결선 7"/>
            <p:cNvCxnSpPr/>
            <p:nvPr/>
          </p:nvCxnSpPr>
          <p:spPr>
            <a:xfrm flipV="1">
              <a:off x="2428860" y="2643182"/>
              <a:ext cx="857256" cy="500066"/>
            </a:xfrm>
            <a:prstGeom prst="bentConnector3">
              <a:avLst>
                <a:gd name="adj1" fmla="val 50000"/>
              </a:avLst>
            </a:prstGeom>
            <a:ln w="15875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모서리가 둥근 직사각형 8"/>
            <p:cNvSpPr/>
            <p:nvPr/>
          </p:nvSpPr>
          <p:spPr>
            <a:xfrm>
              <a:off x="3306977" y="2211058"/>
              <a:ext cx="1500198" cy="5715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428992" y="2285992"/>
              <a:ext cx="128588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100" dirty="0" smtClean="0"/>
                <a:t>영세한 업체가 대부분임을 확인</a:t>
              </a:r>
              <a:endParaRPr lang="ko-KR" altLang="en-US" sz="1100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839915" y="1124744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/>
              <a:t>매출액 규모별</a:t>
            </a:r>
            <a:r>
              <a:rPr lang="en-US" altLang="ko-KR" sz="2400" b="1" dirty="0" smtClean="0"/>
              <a:t> </a:t>
            </a:r>
            <a:r>
              <a:rPr lang="ko-KR" altLang="en-US" sz="2400" b="1" dirty="0" smtClean="0"/>
              <a:t>업체현황 </a:t>
            </a:r>
            <a:endParaRPr lang="en-US" altLang="ko-KR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국내 식품산업 현황</a:t>
            </a:r>
            <a:endParaRPr lang="ko-KR" altLang="en-US" dirty="0"/>
          </a:p>
        </p:txBody>
      </p:sp>
      <p:grpSp>
        <p:nvGrpSpPr>
          <p:cNvPr id="3" name="그룹 2"/>
          <p:cNvGrpSpPr/>
          <p:nvPr/>
        </p:nvGrpSpPr>
        <p:grpSpPr>
          <a:xfrm>
            <a:off x="285720" y="2000240"/>
            <a:ext cx="9041846" cy="4220349"/>
            <a:chOff x="285720" y="2000240"/>
            <a:chExt cx="9041846" cy="4220349"/>
          </a:xfrm>
        </p:grpSpPr>
        <p:graphicFrame>
          <p:nvGraphicFramePr>
            <p:cNvPr id="4" name="차트 3"/>
            <p:cNvGraphicFramePr/>
            <p:nvPr/>
          </p:nvGraphicFramePr>
          <p:xfrm>
            <a:off x="285720" y="2000240"/>
            <a:ext cx="4071966" cy="307183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5" name="차트 4"/>
            <p:cNvGraphicFramePr/>
            <p:nvPr/>
          </p:nvGraphicFramePr>
          <p:xfrm>
            <a:off x="4786314" y="2000240"/>
            <a:ext cx="4000528" cy="307183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1354806" y="4383241"/>
              <a:ext cx="92869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500" b="1" dirty="0" smtClean="0"/>
                <a:t>1995</a:t>
              </a:r>
              <a:r>
                <a:rPr lang="ko-KR" altLang="en-US" sz="1500" b="1" dirty="0" smtClean="0"/>
                <a:t>년</a:t>
              </a:r>
              <a:endParaRPr lang="ko-KR" altLang="en-US" sz="15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857884" y="4370048"/>
              <a:ext cx="92869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500" b="1" dirty="0" smtClean="0"/>
                <a:t>2006</a:t>
              </a:r>
              <a:r>
                <a:rPr lang="ko-KR" altLang="en-US" sz="1500" b="1" dirty="0" smtClean="0"/>
                <a:t>년</a:t>
              </a:r>
              <a:endParaRPr lang="ko-KR" altLang="en-US" sz="15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83568" y="5500702"/>
              <a:ext cx="86439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dirty="0" smtClean="0"/>
                <a:t>1995</a:t>
              </a:r>
              <a:r>
                <a:rPr lang="ko-KR" altLang="en-US" sz="2000" dirty="0" smtClean="0"/>
                <a:t>년</a:t>
              </a:r>
              <a:r>
                <a:rPr lang="en-US" altLang="ko-KR" sz="2000" dirty="0" smtClean="0"/>
                <a:t>: </a:t>
              </a:r>
              <a:r>
                <a:rPr lang="ko-KR" altLang="en-US" sz="2000" dirty="0" smtClean="0"/>
                <a:t>제조업 </a:t>
              </a:r>
              <a:r>
                <a:rPr lang="en-US" altLang="ko-KR" sz="2000" dirty="0" smtClean="0"/>
                <a:t>GDP</a:t>
              </a:r>
              <a:r>
                <a:rPr lang="ko-KR" altLang="en-US" sz="2000" dirty="0" smtClean="0"/>
                <a:t>의 </a:t>
              </a:r>
              <a:r>
                <a:rPr lang="en-US" altLang="ko-KR" sz="2000" dirty="0" smtClean="0"/>
                <a:t>23.33%, </a:t>
              </a:r>
              <a:r>
                <a:rPr lang="ko-KR" altLang="en-US" sz="2000" dirty="0" smtClean="0"/>
                <a:t>전체</a:t>
              </a:r>
              <a:r>
                <a:rPr lang="en-US" altLang="ko-KR" sz="2000" dirty="0" smtClean="0"/>
                <a:t>GDP</a:t>
              </a:r>
              <a:r>
                <a:rPr lang="ko-KR" altLang="en-US" sz="2000" dirty="0" smtClean="0"/>
                <a:t>의 </a:t>
              </a:r>
              <a:r>
                <a:rPr lang="en-US" altLang="ko-KR" sz="2000" dirty="0" smtClean="0"/>
                <a:t>6.85%</a:t>
              </a:r>
              <a:r>
                <a:rPr lang="ko-KR" altLang="en-US" sz="2000" dirty="0" smtClean="0"/>
                <a:t>차지</a:t>
              </a:r>
              <a:r>
                <a:rPr lang="en-US" altLang="ko-KR" sz="2000" dirty="0" smtClean="0"/>
                <a:t> </a:t>
              </a:r>
              <a:endParaRPr lang="ko-KR" altLang="en-US" sz="2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80530" y="5820479"/>
              <a:ext cx="86439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dirty="0" smtClean="0"/>
                <a:t>2006</a:t>
              </a:r>
              <a:r>
                <a:rPr lang="ko-KR" altLang="en-US" sz="2000" dirty="0" smtClean="0"/>
                <a:t>년</a:t>
              </a:r>
              <a:r>
                <a:rPr lang="en-US" altLang="ko-KR" sz="2000" dirty="0" smtClean="0"/>
                <a:t>: </a:t>
              </a:r>
              <a:r>
                <a:rPr lang="ko-KR" altLang="en-US" sz="2000" dirty="0" smtClean="0"/>
                <a:t>제조업 </a:t>
              </a:r>
              <a:r>
                <a:rPr lang="en-US" altLang="ko-KR" sz="2000" dirty="0" smtClean="0"/>
                <a:t>GDP</a:t>
              </a:r>
              <a:r>
                <a:rPr lang="ko-KR" altLang="en-US" sz="2000" dirty="0" smtClean="0"/>
                <a:t>의 </a:t>
              </a:r>
              <a:r>
                <a:rPr lang="en-US" altLang="ko-KR" sz="2000" dirty="0" smtClean="0"/>
                <a:t>15.58%, </a:t>
              </a:r>
              <a:r>
                <a:rPr lang="ko-KR" altLang="en-US" sz="2000" dirty="0" smtClean="0"/>
                <a:t>전체</a:t>
              </a:r>
              <a:r>
                <a:rPr lang="en-US" altLang="ko-KR" sz="2000" dirty="0" smtClean="0"/>
                <a:t>GDP</a:t>
              </a:r>
              <a:r>
                <a:rPr lang="ko-KR" altLang="en-US" sz="2000" dirty="0" smtClean="0"/>
                <a:t>의 </a:t>
              </a:r>
              <a:r>
                <a:rPr lang="en-US" altLang="ko-KR" sz="2000" dirty="0" smtClean="0"/>
                <a:t>3.86%</a:t>
              </a:r>
              <a:r>
                <a:rPr lang="ko-KR" altLang="en-US" sz="2000" dirty="0" smtClean="0"/>
                <a:t>차지</a:t>
              </a:r>
              <a:r>
                <a:rPr lang="en-US" altLang="ko-KR" sz="2000" dirty="0" smtClean="0"/>
                <a:t> </a:t>
              </a:r>
              <a:endParaRPr lang="ko-KR" altLang="en-US" sz="20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16440" y="1268760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 </a:t>
            </a:r>
            <a:r>
              <a:rPr lang="ko-KR" altLang="en-US" sz="2400" b="1" dirty="0" smtClean="0"/>
              <a:t>국내산업대비 식품산업 비중 </a:t>
            </a:r>
            <a:endParaRPr lang="en-US" altLang="ko-KR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국외 식품산업 현황</a:t>
            </a:r>
            <a:endParaRPr lang="ko-KR" altLang="en-US" dirty="0"/>
          </a:p>
        </p:txBody>
      </p:sp>
      <p:graphicFrame>
        <p:nvGraphicFramePr>
          <p:cNvPr id="4" name="차트 3"/>
          <p:cNvGraphicFramePr/>
          <p:nvPr/>
        </p:nvGraphicFramePr>
        <p:xfrm>
          <a:off x="1000102" y="1774016"/>
          <a:ext cx="7403721" cy="5083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92860" y="1357296"/>
            <a:ext cx="2417542" cy="4667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(Unit: $ billion) </a:t>
            </a:r>
            <a:endParaRPr lang="ko-KR" altLang="en-US" sz="2000" dirty="0"/>
          </a:p>
        </p:txBody>
      </p:sp>
      <p:cxnSp>
        <p:nvCxnSpPr>
          <p:cNvPr id="6" name="직선 화살표 연결선 5"/>
          <p:cNvCxnSpPr/>
          <p:nvPr/>
        </p:nvCxnSpPr>
        <p:spPr>
          <a:xfrm flipV="1">
            <a:off x="1982228" y="2107392"/>
            <a:ext cx="5741661" cy="916784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71600" y="1090193"/>
            <a:ext cx="8612492" cy="538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/>
              <a:t> </a:t>
            </a:r>
            <a:r>
              <a:rPr lang="ko-KR" altLang="en-US" sz="2400" b="1" dirty="0" smtClean="0"/>
              <a:t>세계 식품 시장의 지속적 발전</a:t>
            </a:r>
            <a:endParaRPr lang="en-US" altLang="ko-KR" b="1" dirty="0" smtClean="0"/>
          </a:p>
        </p:txBody>
      </p:sp>
      <p:cxnSp>
        <p:nvCxnSpPr>
          <p:cNvPr id="8" name="꺾인 연결선 7"/>
          <p:cNvCxnSpPr/>
          <p:nvPr/>
        </p:nvCxnSpPr>
        <p:spPr>
          <a:xfrm rot="16200000" flipV="1">
            <a:off x="2298807" y="2494134"/>
            <a:ext cx="500064" cy="226645"/>
          </a:xfrm>
          <a:prstGeom prst="bentConnector3">
            <a:avLst>
              <a:gd name="adj1" fmla="val 50000"/>
            </a:avLst>
          </a:prstGeom>
          <a:ln w="158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08873" y="1857360"/>
            <a:ext cx="3097475" cy="430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Continuous Growth</a:t>
            </a:r>
            <a:endParaRPr lang="ko-KR" altLang="en-US" dirty="0"/>
          </a:p>
        </p:txBody>
      </p:sp>
      <p:sp>
        <p:nvSpPr>
          <p:cNvPr id="10" name="모서리가 둥근 직사각형 9"/>
          <p:cNvSpPr/>
          <p:nvPr/>
        </p:nvSpPr>
        <p:spPr>
          <a:xfrm>
            <a:off x="2267744" y="1844824"/>
            <a:ext cx="2232248" cy="43204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국외 식품산업 현황</a:t>
            </a:r>
            <a:endParaRPr lang="ko-KR" altLang="en-US" dirty="0"/>
          </a:p>
        </p:txBody>
      </p:sp>
      <p:graphicFrame>
        <p:nvGraphicFramePr>
          <p:cNvPr id="3" name="차트 2"/>
          <p:cNvGraphicFramePr/>
          <p:nvPr/>
        </p:nvGraphicFramePr>
        <p:xfrm>
          <a:off x="539552" y="1340768"/>
          <a:ext cx="81369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6"/>
          <p:cNvSpPr>
            <a:spLocks noChangeShapeType="1"/>
          </p:cNvSpPr>
          <p:nvPr/>
        </p:nvSpPr>
        <p:spPr bwMode="auto">
          <a:xfrm flipV="1">
            <a:off x="-32" y="714356"/>
            <a:ext cx="9144032" cy="11116"/>
          </a:xfrm>
          <a:prstGeom prst="line">
            <a:avLst/>
          </a:prstGeom>
          <a:noFill/>
          <a:ln w="57150">
            <a:solidFill>
              <a:srgbClr val="C0190C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214282" y="71414"/>
            <a:ext cx="5143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/>
              <a:t> </a:t>
            </a:r>
          </a:p>
        </p:txBody>
      </p:sp>
      <p:sp>
        <p:nvSpPr>
          <p:cNvPr id="15" name="Freeform 13"/>
          <p:cNvSpPr>
            <a:spLocks/>
          </p:cNvSpPr>
          <p:nvPr/>
        </p:nvSpPr>
        <p:spPr bwMode="auto">
          <a:xfrm flipV="1">
            <a:off x="988987" y="3990969"/>
            <a:ext cx="5609574" cy="2204296"/>
          </a:xfrm>
          <a:custGeom>
            <a:avLst/>
            <a:gdLst/>
            <a:ahLst/>
            <a:cxnLst>
              <a:cxn ang="0">
                <a:pos x="720" y="1278"/>
              </a:cxn>
              <a:cxn ang="0">
                <a:pos x="0" y="1278"/>
              </a:cxn>
              <a:cxn ang="0">
                <a:pos x="0" y="0"/>
              </a:cxn>
              <a:cxn ang="0">
                <a:pos x="1266" y="0"/>
              </a:cxn>
              <a:cxn ang="0">
                <a:pos x="1266" y="720"/>
              </a:cxn>
              <a:cxn ang="0">
                <a:pos x="720" y="1278"/>
              </a:cxn>
            </a:cxnLst>
            <a:rect l="0" t="0" r="r" b="b"/>
            <a:pathLst>
              <a:path w="1266" h="1278">
                <a:moveTo>
                  <a:pt x="720" y="1278"/>
                </a:moveTo>
                <a:lnTo>
                  <a:pt x="0" y="1278"/>
                </a:lnTo>
                <a:lnTo>
                  <a:pt x="0" y="0"/>
                </a:lnTo>
                <a:lnTo>
                  <a:pt x="1266" y="0"/>
                </a:lnTo>
                <a:lnTo>
                  <a:pt x="1266" y="720"/>
                </a:lnTo>
                <a:lnTo>
                  <a:pt x="720" y="1278"/>
                </a:lnTo>
                <a:close/>
              </a:path>
            </a:pathLst>
          </a:custGeom>
          <a:noFill/>
          <a:ln w="19050" cmpd="sng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214282" y="142852"/>
            <a:ext cx="835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/>
              <a:t>국내외 식품산업 현황</a:t>
            </a:r>
            <a:r>
              <a:rPr lang="en-US" altLang="ko-KR" sz="2800" b="1" dirty="0" smtClean="0"/>
              <a:t> – </a:t>
            </a:r>
            <a:r>
              <a:rPr lang="ko-KR" altLang="en-US" sz="2500" b="1" dirty="0" smtClean="0"/>
              <a:t>국외식품산업 현황</a:t>
            </a:r>
            <a:endParaRPr lang="en-US" altLang="ko-KR" sz="2500" b="1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756785" y="954212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/>
              <a:t> </a:t>
            </a:r>
            <a:r>
              <a:rPr lang="en-US" altLang="ko-KR" b="1" dirty="0" smtClean="0"/>
              <a:t> </a:t>
            </a:r>
            <a:r>
              <a:rPr lang="ko-KR" altLang="en-US" b="1" dirty="0" smtClean="0"/>
              <a:t>세계 식품 수출 현황 </a:t>
            </a:r>
            <a:endParaRPr lang="en-US" altLang="ko-KR" b="1" dirty="0" smtClean="0"/>
          </a:p>
        </p:txBody>
      </p:sp>
      <p:graphicFrame>
        <p:nvGraphicFramePr>
          <p:cNvPr id="19" name="차트 18"/>
          <p:cNvGraphicFramePr/>
          <p:nvPr/>
        </p:nvGraphicFramePr>
        <p:xfrm>
          <a:off x="1000100" y="1571612"/>
          <a:ext cx="6929486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" name="타원 26"/>
          <p:cNvSpPr/>
          <p:nvPr/>
        </p:nvSpPr>
        <p:spPr>
          <a:xfrm>
            <a:off x="1643042" y="1714488"/>
            <a:ext cx="571504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28" name="타원 27"/>
          <p:cNvSpPr/>
          <p:nvPr/>
        </p:nvSpPr>
        <p:spPr>
          <a:xfrm>
            <a:off x="2224947" y="2822883"/>
            <a:ext cx="571504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00100" y="5643578"/>
            <a:ext cx="2857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 : </a:t>
            </a:r>
            <a:r>
              <a:rPr lang="en-US" sz="1200" dirty="0" err="1" smtClean="0"/>
              <a:t>Worldbank</a:t>
            </a:r>
            <a:r>
              <a:rPr lang="en-US" sz="1200" dirty="0" smtClean="0"/>
              <a:t>, Database, 2006. </a:t>
            </a:r>
            <a:endParaRPr lang="ko-KR" altLang="en-US" sz="1200" dirty="0"/>
          </a:p>
        </p:txBody>
      </p:sp>
      <p:cxnSp>
        <p:nvCxnSpPr>
          <p:cNvPr id="12" name="꺾인 연결선 11"/>
          <p:cNvCxnSpPr/>
          <p:nvPr/>
        </p:nvCxnSpPr>
        <p:spPr>
          <a:xfrm flipV="1">
            <a:off x="2214546" y="1643050"/>
            <a:ext cx="714380" cy="214314"/>
          </a:xfrm>
          <a:prstGeom prst="bentConnector3">
            <a:avLst>
              <a:gd name="adj1" fmla="val 50000"/>
            </a:avLst>
          </a:prstGeom>
          <a:ln w="158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모서리가 둥근 직사각형 12"/>
          <p:cNvSpPr/>
          <p:nvPr/>
        </p:nvSpPr>
        <p:spPr>
          <a:xfrm>
            <a:off x="3000364" y="1571612"/>
            <a:ext cx="571504" cy="35719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974144" y="1616416"/>
            <a:ext cx="7143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20.4%</a:t>
            </a:r>
            <a:endParaRPr lang="ko-KR" altLang="en-US" sz="1100" dirty="0"/>
          </a:p>
        </p:txBody>
      </p:sp>
      <p:cxnSp>
        <p:nvCxnSpPr>
          <p:cNvPr id="17" name="꺾인 연결선 16"/>
          <p:cNvCxnSpPr/>
          <p:nvPr/>
        </p:nvCxnSpPr>
        <p:spPr>
          <a:xfrm flipV="1">
            <a:off x="2757578" y="2665494"/>
            <a:ext cx="714380" cy="214314"/>
          </a:xfrm>
          <a:prstGeom prst="bentConnector3">
            <a:avLst>
              <a:gd name="adj1" fmla="val 50000"/>
            </a:avLst>
          </a:prstGeom>
          <a:ln w="158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모서리가 둥근 직사각형 19"/>
          <p:cNvSpPr/>
          <p:nvPr/>
        </p:nvSpPr>
        <p:spPr>
          <a:xfrm>
            <a:off x="3490128" y="2452008"/>
            <a:ext cx="510368" cy="35719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3455030" y="2505690"/>
            <a:ext cx="7143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10.5%</a:t>
            </a:r>
            <a:endParaRPr lang="ko-KR" alt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6"/>
          <p:cNvSpPr>
            <a:spLocks noChangeShapeType="1"/>
          </p:cNvSpPr>
          <p:nvPr/>
        </p:nvSpPr>
        <p:spPr bwMode="auto">
          <a:xfrm flipV="1">
            <a:off x="0" y="714356"/>
            <a:ext cx="9144032" cy="11116"/>
          </a:xfrm>
          <a:prstGeom prst="line">
            <a:avLst/>
          </a:prstGeom>
          <a:noFill/>
          <a:ln w="57150">
            <a:solidFill>
              <a:srgbClr val="C0190C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15" name="Freeform 13"/>
          <p:cNvSpPr>
            <a:spLocks/>
          </p:cNvSpPr>
          <p:nvPr/>
        </p:nvSpPr>
        <p:spPr bwMode="auto">
          <a:xfrm flipV="1">
            <a:off x="988987" y="3990969"/>
            <a:ext cx="5609574" cy="2204296"/>
          </a:xfrm>
          <a:custGeom>
            <a:avLst/>
            <a:gdLst/>
            <a:ahLst/>
            <a:cxnLst>
              <a:cxn ang="0">
                <a:pos x="720" y="1278"/>
              </a:cxn>
              <a:cxn ang="0">
                <a:pos x="0" y="1278"/>
              </a:cxn>
              <a:cxn ang="0">
                <a:pos x="0" y="0"/>
              </a:cxn>
              <a:cxn ang="0">
                <a:pos x="1266" y="0"/>
              </a:cxn>
              <a:cxn ang="0">
                <a:pos x="1266" y="720"/>
              </a:cxn>
              <a:cxn ang="0">
                <a:pos x="720" y="1278"/>
              </a:cxn>
            </a:cxnLst>
            <a:rect l="0" t="0" r="r" b="b"/>
            <a:pathLst>
              <a:path w="1266" h="1278">
                <a:moveTo>
                  <a:pt x="720" y="1278"/>
                </a:moveTo>
                <a:lnTo>
                  <a:pt x="0" y="1278"/>
                </a:lnTo>
                <a:lnTo>
                  <a:pt x="0" y="0"/>
                </a:lnTo>
                <a:lnTo>
                  <a:pt x="1266" y="0"/>
                </a:lnTo>
                <a:lnTo>
                  <a:pt x="1266" y="720"/>
                </a:lnTo>
                <a:lnTo>
                  <a:pt x="720" y="1278"/>
                </a:lnTo>
                <a:close/>
              </a:path>
            </a:pathLst>
          </a:custGeom>
          <a:noFill/>
          <a:ln w="19050" cmpd="sng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214282" y="71414"/>
            <a:ext cx="5143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/>
              <a:t>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4282" y="142852"/>
            <a:ext cx="835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/>
              <a:t>국내외 식품산업 현황</a:t>
            </a:r>
            <a:r>
              <a:rPr lang="en-US" altLang="ko-KR" sz="2800" b="1" dirty="0" smtClean="0"/>
              <a:t> – </a:t>
            </a:r>
            <a:r>
              <a:rPr lang="ko-KR" altLang="en-US" sz="2500" b="1" dirty="0" smtClean="0"/>
              <a:t>국외식품산업 현황</a:t>
            </a:r>
            <a:endParaRPr lang="en-US" altLang="ko-KR" sz="2500" b="1" dirty="0" smtClean="0"/>
          </a:p>
        </p:txBody>
      </p:sp>
      <p:graphicFrame>
        <p:nvGraphicFramePr>
          <p:cNvPr id="9" name="차트 8"/>
          <p:cNvGraphicFramePr/>
          <p:nvPr/>
        </p:nvGraphicFramePr>
        <p:xfrm>
          <a:off x="928662" y="1571612"/>
          <a:ext cx="7072361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56785" y="954212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/>
              <a:t> </a:t>
            </a:r>
            <a:r>
              <a:rPr lang="ko-KR" altLang="en-US" b="1" dirty="0" smtClean="0"/>
              <a:t>세계 식품 수입 현황 </a:t>
            </a:r>
            <a:endParaRPr lang="en-US" altLang="ko-KR" b="1" dirty="0" smtClean="0"/>
          </a:p>
        </p:txBody>
      </p:sp>
      <p:sp>
        <p:nvSpPr>
          <p:cNvPr id="11" name="타원 10"/>
          <p:cNvSpPr/>
          <p:nvPr/>
        </p:nvSpPr>
        <p:spPr>
          <a:xfrm>
            <a:off x="1532202" y="1922313"/>
            <a:ext cx="571504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3" name="타원 12"/>
          <p:cNvSpPr/>
          <p:nvPr/>
        </p:nvSpPr>
        <p:spPr>
          <a:xfrm>
            <a:off x="2211092" y="1936163"/>
            <a:ext cx="571504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4" name="타원 13"/>
          <p:cNvSpPr/>
          <p:nvPr/>
        </p:nvSpPr>
        <p:spPr>
          <a:xfrm>
            <a:off x="2779142" y="2739748"/>
            <a:ext cx="571504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6" name="타원 15"/>
          <p:cNvSpPr/>
          <p:nvPr/>
        </p:nvSpPr>
        <p:spPr>
          <a:xfrm>
            <a:off x="5802464" y="4175416"/>
            <a:ext cx="571504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03115" y="5560448"/>
            <a:ext cx="2857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 : </a:t>
            </a:r>
            <a:r>
              <a:rPr lang="en-US" sz="1200" dirty="0" err="1" smtClean="0"/>
              <a:t>Worldbank</a:t>
            </a:r>
            <a:r>
              <a:rPr lang="en-US" sz="1200" dirty="0" smtClean="0"/>
              <a:t>, Database, 2006. </a:t>
            </a:r>
            <a:endParaRPr lang="ko-KR" altLang="en-US" sz="1200" dirty="0"/>
          </a:p>
        </p:txBody>
      </p:sp>
      <p:cxnSp>
        <p:nvCxnSpPr>
          <p:cNvPr id="17" name="꺾인 연결선 16"/>
          <p:cNvCxnSpPr/>
          <p:nvPr/>
        </p:nvCxnSpPr>
        <p:spPr>
          <a:xfrm flipV="1">
            <a:off x="2791616" y="1882756"/>
            <a:ext cx="714380" cy="214314"/>
          </a:xfrm>
          <a:prstGeom prst="bentConnector3">
            <a:avLst>
              <a:gd name="adj1" fmla="val 50000"/>
            </a:avLst>
          </a:prstGeom>
          <a:ln w="158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모서리가 둥근 직사각형 18"/>
          <p:cNvSpPr/>
          <p:nvPr/>
        </p:nvSpPr>
        <p:spPr>
          <a:xfrm>
            <a:off x="3541922" y="1713660"/>
            <a:ext cx="571504" cy="35719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3590038" y="1759292"/>
            <a:ext cx="5000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18%</a:t>
            </a:r>
            <a:endParaRPr lang="ko-KR" altLang="en-US" sz="1100" dirty="0"/>
          </a:p>
        </p:txBody>
      </p:sp>
      <p:cxnSp>
        <p:nvCxnSpPr>
          <p:cNvPr id="21" name="꺾인 연결선 20"/>
          <p:cNvCxnSpPr/>
          <p:nvPr/>
        </p:nvCxnSpPr>
        <p:spPr>
          <a:xfrm flipV="1">
            <a:off x="3352404" y="2674372"/>
            <a:ext cx="714380" cy="214314"/>
          </a:xfrm>
          <a:prstGeom prst="bentConnector3">
            <a:avLst>
              <a:gd name="adj1" fmla="val 50000"/>
            </a:avLst>
          </a:prstGeom>
          <a:ln w="158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모서리가 둥근 직사각형 22"/>
          <p:cNvSpPr/>
          <p:nvPr/>
        </p:nvSpPr>
        <p:spPr>
          <a:xfrm>
            <a:off x="4084954" y="2487520"/>
            <a:ext cx="571504" cy="35719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097558" y="2533152"/>
            <a:ext cx="5906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12.3%</a:t>
            </a:r>
            <a:endParaRPr lang="ko-KR" altLang="en-US" sz="1100" dirty="0"/>
          </a:p>
        </p:txBody>
      </p:sp>
      <p:cxnSp>
        <p:nvCxnSpPr>
          <p:cNvPr id="26" name="꺾인 연결선 25"/>
          <p:cNvCxnSpPr/>
          <p:nvPr/>
        </p:nvCxnSpPr>
        <p:spPr>
          <a:xfrm rot="5400000" flipH="1" flipV="1">
            <a:off x="6036479" y="3679033"/>
            <a:ext cx="500066" cy="428628"/>
          </a:xfrm>
          <a:prstGeom prst="bentConnector3">
            <a:avLst>
              <a:gd name="adj1" fmla="val 50000"/>
            </a:avLst>
          </a:prstGeom>
          <a:ln w="158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모서리가 둥근 직사각형 26"/>
          <p:cNvSpPr/>
          <p:nvPr/>
        </p:nvSpPr>
        <p:spPr>
          <a:xfrm>
            <a:off x="6215074" y="3267954"/>
            <a:ext cx="571504" cy="35719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6276806" y="3310266"/>
            <a:ext cx="5906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2.7%</a:t>
            </a:r>
            <a:endParaRPr lang="ko-KR" alt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6"/>
          <p:cNvSpPr>
            <a:spLocks noChangeShapeType="1"/>
          </p:cNvSpPr>
          <p:nvPr/>
        </p:nvSpPr>
        <p:spPr bwMode="auto">
          <a:xfrm flipV="1">
            <a:off x="-32" y="714356"/>
            <a:ext cx="9144032" cy="11116"/>
          </a:xfrm>
          <a:prstGeom prst="line">
            <a:avLst/>
          </a:prstGeom>
          <a:noFill/>
          <a:ln w="57150">
            <a:solidFill>
              <a:srgbClr val="C0190C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15" name="Freeform 13"/>
          <p:cNvSpPr>
            <a:spLocks/>
          </p:cNvSpPr>
          <p:nvPr/>
        </p:nvSpPr>
        <p:spPr bwMode="auto">
          <a:xfrm flipV="1">
            <a:off x="988987" y="3990969"/>
            <a:ext cx="5609574" cy="2204296"/>
          </a:xfrm>
          <a:custGeom>
            <a:avLst/>
            <a:gdLst/>
            <a:ahLst/>
            <a:cxnLst>
              <a:cxn ang="0">
                <a:pos x="720" y="1278"/>
              </a:cxn>
              <a:cxn ang="0">
                <a:pos x="0" y="1278"/>
              </a:cxn>
              <a:cxn ang="0">
                <a:pos x="0" y="0"/>
              </a:cxn>
              <a:cxn ang="0">
                <a:pos x="1266" y="0"/>
              </a:cxn>
              <a:cxn ang="0">
                <a:pos x="1266" y="720"/>
              </a:cxn>
              <a:cxn ang="0">
                <a:pos x="720" y="1278"/>
              </a:cxn>
            </a:cxnLst>
            <a:rect l="0" t="0" r="r" b="b"/>
            <a:pathLst>
              <a:path w="1266" h="1278">
                <a:moveTo>
                  <a:pt x="720" y="1278"/>
                </a:moveTo>
                <a:lnTo>
                  <a:pt x="0" y="1278"/>
                </a:lnTo>
                <a:lnTo>
                  <a:pt x="0" y="0"/>
                </a:lnTo>
                <a:lnTo>
                  <a:pt x="1266" y="0"/>
                </a:lnTo>
                <a:lnTo>
                  <a:pt x="1266" y="720"/>
                </a:lnTo>
                <a:lnTo>
                  <a:pt x="720" y="1278"/>
                </a:lnTo>
                <a:close/>
              </a:path>
            </a:pathLst>
          </a:custGeom>
          <a:noFill/>
          <a:ln w="19050" cmpd="sng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214282" y="71414"/>
            <a:ext cx="5143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/>
              <a:t>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82" y="142852"/>
            <a:ext cx="835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/>
              <a:t>국내외 식품산업 현황</a:t>
            </a:r>
            <a:r>
              <a:rPr lang="en-US" altLang="ko-KR" sz="2800" b="1" dirty="0" smtClean="0"/>
              <a:t> – </a:t>
            </a:r>
            <a:r>
              <a:rPr lang="ko-KR" altLang="en-US" sz="2500" b="1" dirty="0" smtClean="0"/>
              <a:t>국외식품산업 현황</a:t>
            </a:r>
            <a:endParaRPr lang="en-US" altLang="ko-KR" sz="2500" b="1" dirty="0" smtClean="0"/>
          </a:p>
        </p:txBody>
      </p:sp>
      <p:graphicFrame>
        <p:nvGraphicFramePr>
          <p:cNvPr id="13" name="표 12"/>
          <p:cNvGraphicFramePr>
            <a:graphicFrameLocks noGrp="1"/>
          </p:cNvGraphicFramePr>
          <p:nvPr/>
        </p:nvGraphicFramePr>
        <p:xfrm>
          <a:off x="4736097" y="1500178"/>
          <a:ext cx="3693556" cy="4214840"/>
        </p:xfrm>
        <a:graphic>
          <a:graphicData uri="http://schemas.openxmlformats.org/drawingml/2006/table">
            <a:tbl>
              <a:tblPr/>
              <a:tblGrid>
                <a:gridCol w="776078"/>
                <a:gridCol w="1365322"/>
                <a:gridCol w="776078"/>
                <a:gridCol w="776078"/>
              </a:tblGrid>
              <a:tr h="301060">
                <a:tc gridSpan="4">
                  <a:txBody>
                    <a:bodyPr/>
                    <a:lstStyle/>
                    <a:p>
                      <a:pPr algn="r" rtl="0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(</a:t>
                      </a: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단위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: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Billion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Euro)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01060"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순위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기업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국가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매출액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010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Coca-cola Co.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미국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18.6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Mars Ins.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미국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14.5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Diageo Plc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영국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14.2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Group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</a:rPr>
                        <a:t>Danone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프랑스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Sara Lee Corp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미국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12.8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SABMiller plc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미국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12.3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1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Kirin Brewery 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latin typeface="맑은 고딕"/>
                      </a:endParaRPr>
                    </a:p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Company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Ltd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일본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11.9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InBev SA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벨기에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11.7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Heineken N.V.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네덜란드 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10.8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1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Asahi Breweries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,</a:t>
                      </a:r>
                    </a:p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Ltd.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일본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10.4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54990" y="995777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/>
              <a:t> </a:t>
            </a:r>
            <a:r>
              <a:rPr lang="en-US" altLang="ko-KR" b="1" dirty="0" smtClean="0"/>
              <a:t>&lt;</a:t>
            </a:r>
            <a:r>
              <a:rPr lang="ko-KR" altLang="en-US" b="1" dirty="0" smtClean="0"/>
              <a:t>표</a:t>
            </a:r>
            <a:r>
              <a:rPr lang="en-US" altLang="ko-KR" b="1" dirty="0" smtClean="0"/>
              <a:t>6&gt; </a:t>
            </a:r>
            <a:r>
              <a:rPr lang="ko-KR" altLang="en-US" b="1" dirty="0" smtClean="0"/>
              <a:t>세계주요식품회사 매출순위</a:t>
            </a:r>
            <a:r>
              <a:rPr lang="en-US" altLang="ko-KR" b="1" dirty="0" smtClean="0"/>
              <a:t> – 2005</a:t>
            </a:r>
            <a:r>
              <a:rPr lang="ko-KR" altLang="en-US" b="1" dirty="0" smtClean="0"/>
              <a:t>년</a:t>
            </a:r>
            <a:r>
              <a:rPr lang="en-US" altLang="ko-KR" b="1" dirty="0" smtClean="0"/>
              <a:t> </a:t>
            </a:r>
            <a:r>
              <a:rPr lang="ko-KR" altLang="en-US" b="1" dirty="0" smtClean="0"/>
              <a:t> </a:t>
            </a:r>
            <a:endParaRPr lang="en-US" altLang="ko-KR" b="1" dirty="0" smtClean="0"/>
          </a:p>
        </p:txBody>
      </p:sp>
      <p:graphicFrame>
        <p:nvGraphicFramePr>
          <p:cNvPr id="16" name="표 15"/>
          <p:cNvGraphicFramePr>
            <a:graphicFrameLocks noGrp="1"/>
          </p:cNvGraphicFramePr>
          <p:nvPr/>
        </p:nvGraphicFramePr>
        <p:xfrm>
          <a:off x="571471" y="1571607"/>
          <a:ext cx="3857652" cy="4643476"/>
        </p:xfrm>
        <a:graphic>
          <a:graphicData uri="http://schemas.openxmlformats.org/drawingml/2006/table">
            <a:tbl>
              <a:tblPr/>
              <a:tblGrid>
                <a:gridCol w="810557"/>
                <a:gridCol w="1425981"/>
                <a:gridCol w="810557"/>
                <a:gridCol w="810557"/>
              </a:tblGrid>
              <a:tr h="273146">
                <a:tc gridSpan="4">
                  <a:txBody>
                    <a:bodyPr/>
                    <a:lstStyle/>
                    <a:p>
                      <a:pPr algn="r" rtl="0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(</a:t>
                      </a: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단위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: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Billion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Euro)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73146"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순위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기업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국가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매출액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731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Cargill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미국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60.5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1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Nestlé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스위스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58.8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1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맑은 고딕"/>
                        </a:rPr>
                        <a:t>Procter&amp;Gamble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미국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45.6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2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Unilever Plc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/</a:t>
                      </a:r>
                    </a:p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Unilever NV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네덜란드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/</a:t>
                      </a:r>
                    </a:p>
                    <a:p>
                      <a:pPr algn="ctr" rtl="0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영국 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39.7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2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Anheuser-Busch 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latin typeface="맑은 고딕"/>
                      </a:endParaRPr>
                    </a:p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Company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Inc.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미국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35.3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2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Archer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Daniels</a:t>
                      </a:r>
                    </a:p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Midland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미국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28.9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1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Kraft Food Inc.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미국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27.4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1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PepsiCo Inc.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미국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26.2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1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Tyson Foods Inc.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미국 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20.9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1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Bunge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미국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19.5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146">
                <a:tc gridSpan="4"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맑은 고딕"/>
                        </a:rPr>
                        <a:t>Source : Data &amp; Trends of the European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73146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Food and Drink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맑은 고딕"/>
                        </a:rPr>
                        <a:t>Industry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맑은 고딕"/>
                        </a:rPr>
                        <a:t>, CIAA. 2006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411</Words>
  <Application>Microsoft Office PowerPoint</Application>
  <PresentationFormat>화면 슬라이드 쇼(4:3)</PresentationFormat>
  <Paragraphs>153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2_Office 테마</vt:lpstr>
      <vt:lpstr>PowerPoint 프레젠테이션</vt:lpstr>
      <vt:lpstr>국내 식품산업 현황</vt:lpstr>
      <vt:lpstr>국내 식품산업 현황</vt:lpstr>
      <vt:lpstr>국내 식품산업 현황</vt:lpstr>
      <vt:lpstr>국외 식품산업 현황</vt:lpstr>
      <vt:lpstr>국외 식품산업 현황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세트_기업형 템플릿_003(고감도피티)</dc:title>
  <dc:creator>아사달문서디자인팀</dc:creator>
  <cp:lastModifiedBy>P67A-UD3-B3</cp:lastModifiedBy>
  <cp:revision>63</cp:revision>
  <dcterms:created xsi:type="dcterms:W3CDTF">2009-09-22T01:37:29Z</dcterms:created>
  <dcterms:modified xsi:type="dcterms:W3CDTF">2011-08-11T00:28:48Z</dcterms:modified>
</cp:coreProperties>
</file>