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07" r:id="rId3"/>
    <p:sldId id="306" r:id="rId4"/>
    <p:sldId id="269" r:id="rId5"/>
    <p:sldId id="310" r:id="rId6"/>
    <p:sldId id="326" r:id="rId7"/>
    <p:sldId id="308" r:id="rId8"/>
    <p:sldId id="309" r:id="rId9"/>
    <p:sldId id="283" r:id="rId10"/>
    <p:sldId id="312" r:id="rId11"/>
    <p:sldId id="311" r:id="rId12"/>
    <p:sldId id="285" r:id="rId13"/>
    <p:sldId id="286" r:id="rId14"/>
    <p:sldId id="322" r:id="rId15"/>
    <p:sldId id="327" r:id="rId16"/>
    <p:sldId id="287" r:id="rId17"/>
    <p:sldId id="324" r:id="rId18"/>
    <p:sldId id="325" r:id="rId19"/>
    <p:sldId id="293" r:id="rId20"/>
    <p:sldId id="302" r:id="rId21"/>
    <p:sldId id="295" r:id="rId22"/>
    <p:sldId id="313" r:id="rId23"/>
    <p:sldId id="329" r:id="rId24"/>
    <p:sldId id="328" r:id="rId25"/>
    <p:sldId id="331" r:id="rId26"/>
    <p:sldId id="314" r:id="rId27"/>
    <p:sldId id="315" r:id="rId28"/>
    <p:sldId id="316" r:id="rId29"/>
    <p:sldId id="323" r:id="rId30"/>
    <p:sldId id="317" r:id="rId31"/>
    <p:sldId id="320" r:id="rId32"/>
    <p:sldId id="321" r:id="rId33"/>
    <p:sldId id="318" r:id="rId34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26" autoAdjust="0"/>
  </p:normalViewPr>
  <p:slideViewPr>
    <p:cSldViewPr>
      <p:cViewPr>
        <p:scale>
          <a:sx n="120" d="100"/>
          <a:sy n="120" d="100"/>
        </p:scale>
        <p:origin x="-1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77F8A-198A-4B3E-967D-5634ACCCD85B}" type="datetimeFigureOut">
              <a:rPr lang="ko-KR" altLang="en-US" smtClean="0"/>
              <a:t>2012-06-27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0476E-FF1E-4ED9-B6A6-302F697F91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43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t>2012-06-27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00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t>2012-06-27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13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t>2012-06-27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39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t>2012-06-27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47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t>2012-06-27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36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t>2012-06-27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05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t>2012-06-27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17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t>2012-06-27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26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t>2012-06-27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20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t>2012-06-27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65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t>2012-06-27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27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61D0-550C-453E-AE2F-0F22F26449DC}" type="datetimeFigureOut">
              <a:rPr lang="ko-KR" altLang="en-US" smtClean="0"/>
              <a:t>2012-06-27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D02FE-0E0E-48F3-9CD1-9C69F4176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2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2gOh39IyPM&amp;feature=related" TargetMode="External"/><Relationship Id="rId2" Type="http://schemas.openxmlformats.org/officeDocument/2006/relationships/hyperlink" Target="http://www.youtube.com/watch?v=CwuRLuyjJp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D9gtq08tss" TargetMode="External"/><Relationship Id="rId2" Type="http://schemas.openxmlformats.org/officeDocument/2006/relationships/hyperlink" Target="http://www.youtube.com/watch?v=n7zVlwn4OD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s5c08t_bBw&amp;feature=related" TargetMode="External"/><Relationship Id="rId2" Type="http://schemas.openxmlformats.org/officeDocument/2006/relationships/hyperlink" Target="http://www.youtube.com/watch?v=Si-OYX20FRs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-d9A2oq1N38&amp;feature=related" TargetMode="External"/><Relationship Id="rId4" Type="http://schemas.openxmlformats.org/officeDocument/2006/relationships/hyperlink" Target="http://www.youtube.com/watch?v=2tE2oLLXXHA&amp;feature=relat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youtube.com/watch?v=Sac1mwnE8S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//upload.wikimedia.org/wikipedia/commons/7/7d/Standing_wave_2.gi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//upload.wikimedia.org/wikipedia/commons/2/2f/Moodswingerscale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//upload.wikimedia.org/wikipedia/commons/6/61/Flageolette.sv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sZKvLnf7w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S7-PDF6Vzc&amp;feature=relate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LoM9bBr8lc" TargetMode="External"/><Relationship Id="rId2" Type="http://schemas.openxmlformats.org/officeDocument/2006/relationships/hyperlink" Target="http://www.youtube.com/watch?v=IwnmC3VyL-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a/Violin_peg_strings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//upload.wikimedia.org/wikipedia/commons/a/a1/Violin_-_open_strings_notes.PNG" TargetMode="Externa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V5RnVB7eO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4/4a/Violin_peg_strings.jpg" TargetMode="External"/><Relationship Id="rId5" Type="http://schemas.openxmlformats.org/officeDocument/2006/relationships/image" Target="../media/image14.png"/><Relationship Id="rId4" Type="http://schemas.openxmlformats.org/officeDocument/2006/relationships/hyperlink" Target="//upload.wikimedia.org/wikipedia/commons/a/a1/Violin_-_open_strings_notes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0/02/Piano_insid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Piano_inside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hyperlink" Target="http://www.youtube.com/watch?v=I6SvIbKIWP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WJzh5G43Mw" TargetMode="External"/><Relationship Id="rId2" Type="http://schemas.openxmlformats.org/officeDocument/2006/relationships/hyperlink" Target="http://www.youtube.com/watch?v=VnGkoMoUkg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PtlRf6dg8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SZ541Luq4nE&amp;feature=relate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BECSxICcVI" TargetMode="External"/><Relationship Id="rId2" Type="http://schemas.openxmlformats.org/officeDocument/2006/relationships/hyperlink" Target="http://www.youtube.com/watch?v=AlPqL7IUT6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Wave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3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Definitions of Terminologies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225689"/>
            <a:ext cx="88569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altLang="ko-KR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hlinkClick r:id="rId2"/>
              </a:rPr>
              <a:t>Terminologies are explained in a high-school physics course.</a:t>
            </a:r>
            <a:endParaRPr lang="en-US" altLang="ko-KR" sz="30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hlinkClick r:id="rId3"/>
              </a:rPr>
              <a:t>Advanced demonstration on the </a:t>
            </a:r>
            <a:r>
              <a:rPr lang="en-US" altLang="ko-KR" sz="3000" dirty="0" err="1" smtClean="0">
                <a:hlinkClick r:id="rId3"/>
              </a:rPr>
              <a:t>electromagentic</a:t>
            </a:r>
            <a:r>
              <a:rPr lang="en-US" altLang="ko-KR" sz="3000" dirty="0" smtClean="0">
                <a:hlinkClick r:id="rId3"/>
              </a:rPr>
              <a:t> wave by Bob Richardson at Cornell.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4598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Sound is a wave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6" name="날짜 개체 틀 3"/>
          <p:cNvSpPr txBox="1">
            <a:spLocks/>
          </p:cNvSpPr>
          <p:nvPr/>
        </p:nvSpPr>
        <p:spPr>
          <a:xfrm>
            <a:off x="2699792" y="6309320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/>
              <a:t>그림출처</a:t>
            </a:r>
            <a:r>
              <a:rPr lang="en-US" altLang="ko-KR" sz="800" dirty="0"/>
              <a:t>: http://en.wikipedia.org/wiki/File:Lightning3.jpg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840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lt"/>
              </a:rPr>
              <a:t>Source of Sound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Objects that vibrate</a:t>
            </a:r>
          </a:p>
          <a:p>
            <a:r>
              <a:rPr lang="en-US" altLang="ko-KR" sz="3000" dirty="0" smtClean="0"/>
              <a:t>    String, Bell, Drum, …</a:t>
            </a:r>
          </a:p>
          <a:p>
            <a:endParaRPr lang="en-US" altLang="ko-KR" sz="3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Vibrations compress and decompress the medium like air periodically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Longitudinal sound wave is generated and propagates in the medium</a:t>
            </a:r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 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8901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lt"/>
              </a:rPr>
              <a:t>Why is the sound a wave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Diffraction and </a:t>
            </a:r>
            <a:r>
              <a:rPr lang="en-US" altLang="ko-KR" sz="3000" dirty="0"/>
              <a:t>i</a:t>
            </a:r>
            <a:r>
              <a:rPr lang="en-US" altLang="ko-KR" sz="3000" dirty="0" smtClean="0"/>
              <a:t>nterference are the most important characteristics of an wave.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Diffraction:</a:t>
            </a:r>
          </a:p>
          <a:p>
            <a:r>
              <a:rPr lang="en-US" altLang="ko-KR" sz="3000" dirty="0" smtClean="0"/>
              <a:t>   - You can hear the sound in this case</a:t>
            </a:r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- </a:t>
            </a:r>
            <a:r>
              <a:rPr lang="en-US" altLang="ko-KR" sz="3000" dirty="0" smtClean="0">
                <a:hlinkClick r:id="rId2"/>
              </a:rPr>
              <a:t>acoustic diffraction around a small barrier </a:t>
            </a:r>
            <a:endParaRPr lang="en-US" altLang="ko-KR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Interference:</a:t>
            </a:r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- </a:t>
            </a:r>
            <a:r>
              <a:rPr lang="en-US" altLang="ko-KR" sz="3000" dirty="0" smtClean="0">
                <a:hlinkClick r:id="rId3"/>
              </a:rPr>
              <a:t>Beating is an evidence that sound is an wave</a:t>
            </a:r>
            <a:endParaRPr lang="en-US" altLang="ko-KR" sz="3000" dirty="0" smtClean="0"/>
          </a:p>
        </p:txBody>
      </p:sp>
    </p:spTree>
    <p:extLst>
      <p:ext uri="{BB962C8B-B14F-4D97-AF65-F5344CB8AC3E}">
        <p14:creationId xmlns:p14="http://schemas.microsoft.com/office/powerpoint/2010/main" val="33277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slide3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6120680" cy="45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ko-KR" b="1" dirty="0" smtClean="0"/>
              <a:t>Interference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According to superposition principle, waves are additive</a:t>
            </a:r>
            <a:endParaRPr lang="en-US" altLang="ko-KR" dirty="0"/>
          </a:p>
          <a:p>
            <a:r>
              <a:rPr lang="en-US" altLang="ko-KR" b="1" dirty="0" smtClean="0"/>
              <a:t>Constructive interference</a:t>
            </a:r>
            <a:r>
              <a:rPr lang="en-US" altLang="ko-KR" dirty="0" smtClean="0"/>
              <a:t> amplifies the resultant wave</a:t>
            </a:r>
          </a:p>
          <a:p>
            <a:endParaRPr lang="en-US" altLang="ko-KR" dirty="0" smtClean="0"/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3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slide3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202488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7555"/>
            <a:ext cx="8229600" cy="901165"/>
          </a:xfrm>
        </p:spPr>
        <p:txBody>
          <a:bodyPr/>
          <a:lstStyle/>
          <a:p>
            <a:r>
              <a:rPr lang="en-US" altLang="ko-KR" b="1" dirty="0" smtClean="0"/>
              <a:t>Destructive Interference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If two wave out of phase (differ in the phase by 180 degrees), the resultant wave vanishes</a:t>
            </a:r>
            <a:endParaRPr lang="ko-KR" altLang="en-US" dirty="0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3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Physics of sound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hlinkClick r:id="rId2"/>
              </a:rPr>
              <a:t>Vibration, frequency, wavelength of sound</a:t>
            </a:r>
            <a:endParaRPr lang="en-US" altLang="ko-KR" sz="3000" dirty="0" smtClean="0">
              <a:hlinkClick r:id="rId3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 smtClean="0">
              <a:hlinkClick r:id="rId3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hlinkClick r:id="rId3"/>
              </a:rPr>
              <a:t>Physics of sound</a:t>
            </a:r>
            <a:r>
              <a:rPr lang="en-US" altLang="ko-KR" sz="3000" dirty="0" smtClean="0"/>
              <a:t> from musical instruments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 smtClean="0">
              <a:hlinkClick r:id="rId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hlinkClick r:id="rId4"/>
              </a:rPr>
              <a:t>Interesting lecture on harmonics and pitch</a:t>
            </a:r>
            <a:r>
              <a:rPr lang="en-US" altLang="ko-KR" sz="3000" dirty="0" smtClean="0"/>
              <a:t>(frequency)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 smtClean="0">
              <a:hlinkClick r:id="rId5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hlinkClick r:id="rId5"/>
              </a:rPr>
              <a:t>Shock wave generated from supersonic plane</a:t>
            </a:r>
            <a:endParaRPr lang="en-US" altLang="ko-KR" sz="3000" dirty="0" smtClean="0"/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 if the source of sound travels faster than the   </a:t>
            </a:r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 speed of sound</a:t>
            </a:r>
          </a:p>
        </p:txBody>
      </p:sp>
    </p:spTree>
    <p:extLst>
      <p:ext uri="{BB962C8B-B14F-4D97-AF65-F5344CB8AC3E}">
        <p14:creationId xmlns:p14="http://schemas.microsoft.com/office/powerpoint/2010/main" val="10691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lt"/>
              </a:rPr>
              <a:t>Speed of Sound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88569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Gas (air) and Liquid (water)</a:t>
            </a:r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 - longitudinal wave</a:t>
            </a:r>
            <a:endParaRPr lang="en-US" altLang="ko-KR" sz="3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/>
              <a:t>v</a:t>
            </a:r>
            <a:r>
              <a:rPr lang="en-US" altLang="ko-KR" sz="3000" dirty="0" smtClean="0"/>
              <a:t>(gas) &lt; v(liquid) &lt; v(solid)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The speed of sound depends on the medium as well as the temperature</a:t>
            </a:r>
          </a:p>
          <a:p>
            <a:r>
              <a:rPr lang="en-US" altLang="ko-KR" sz="3000" dirty="0" smtClean="0"/>
              <a:t> - v(air)=343 m/s at 20 ℃ (=1230 km/h)</a:t>
            </a:r>
          </a:p>
          <a:p>
            <a:r>
              <a:rPr lang="en-US" altLang="ko-KR" sz="3000" dirty="0" smtClean="0"/>
              <a:t> - v(water)=1480 m/s</a:t>
            </a:r>
          </a:p>
          <a:p>
            <a:r>
              <a:rPr lang="en-US" altLang="ko-KR" sz="3000" dirty="0" smtClean="0"/>
              <a:t> - v(steel)=5800 m/s</a:t>
            </a:r>
            <a:endParaRPr lang="en-US" altLang="ko-KR" sz="3000" dirty="0"/>
          </a:p>
          <a:p>
            <a:r>
              <a:rPr lang="en-US" altLang="ko-KR" sz="3000" dirty="0" smtClean="0"/>
              <a:t> - v(diamond)=12 km/s (=43,000 km/h)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 smtClean="0"/>
          </a:p>
        </p:txBody>
      </p:sp>
    </p:spTree>
    <p:extLst>
      <p:ext uri="{BB962C8B-B14F-4D97-AF65-F5344CB8AC3E}">
        <p14:creationId xmlns:p14="http://schemas.microsoft.com/office/powerpoint/2010/main" val="4799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lt"/>
              </a:rPr>
              <a:t>Speed of wave on a string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512" y="1556792"/>
                <a:ext cx="8856984" cy="4501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b="0" i="1" dirty="0" smtClean="0">
                        <a:latin typeface="Cambria Math"/>
                      </a:rPr>
                      <m:t>𝑣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30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3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000" i="1" dirty="0">
                                <a:latin typeface="Cambria Math"/>
                              </a:rPr>
                              <m:t>𝑇</m:t>
                            </m:r>
                          </m:num>
                          <m:den>
                            <m:r>
                              <m:rPr>
                                <m:lit/>
                              </m:rPr>
                              <a:rPr lang="en-US" altLang="ko-KR" sz="3000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ko-KR" sz="3000" i="1" dirty="0">
                                <a:latin typeface="Cambria Math"/>
                              </a:rPr>
                              <m:t>𝜇</m:t>
                            </m:r>
                          </m:den>
                        </m:f>
                      </m:e>
                    </m:rad>
                    <m:r>
                      <a:rPr lang="en-US" altLang="ko-KR" sz="3000" b="0" i="1" dirty="0" smtClean="0">
                        <a:latin typeface="Cambria Math"/>
                      </a:rPr>
                      <m:t> </m:t>
                    </m:r>
                    <m:r>
                      <a:rPr lang="en-US" altLang="ko-KR" sz="3000" b="0" i="0" dirty="0" smtClean="0">
                        <a:latin typeface="Cambria Math"/>
                      </a:rPr>
                      <m:t>, 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    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𝑇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3000" b="0" i="0" dirty="0" smtClean="0">
                        <a:latin typeface="Cambria Math"/>
                      </a:rPr>
                      <m:t>tension</m:t>
                    </m:r>
                    <m:r>
                      <a:rPr lang="en-US" altLang="ko-KR" sz="3000" b="0" i="0" dirty="0" smtClean="0">
                        <a:latin typeface="Cambria Math"/>
                      </a:rPr>
                      <m:t>, 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 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𝜇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3000" b="0" i="0" dirty="0" smtClean="0">
                        <a:latin typeface="Cambria Math"/>
                      </a:rPr>
                      <m:t>mass</m:t>
                    </m:r>
                    <m:r>
                      <a:rPr lang="en-US" altLang="ko-KR" sz="3000" b="0" i="0" dirty="0" smtClean="0">
                        <a:latin typeface="Cambria Math"/>
                      </a:rPr>
                      <m:t> </m:t>
                    </m:r>
                  </m:oMath>
                </a14:m>
                <a:endParaRPr lang="en-US" altLang="ko-KR" sz="3000" dirty="0"/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dirty="0">
                        <a:latin typeface="Cambria Math"/>
                      </a:rPr>
                      <m:t>F</m:t>
                    </m:r>
                    <m:r>
                      <m:rPr>
                        <m:sty m:val="p"/>
                      </m:rPr>
                      <a:rPr lang="en-US" altLang="ko-KR" sz="3000" i="0" dirty="0" smtClean="0">
                        <a:latin typeface="Cambria Math"/>
                      </a:rPr>
                      <m:t>requency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   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𝑓</m:t>
                    </m:r>
                    <m:r>
                      <a:rPr lang="en-US" altLang="ko-KR" sz="30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0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3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ko-KR" sz="3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altLang="ko-KR" sz="30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 dirty="0" smtClean="0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altLang="ko-KR" sz="3000" b="0" i="1" dirty="0" smtClean="0">
                            <a:latin typeface="Cambria Math"/>
                          </a:rPr>
                          <m:t>𝜆</m:t>
                        </m:r>
                      </m:den>
                    </m:f>
                    <m:r>
                      <a:rPr lang="en-US" altLang="ko-KR" sz="3000" b="0" i="1" dirty="0" smtClean="0">
                        <a:latin typeface="Cambria Math"/>
                      </a:rPr>
                      <m:t>,       </m:t>
                    </m:r>
                    <m:sSup>
                      <m:sSupPr>
                        <m:ctrlPr>
                          <a:rPr lang="en-US" altLang="ko-KR" sz="3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dirty="0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altLang="ko-KR" sz="30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3000" b="0" i="0" dirty="0" smtClean="0">
                        <a:latin typeface="Cambria Math"/>
                      </a:rPr>
                      <m:t>period</m:t>
                    </m:r>
                  </m:oMath>
                </a14:m>
                <a:r>
                  <a:rPr lang="en-US" altLang="ko-KR" sz="3000" b="0" dirty="0" smtClean="0"/>
                  <a:t/>
                </a:r>
                <a:br>
                  <a:rPr lang="en-US" altLang="ko-KR" sz="3000" b="0" dirty="0" smtClean="0"/>
                </a:br>
                <a:r>
                  <a:rPr lang="en-US" altLang="ko-KR" sz="3000" dirty="0" smtClean="0"/>
                  <a:t>-with the same string, if frequency increases, then the velocity of the wave increases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hlinkClick r:id="rId2"/>
                  </a:rPr>
                  <a:t>More explanation on the guitar string vibration</a:t>
                </a: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Increase the tension </a:t>
                </a:r>
                <a:r>
                  <a:rPr lang="en-US" altLang="ko-KR" sz="3000" dirty="0" smtClean="0">
                    <a:sym typeface="Wingdings" pitchFamily="2" charset="2"/>
                  </a:rPr>
                  <a:t> </a:t>
                </a:r>
                <a:br>
                  <a:rPr lang="en-US" altLang="ko-KR" sz="3000" dirty="0" smtClean="0">
                    <a:sym typeface="Wingdings" pitchFamily="2" charset="2"/>
                  </a:rPr>
                </a:br>
                <a:r>
                  <a:rPr lang="en-US" altLang="ko-KR" sz="3000" dirty="0" smtClean="0">
                    <a:sym typeface="Wingdings" pitchFamily="2" charset="2"/>
                  </a:rPr>
                  <a:t>pitch (frequency) and  velocity increase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556792"/>
                <a:ext cx="8856984" cy="4501425"/>
              </a:xfrm>
              <a:prstGeom prst="rect">
                <a:avLst/>
              </a:prstGeom>
              <a:blipFill rotWithShape="1">
                <a:blip r:embed="rId3"/>
                <a:stretch>
                  <a:fillRect l="-1376" r="-1652" b="-32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0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lt"/>
              </a:rPr>
              <a:t>Why v(solid)&gt;v(liquid)&gt;v(gas)?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88569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Based on the guitar string vibration, we expect that the speed of sound wave in the string increases as the restoring force increases.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The tension is stronger for a medium which is hard to compress!</a:t>
            </a:r>
          </a:p>
        </p:txBody>
      </p:sp>
    </p:spTree>
    <p:extLst>
      <p:ext uri="{BB962C8B-B14F-4D97-AF65-F5344CB8AC3E}">
        <p14:creationId xmlns:p14="http://schemas.microsoft.com/office/powerpoint/2010/main" val="22304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lt"/>
              </a:rPr>
              <a:t>Introduction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7504" y="1556792"/>
            <a:ext cx="90730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We have to understand the wave nature of light that was used to find the fact that the speed of light is invariant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Wave can be understood as a collection of simple harmonic oscillations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Today, we study</a:t>
            </a:r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- Simple Harmonic Oscillation</a:t>
            </a:r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- Types of Waves</a:t>
            </a:r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- Diffraction and Interference</a:t>
            </a:r>
            <a:r>
              <a:rPr lang="en-US" altLang="ko-KR" sz="3000" dirty="0"/>
              <a:t> </a:t>
            </a:r>
            <a:r>
              <a:rPr lang="en-US" altLang="ko-KR" sz="3000" dirty="0" smtClean="0"/>
              <a:t>of Waves</a:t>
            </a:r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- Demonstrations on these with </a:t>
            </a:r>
            <a:r>
              <a:rPr lang="en-US" altLang="ko-KR" sz="3000" smtClean="0"/>
              <a:t>sound waves</a:t>
            </a:r>
            <a:endParaRPr lang="en-US" altLang="ko-KR" sz="3000" dirty="0" smtClean="0"/>
          </a:p>
        </p:txBody>
      </p:sp>
    </p:spTree>
    <p:extLst>
      <p:ext uri="{BB962C8B-B14F-4D97-AF65-F5344CB8AC3E}">
        <p14:creationId xmlns:p14="http://schemas.microsoft.com/office/powerpoint/2010/main" val="374147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Standing Wave</a:t>
            </a:r>
            <a:r>
              <a:rPr lang="en-US" altLang="ko-KR" sz="8000" b="1" dirty="0">
                <a:latin typeface="+mn-lt"/>
              </a:rPr>
              <a:t/>
            </a:r>
            <a:br>
              <a:rPr lang="en-US" altLang="ko-KR" sz="8000" b="1" dirty="0">
                <a:latin typeface="+mn-lt"/>
              </a:rPr>
            </a:br>
            <a:r>
              <a:rPr lang="en-US" altLang="ko-KR" sz="8000" b="1" dirty="0" smtClean="0">
                <a:latin typeface="+mn-lt"/>
              </a:rPr>
              <a:t>and </a:t>
            </a:r>
            <a:br>
              <a:rPr lang="en-US" altLang="ko-KR" sz="8000" b="1" dirty="0" smtClean="0">
                <a:latin typeface="+mn-lt"/>
              </a:rPr>
            </a:br>
            <a:r>
              <a:rPr lang="en-US" altLang="ko-KR" sz="8000" b="1" dirty="0" smtClean="0">
                <a:latin typeface="+mn-lt"/>
              </a:rPr>
              <a:t>Harmonics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6" name="날짜 개체 틀 3"/>
          <p:cNvSpPr txBox="1">
            <a:spLocks/>
          </p:cNvSpPr>
          <p:nvPr/>
        </p:nvSpPr>
        <p:spPr>
          <a:xfrm>
            <a:off x="2699792" y="6309320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/>
              <a:t>그림출처</a:t>
            </a:r>
            <a:r>
              <a:rPr lang="en-US" altLang="ko-KR" sz="800" dirty="0"/>
              <a:t>: http://en.wikipedia.org/wiki/File:Lightning3.jpg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42751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Standing wave on a string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If there are 2 identical waves that are making head-on collision, the resultant wave (interference pattern) is standing.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Red dot: node, blue wave </a:t>
            </a:r>
            <a:r>
              <a:rPr lang="en-US" altLang="ko-KR" sz="3000" dirty="0" smtClean="0">
                <a:sym typeface="Wingdings" pitchFamily="2" charset="2"/>
              </a:rPr>
              <a:t>, red wave </a:t>
            </a:r>
            <a:r>
              <a:rPr lang="en-US" altLang="ko-KR" sz="3000" dirty="0" smtClean="0"/>
              <a:t/>
            </a:r>
            <a:br>
              <a:rPr lang="en-US" altLang="ko-KR" sz="3000" dirty="0" smtClean="0"/>
            </a:br>
            <a:endParaRPr lang="en-US" altLang="ko-KR" sz="30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 smtClean="0"/>
          </a:p>
        </p:txBody>
      </p:sp>
      <p:sp>
        <p:nvSpPr>
          <p:cNvPr id="8" name="날짜 개체 틀 3"/>
          <p:cNvSpPr txBox="1">
            <a:spLocks/>
          </p:cNvSpPr>
          <p:nvPr/>
        </p:nvSpPr>
        <p:spPr>
          <a:xfrm>
            <a:off x="2699792" y="6448251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/>
              <a:t>그림출처</a:t>
            </a:r>
            <a:r>
              <a:rPr lang="en-US" altLang="ko-KR" sz="800" dirty="0"/>
              <a:t>: http://en.wikipedia.org/wiki/File:Standing_wave_2.gif</a:t>
            </a:r>
            <a:endParaRPr lang="ko-KR" altLang="en-US" sz="800" dirty="0"/>
          </a:p>
        </p:txBody>
      </p:sp>
      <p:sp>
        <p:nvSpPr>
          <p:cNvPr id="9" name="직사각형 8"/>
          <p:cNvSpPr/>
          <p:nvPr/>
        </p:nvSpPr>
        <p:spPr>
          <a:xfrm>
            <a:off x="1619672" y="5733256"/>
            <a:ext cx="55461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/>
              <a:t>We call this a standing wave.</a:t>
            </a:r>
          </a:p>
        </p:txBody>
      </p:sp>
      <p:pic>
        <p:nvPicPr>
          <p:cNvPr id="2052" name="Picture 4" descr="File:Standing wave 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8115957" cy="21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Harmonics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275856" y="6356350"/>
            <a:ext cx="5410944" cy="365125"/>
          </a:xfrm>
        </p:spPr>
        <p:txBody>
          <a:bodyPr/>
          <a:lstStyle/>
          <a:p>
            <a:r>
              <a:rPr lang="ko-KR" altLang="en-US" dirty="0" smtClean="0"/>
              <a:t>그림출처</a:t>
            </a:r>
            <a:r>
              <a:rPr lang="en-US" altLang="ko-KR" dirty="0" smtClean="0"/>
              <a:t>:  http</a:t>
            </a:r>
            <a:r>
              <a:rPr lang="en-US" altLang="ko-KR" dirty="0"/>
              <a:t>://en.wikipedia.org/wiki/Harmonic </a:t>
            </a:r>
            <a:r>
              <a:rPr lang="en-US" altLang="ko-KR" dirty="0" smtClean="0"/>
              <a:t>                </a:t>
            </a:r>
            <a:fld id="{4BEDD84E-25D4-4983-8AA1-2863C96F08D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pic>
        <p:nvPicPr>
          <p:cNvPr id="1026" name="Picture 2" descr="File:Moodswingerscal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39259" cy="425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115616" y="67666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/>
              <a:t>The nodes of a vibrating string are harmonics</a:t>
            </a:r>
            <a:endParaRPr lang="ko-KR" altLang="en-US" sz="2400" b="1" dirty="0"/>
          </a:p>
        </p:txBody>
      </p:sp>
      <p:pic>
        <p:nvPicPr>
          <p:cNvPr id="1028" name="Picture 4" descr="File:Flageolette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24" y="1001891"/>
            <a:ext cx="4606677" cy="522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Harmonics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Fundamental frequency: Minimum single frequency of sinusoidal wave on a string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2</a:t>
            </a:r>
            <a:r>
              <a:rPr lang="en-US" altLang="ko-KR" sz="3000" baseline="30000" dirty="0" smtClean="0"/>
              <a:t>nd</a:t>
            </a:r>
            <a:r>
              <a:rPr lang="en-US" altLang="ko-KR" sz="3000" dirty="0" smtClean="0"/>
              <a:t> Harmonic: second lowest single frequency of sinusoidal wave on that string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3</a:t>
            </a:r>
            <a:r>
              <a:rPr lang="en-US" altLang="ko-KR" sz="3000" baseline="30000" dirty="0" smtClean="0"/>
              <a:t>rd</a:t>
            </a:r>
            <a:r>
              <a:rPr lang="en-US" altLang="ko-KR" sz="3000" dirty="0" smtClean="0"/>
              <a:t> Harmonic: and so 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hlinkClick r:id="rId2"/>
              </a:rPr>
              <a:t>Real sound wave is a combination of various waves of different frequencies</a:t>
            </a:r>
            <a:r>
              <a:rPr lang="en-US" altLang="ko-KR" sz="3000" dirty="0" smtClean="0"/>
              <a:t> (synthesizer)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Actual sound of an instrument contains various harmonics. It depends on the instrument.</a:t>
            </a:r>
          </a:p>
        </p:txBody>
      </p:sp>
    </p:spTree>
    <p:extLst>
      <p:ext uri="{BB962C8B-B14F-4D97-AF65-F5344CB8AC3E}">
        <p14:creationId xmlns:p14="http://schemas.microsoft.com/office/powerpoint/2010/main" val="218474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Demonstration</a:t>
            </a:r>
            <a:br>
              <a:rPr lang="en-US" altLang="ko-KR" b="1" dirty="0" smtClean="0">
                <a:latin typeface="+mn-lt"/>
              </a:rPr>
            </a:br>
            <a:r>
              <a:rPr lang="en-US" altLang="ko-KR" b="1" dirty="0" smtClean="0">
                <a:latin typeface="+mn-lt"/>
              </a:rPr>
              <a:t>of Standing Wave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6196" y="2420888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hlinkClick r:id="rId2"/>
              </a:rPr>
              <a:t>Demonstration </a:t>
            </a:r>
            <a:r>
              <a:rPr lang="en-US" altLang="ko-KR" sz="3000" dirty="0">
                <a:hlinkClick r:id="rId2"/>
              </a:rPr>
              <a:t>of the standing </a:t>
            </a:r>
            <a:r>
              <a:rPr lang="en-US" altLang="ko-KR" sz="3000" dirty="0" smtClean="0">
                <a:hlinkClick r:id="rId2"/>
              </a:rPr>
              <a:t>wave</a:t>
            </a:r>
            <a:endParaRPr lang="en-US" altLang="ko-KR" sz="30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altLang="ko-KR" sz="3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Example:</a:t>
            </a:r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 violin, guitar, … : various string instruments</a:t>
            </a:r>
          </a:p>
        </p:txBody>
      </p:sp>
      <p:sp>
        <p:nvSpPr>
          <p:cNvPr id="8" name="날짜 개체 틀 3"/>
          <p:cNvSpPr txBox="1">
            <a:spLocks/>
          </p:cNvSpPr>
          <p:nvPr/>
        </p:nvSpPr>
        <p:spPr>
          <a:xfrm>
            <a:off x="2699792" y="6309320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/>
              <a:t>그림출처</a:t>
            </a:r>
            <a:r>
              <a:rPr lang="en-US" altLang="ko-KR" sz="800" dirty="0"/>
              <a:t>: </a:t>
            </a:r>
            <a:r>
              <a:rPr lang="en-US" altLang="ko-KR" sz="800" dirty="0" smtClean="0"/>
              <a:t>http</a:t>
            </a:r>
            <a:r>
              <a:rPr lang="en-US" altLang="ko-KR" sz="800" dirty="0"/>
              <a:t>://en.wikipedia.org/wiki/File:Standingwaves.svg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9611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Octave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altLang="ko-KR" sz="3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Consider a sound of frequency 440 Hz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The sound with 880 Hz is one octave above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220 Hz is one octave below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The frequency increases by powers of 2 as octave is enhanced</a:t>
            </a:r>
          </a:p>
        </p:txBody>
      </p:sp>
      <p:sp>
        <p:nvSpPr>
          <p:cNvPr id="8" name="날짜 개체 틀 3"/>
          <p:cNvSpPr txBox="1">
            <a:spLocks/>
          </p:cNvSpPr>
          <p:nvPr/>
        </p:nvSpPr>
        <p:spPr>
          <a:xfrm>
            <a:off x="2699792" y="6309320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/>
              <a:t>그림출처</a:t>
            </a:r>
            <a:r>
              <a:rPr lang="en-US" altLang="ko-KR" sz="800" dirty="0"/>
              <a:t>: </a:t>
            </a:r>
            <a:r>
              <a:rPr lang="en-US" altLang="ko-KR" sz="800" dirty="0" smtClean="0"/>
              <a:t>http</a:t>
            </a:r>
            <a:r>
              <a:rPr lang="en-US" altLang="ko-KR" sz="800" dirty="0"/>
              <a:t>://en.wikipedia.org/wiki/File:Standingwaves.svg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865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Timbre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268760"/>
            <a:ext cx="8856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2800" dirty="0" smtClean="0"/>
              <a:t>Even though we play the same notes, the sound of each instrument is distinctive to any other else. Timbre is that color of sound of the instrument.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800" dirty="0">
                <a:hlinkClick r:id="rId2"/>
              </a:rPr>
              <a:t>Compare three pianos in timber</a:t>
            </a:r>
            <a:endParaRPr lang="en-US" altLang="ko-KR" sz="2800" dirty="0"/>
          </a:p>
          <a:p>
            <a:pPr marL="457200" indent="-457200">
              <a:buFont typeface="Arial" pitchFamily="34" charset="0"/>
              <a:buChar char="•"/>
            </a:pPr>
            <a:endParaRPr lang="en-US" altLang="ko-K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800" dirty="0" smtClean="0"/>
              <a:t>The physical reason for the difference in timber is the combination of harmonics in the sound generated by each instrument.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hlinkClick r:id="rId3"/>
              </a:rPr>
              <a:t>Combination of various harmonics that even includes 7 harmonics</a:t>
            </a:r>
            <a:endParaRPr lang="en-US" altLang="ko-KR" sz="3000" dirty="0" smtClean="0"/>
          </a:p>
        </p:txBody>
      </p:sp>
    </p:spTree>
    <p:extLst>
      <p:ext uri="{BB962C8B-B14F-4D97-AF65-F5344CB8AC3E}">
        <p14:creationId xmlns:p14="http://schemas.microsoft.com/office/powerpoint/2010/main" val="37227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818658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Physics in tuning a musical instrument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6" name="날짜 개체 틀 3"/>
          <p:cNvSpPr txBox="1">
            <a:spLocks/>
          </p:cNvSpPr>
          <p:nvPr/>
        </p:nvSpPr>
        <p:spPr>
          <a:xfrm>
            <a:off x="2699792" y="6309320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/>
              <a:t>그림출처</a:t>
            </a:r>
            <a:r>
              <a:rPr lang="en-US" altLang="ko-KR" sz="800" dirty="0"/>
              <a:t>: http://en.wikipedia.org/wiki/File:Lightning3.jpg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40267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Fundamental Formula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512" y="1124744"/>
                <a:ext cx="8856984" cy="522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2800" dirty="0" smtClean="0"/>
                  <a:t>The simple harmonic oscillator has the angular frequency 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dirty="0" smtClean="0">
                          <a:latin typeface="Cambria Math"/>
                        </a:rPr>
                        <m:t>𝜔</m:t>
                      </m:r>
                      <m:r>
                        <a:rPr lang="en-US" altLang="ko-KR" sz="2800" i="1" dirty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2800" b="0" i="1" dirty="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28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2800" i="1" dirty="0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ko-KR" sz="2800" b="0" i="1" dirty="0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ko-KR" sz="2800" b="0" i="1" dirty="0" smtClean="0">
                              <a:latin typeface="Cambria Math"/>
                            </a:rPr>
                            <m:t> </m:t>
                          </m:r>
                        </m:e>
                      </m:rad>
                      <m:r>
                        <a:rPr lang="en-US" altLang="ko-KR" sz="2800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ko-KR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2800" dirty="0" smtClean="0"/>
                  <a:t>The frequency is then                         </a:t>
                </a:r>
                <a:br>
                  <a:rPr lang="en-US" altLang="ko-KR" sz="2800" dirty="0" smtClean="0"/>
                </a:br>
                <a14:m>
                  <m:oMath xmlns:m="http://schemas.openxmlformats.org/officeDocument/2006/math">
                    <m:r>
                      <a:rPr lang="en-US" altLang="ko-KR" sz="2800" i="1" dirty="0" smtClean="0">
                        <a:latin typeface="Cambria Math"/>
                      </a:rPr>
                      <m:t> </m:t>
                    </m:r>
                    <m:r>
                      <a:rPr lang="en-US" altLang="ko-KR" sz="2800" i="1" dirty="0" smtClean="0">
                        <a:latin typeface="Cambria Math"/>
                      </a:rPr>
                      <m:t>𝑓</m:t>
                    </m:r>
                    <m:r>
                      <a:rPr lang="en-US" altLang="ko-KR" sz="28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28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800" b="0" i="1" dirty="0" smtClean="0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altLang="ko-KR" sz="2800" i="1" dirty="0" smtClean="0">
                            <a:latin typeface="Cambria Math"/>
                          </a:rPr>
                          <m:t>2</m:t>
                        </m:r>
                        <m:r>
                          <a:rPr lang="en-US" altLang="ko-KR" sz="2800" b="0" i="1" dirty="0" smtClean="0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altLang="ko-KR" sz="28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8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2800" i="1" dirty="0" smtClean="0">
                            <a:latin typeface="Cambria Math"/>
                          </a:rPr>
                          <m:t>2</m:t>
                        </m:r>
                        <m:r>
                          <a:rPr lang="en-US" altLang="ko-KR" sz="2800" b="0" i="1" dirty="0" smtClean="0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altLang="ko-KR" sz="2800" i="1" dirty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ko-KR" sz="28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28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2800" i="1" dirty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ko-KR" sz="2800" b="0" i="1" dirty="0" smtClean="0">
                                <a:latin typeface="Cambria Math"/>
                              </a:rPr>
                              <m:t>𝑀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ko-KR" sz="2800" dirty="0" smtClean="0"/>
                  <a:t/>
                </a:r>
                <a:br>
                  <a:rPr lang="en-US" altLang="ko-KR" sz="2800" dirty="0" smtClean="0"/>
                </a:br>
                <a:r>
                  <a:rPr lang="en-US" altLang="ko-KR" sz="2800" i="1" dirty="0" smtClean="0"/>
                  <a:t>k</a:t>
                </a:r>
                <a:r>
                  <a:rPr lang="en-US" altLang="ko-KR" sz="2800" dirty="0" smtClean="0"/>
                  <a:t> is proportional to the restoring force</a:t>
                </a:r>
                <a:br>
                  <a:rPr lang="en-US" altLang="ko-KR" sz="2800" dirty="0" smtClean="0"/>
                </a:br>
                <a:r>
                  <a:rPr lang="en-US" altLang="ko-KR" sz="2800" i="1" dirty="0" smtClean="0"/>
                  <a:t>M</a:t>
                </a:r>
                <a:r>
                  <a:rPr lang="en-US" altLang="ko-KR" sz="2800" dirty="0" smtClean="0"/>
                  <a:t> is proportional to the inertia of the medium</a:t>
                </a:r>
                <a:endParaRPr lang="en-US" altLang="ko-KR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4744"/>
                <a:ext cx="8856984" cy="5223738"/>
              </a:xfrm>
              <a:prstGeom prst="rect">
                <a:avLst/>
              </a:prstGeom>
              <a:blipFill rotWithShape="1">
                <a:blip r:embed="rId2"/>
                <a:stretch>
                  <a:fillRect l="-1170" t="-1168" b="-24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4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Fundamental Formula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512" y="2132856"/>
                <a:ext cx="8856984" cy="2658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2800" dirty="0" smtClean="0"/>
                  <a:t>In a string vibration, it becomes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dirty="0">
                          <a:latin typeface="Cambria Math"/>
                        </a:rPr>
                        <m:t>𝑓</m:t>
                      </m:r>
                      <m:r>
                        <a:rPr lang="en-US" altLang="ko-KR" sz="28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28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800" i="1" dirty="0">
                              <a:latin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2800" i="1" dirty="0">
                              <a:latin typeface="Cambria Math"/>
                            </a:rPr>
                            <m:t>2</m:t>
                          </m:r>
                          <m:r>
                            <a:rPr lang="en-US" altLang="ko-KR" sz="2800" i="1" dirty="0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altLang="ko-KR" sz="28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28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8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800" i="1" dirty="0">
                              <a:latin typeface="Cambria Math"/>
                            </a:rPr>
                            <m:t>2</m:t>
                          </m:r>
                          <m:r>
                            <a:rPr lang="en-US" altLang="ko-KR" sz="2800" i="1" dirty="0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altLang="ko-KR" sz="2800" i="1" dirty="0">
                          <a:latin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altLang="ko-KR" sz="2800" i="1" dirty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28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2800" b="0" i="1" dirty="0" smtClean="0"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ko-KR" sz="2800" b="0" i="1" dirty="0" smtClean="0">
                                  <a:latin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r>
                  <a:rPr lang="en-US" altLang="ko-KR" sz="2800" dirty="0" smtClean="0"/>
                  <a:t/>
                </a:r>
                <a:br>
                  <a:rPr lang="en-US" altLang="ko-KR" sz="2800" dirty="0" smtClean="0"/>
                </a:br>
                <a:r>
                  <a:rPr lang="en-US" altLang="ko-KR" sz="2800" dirty="0" smtClean="0"/>
                  <a:t>     T= tension </a:t>
                </a:r>
                <a:endParaRPr lang="en-US" altLang="ko-KR" sz="2800" dirty="0"/>
              </a:p>
              <a:p>
                <a:r>
                  <a:rPr lang="en-US" altLang="ko-KR" sz="28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ko-KR" sz="2800" b="0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ko-KR" sz="2800" dirty="0" smtClean="0"/>
                  <a:t>=mass per unit length</a:t>
                </a:r>
                <a:endParaRPr lang="en-US" altLang="ko-KR" sz="3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32856"/>
                <a:ext cx="8856984" cy="2658035"/>
              </a:xfrm>
              <a:prstGeom prst="rect">
                <a:avLst/>
              </a:prstGeom>
              <a:blipFill rotWithShape="1">
                <a:blip r:embed="rId2"/>
                <a:stretch>
                  <a:fillRect l="-1170" t="-2294" b="-55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3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Simple </a:t>
            </a:r>
            <a:br>
              <a:rPr lang="en-US" altLang="ko-KR" sz="8000" b="1" dirty="0" smtClean="0">
                <a:latin typeface="+mn-lt"/>
              </a:rPr>
            </a:br>
            <a:r>
              <a:rPr lang="en-US" altLang="ko-KR" sz="8000" b="1" dirty="0" smtClean="0">
                <a:latin typeface="+mn-lt"/>
              </a:rPr>
              <a:t>Harmonic Oscillation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8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c/cc/Violinconsructi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80728"/>
            <a:ext cx="56292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0747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Structure of a Violin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5436096" y="6356350"/>
            <a:ext cx="3250704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8" name="날짜 개체 틀 2"/>
          <p:cNvSpPr txBox="1">
            <a:spLocks/>
          </p:cNvSpPr>
          <p:nvPr/>
        </p:nvSpPr>
        <p:spPr>
          <a:xfrm>
            <a:off x="2267744" y="6048722"/>
            <a:ext cx="6696744" cy="620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그림출처</a:t>
            </a:r>
            <a:r>
              <a:rPr lang="en-US" altLang="ko-KR" dirty="0" smtClean="0"/>
              <a:t>: (</a:t>
            </a:r>
            <a:r>
              <a:rPr lang="ko-KR" altLang="en-US" dirty="0" smtClean="0"/>
              <a:t>좌</a:t>
            </a:r>
            <a:r>
              <a:rPr lang="en-US" altLang="ko-KR" dirty="0"/>
              <a:t>) http://upload.wikimedia.org/wikipedia/commons/c/cc/Violinconsruction3.JPG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우상</a:t>
            </a:r>
            <a:r>
              <a:rPr lang="en-US" altLang="ko-KR" dirty="0" smtClean="0"/>
              <a:t>) </a:t>
            </a:r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upload.wikimedia.org/wikipedia/commons/4/4a/Violin_peg_strings.jpg</a:t>
            </a:r>
            <a:endParaRPr lang="en-US" altLang="ko-KR" dirty="0" smtClean="0"/>
          </a:p>
          <a:p>
            <a:r>
              <a:rPr lang="en-US" altLang="ko-KR" dirty="0"/>
              <a:t>(</a:t>
            </a:r>
            <a:r>
              <a:rPr lang="ko-KR" altLang="en-US" dirty="0" err="1" smtClean="0"/>
              <a:t>우하</a:t>
            </a:r>
            <a:r>
              <a:rPr lang="en-US" altLang="ko-KR" dirty="0"/>
              <a:t>) http://en.wikipedia.org/wiki/File:Violin_-_open_strings_notes.PNG</a:t>
            </a:r>
            <a:endParaRPr lang="ko-KR" altLang="en-US" dirty="0"/>
          </a:p>
        </p:txBody>
      </p:sp>
      <p:pic>
        <p:nvPicPr>
          <p:cNvPr id="1028" name="Picture 4" descr="http://upload.wikimedia.org/wikipedia/commons/4/4a/Violin_peg_stri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1700808"/>
            <a:ext cx="268487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Violin - open strings notes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47" y="4382293"/>
            <a:ext cx="4368941" cy="15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Change tension to tune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3344" y="1484784"/>
            <a:ext cx="57117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altLang="ko-K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800" dirty="0" smtClean="0"/>
              <a:t>How to tune violin strings </a:t>
            </a:r>
            <a:r>
              <a:rPr lang="en-US" altLang="ko-KR" sz="2800" dirty="0" smtClean="0">
                <a:hlinkClick r:id="rId2"/>
              </a:rPr>
              <a:t>1</a:t>
            </a:r>
            <a:r>
              <a:rPr lang="en-US" altLang="ko-KR" sz="2800" dirty="0" smtClean="0"/>
              <a:t>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800" dirty="0"/>
              <a:t>Lengths of the four strings </a:t>
            </a:r>
          </a:p>
          <a:p>
            <a:r>
              <a:rPr lang="en-US" altLang="ko-KR" sz="2800" dirty="0"/>
              <a:t>    are </a:t>
            </a:r>
            <a:r>
              <a:rPr lang="en-US" altLang="ko-KR" sz="2800" dirty="0" smtClean="0"/>
              <a:t>identical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800" dirty="0" smtClean="0"/>
              <a:t>What are the differences of the four strings?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800" dirty="0" smtClean="0"/>
              <a:t>Tuning process is</a:t>
            </a:r>
          </a:p>
          <a:p>
            <a:r>
              <a:rPr lang="en-US" altLang="ko-KR" sz="2800" dirty="0" smtClean="0"/>
              <a:t>    A</a:t>
            </a:r>
            <a:r>
              <a:rPr lang="en-US" altLang="ko-KR" sz="2800" dirty="0" smtClean="0">
                <a:sym typeface="Wingdings" pitchFamily="2" charset="2"/>
              </a:rPr>
              <a:t></a:t>
            </a:r>
            <a:r>
              <a:rPr lang="en-US" altLang="ko-KR" sz="2800" dirty="0" smtClean="0"/>
              <a:t>D</a:t>
            </a:r>
            <a:r>
              <a:rPr lang="en-US" altLang="ko-KR" sz="2800" dirty="0" smtClean="0">
                <a:sym typeface="Wingdings" pitchFamily="2" charset="2"/>
              </a:rPr>
              <a:t>GE</a:t>
            </a:r>
          </a:p>
          <a:p>
            <a:r>
              <a:rPr lang="en-US" altLang="ko-KR" sz="2800" dirty="0">
                <a:sym typeface="Wingdings" pitchFamily="2" charset="2"/>
              </a:rPr>
              <a:t> </a:t>
            </a:r>
            <a:r>
              <a:rPr lang="en-US" altLang="ko-KR" sz="2800" dirty="0" smtClean="0">
                <a:sym typeface="Wingdings" pitchFamily="2" charset="2"/>
              </a:rPr>
              <a:t>   Why this order?</a:t>
            </a:r>
            <a:endParaRPr lang="en-US" altLang="ko-K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800" dirty="0" smtClean="0"/>
              <a:t>Why should you begin </a:t>
            </a:r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with lower note (less tension)?</a:t>
            </a:r>
            <a:endParaRPr lang="en-US" altLang="ko-KR" sz="3000" dirty="0" smtClean="0"/>
          </a:p>
        </p:txBody>
      </p:sp>
      <p:pic>
        <p:nvPicPr>
          <p:cNvPr id="9" name="Picture 4" descr="http://upload.wikimedia.org/wikipedia/commons/4/4a/Violin_peg_st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1484784"/>
            <a:ext cx="268487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le:Violin - open strings notes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99" y="4005064"/>
            <a:ext cx="4368941" cy="15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날짜 개체 틀 2"/>
          <p:cNvSpPr txBox="1">
            <a:spLocks/>
          </p:cNvSpPr>
          <p:nvPr/>
        </p:nvSpPr>
        <p:spPr>
          <a:xfrm>
            <a:off x="2316596" y="6165304"/>
            <a:ext cx="6696744" cy="620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(</a:t>
            </a:r>
            <a:r>
              <a:rPr lang="ko-KR" altLang="en-US" dirty="0" smtClean="0"/>
              <a:t>우상</a:t>
            </a:r>
            <a:r>
              <a:rPr lang="en-US" altLang="ko-KR" dirty="0" smtClean="0"/>
              <a:t>) </a:t>
            </a:r>
            <a:r>
              <a:rPr lang="en-US" altLang="ko-KR" dirty="0">
                <a:hlinkClick r:id="rId6"/>
              </a:rPr>
              <a:t>http://</a:t>
            </a:r>
            <a:r>
              <a:rPr lang="en-US" altLang="ko-KR" dirty="0" smtClean="0">
                <a:hlinkClick r:id="rId6"/>
              </a:rPr>
              <a:t>upload.wikimedia.org/wikipedia/commons/4/4a/Violin_peg_strings.jpg</a:t>
            </a:r>
            <a:endParaRPr lang="en-US" altLang="ko-KR" dirty="0" smtClean="0"/>
          </a:p>
          <a:p>
            <a:r>
              <a:rPr lang="en-US" altLang="ko-KR" dirty="0"/>
              <a:t>(</a:t>
            </a:r>
            <a:r>
              <a:rPr lang="ko-KR" altLang="en-US" dirty="0" err="1" smtClean="0"/>
              <a:t>우하</a:t>
            </a:r>
            <a:r>
              <a:rPr lang="en-US" altLang="ko-KR" dirty="0"/>
              <a:t>) http://en.wikipedia.org/wiki/File:Violin_-_open_strings_notes.PNG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371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2482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Length and Density of the string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7046" y="4974045"/>
            <a:ext cx="882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2800" dirty="0" smtClean="0"/>
              <a:t>Watch the string of a piano density &amp; length</a:t>
            </a:r>
            <a:endParaRPr lang="en-US" altLang="ko-K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800" dirty="0" smtClean="0"/>
              <a:t>Can you distinguish the right hand side of the key board, which is higher in tone?</a:t>
            </a:r>
          </a:p>
        </p:txBody>
      </p:sp>
      <p:pic>
        <p:nvPicPr>
          <p:cNvPr id="3074" name="Picture 2" descr="File:Piano ins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41" y="1124744"/>
            <a:ext cx="5669482" cy="377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날짜 개체 틀 2"/>
          <p:cNvSpPr txBox="1">
            <a:spLocks/>
          </p:cNvSpPr>
          <p:nvPr/>
        </p:nvSpPr>
        <p:spPr>
          <a:xfrm>
            <a:off x="3851920" y="6359040"/>
            <a:ext cx="5112568" cy="310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그림출처</a:t>
            </a:r>
            <a:r>
              <a:rPr lang="en-US" altLang="ko-KR" dirty="0" smtClean="0"/>
              <a:t>: </a:t>
            </a:r>
            <a:r>
              <a:rPr lang="en-US" altLang="ko-KR" dirty="0" smtClean="0">
                <a:hlinkClick r:id="rId4"/>
              </a:rPr>
              <a:t>http</a:t>
            </a:r>
            <a:r>
              <a:rPr lang="en-US" altLang="ko-KR" dirty="0">
                <a:hlinkClick r:id="rId4"/>
              </a:rPr>
              <a:t>://</a:t>
            </a:r>
            <a:r>
              <a:rPr lang="en-US" altLang="ko-KR" dirty="0" smtClean="0">
                <a:hlinkClick r:id="rId4"/>
              </a:rPr>
              <a:t>en.wikipedia.org/wiki/File:Piano_inside.jpg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63040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Change the length and density of the string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33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718" y="1556792"/>
                <a:ext cx="8856984" cy="5243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2800" dirty="0" smtClean="0"/>
                  <a:t>Watch </a:t>
                </a:r>
                <a:r>
                  <a:rPr lang="en-US" altLang="ko-KR" sz="2800" dirty="0" smtClean="0">
                    <a:hlinkClick r:id="rId2"/>
                  </a:rPr>
                  <a:t>the video </a:t>
                </a:r>
                <a:r>
                  <a:rPr lang="en-US" altLang="ko-KR" sz="2800" dirty="0" smtClean="0"/>
                  <a:t>for general information</a:t>
                </a:r>
                <a:endParaRPr lang="en-US" altLang="ko-KR" sz="2800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2800" dirty="0" smtClean="0"/>
                  <a:t>Watch the length and the thickness of the piano string (0:47-)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2800" dirty="0" smtClean="0"/>
                  <a:t>A string for a higher tone is thinner and shorter than those for a lower tone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28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2800" dirty="0" smtClean="0"/>
                  <a:t>Recall the formula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dirty="0" smtClean="0">
                          <a:latin typeface="Cambria Math"/>
                        </a:rPr>
                        <m:t>𝑓</m:t>
                      </m:r>
                      <m:r>
                        <a:rPr lang="en-US" altLang="ko-KR" sz="280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28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80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800" i="1" dirty="0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ko-KR" sz="2800" b="0" i="1" dirty="0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ko-KR" sz="2800" b="0" i="1" dirty="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28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2800" i="1" dirty="0"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ko-KR" sz="2800" i="1" dirty="0">
                                  <a:latin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ko-KR" sz="3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18" y="1556792"/>
                <a:ext cx="8856984" cy="5243358"/>
              </a:xfrm>
              <a:prstGeom prst="rect">
                <a:avLst/>
              </a:prstGeom>
              <a:blipFill rotWithShape="1">
                <a:blip r:embed="rId3"/>
                <a:stretch>
                  <a:fillRect l="-1170" t="-11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8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김민호\Pictures\slid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2180"/>
            <a:ext cx="7202488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Simple harmonic motion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7139" y="5157192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A mechanical system whose trajectory is sinusoidal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4651270" y="4104403"/>
                <a:ext cx="4492730" cy="1052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250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ko-KR" sz="2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5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ko-KR" sz="2500" i="1">
                        <a:latin typeface="Cambria Math"/>
                      </a:rPr>
                      <m:t>=</m:t>
                    </m:r>
                    <m:r>
                      <a:rPr lang="en-US" altLang="ko-KR" sz="2500" i="1">
                        <a:latin typeface="Cambria Math"/>
                      </a:rPr>
                      <m:t>𝐴</m:t>
                    </m:r>
                    <m:r>
                      <a:rPr lang="en-US" altLang="ko-KR" sz="25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2500" i="1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n-US" altLang="ko-KR" sz="2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500" i="1">
                            <a:latin typeface="Cambria Math"/>
                          </a:rPr>
                          <m:t>𝜔</m:t>
                        </m:r>
                        <m:r>
                          <a:rPr lang="en-US" altLang="ko-KR" sz="2500" i="1">
                            <a:latin typeface="Cambria Math"/>
                          </a:rPr>
                          <m:t>𝑡</m:t>
                        </m:r>
                        <m:r>
                          <a:rPr lang="en-US" altLang="ko-KR" sz="2500" i="1">
                            <a:latin typeface="Cambria Math"/>
                          </a:rPr>
                          <m:t>+</m:t>
                        </m:r>
                        <m:r>
                          <a:rPr lang="en-US" altLang="ko-KR" sz="2500" i="1"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altLang="ko-KR" sz="2500" dirty="0"/>
                  <a:t>                   </a:t>
                </a:r>
                <a14:m>
                  <m:oMath xmlns:m="http://schemas.openxmlformats.org/officeDocument/2006/math">
                    <m:r>
                      <a:rPr lang="en-US" altLang="ko-KR" sz="2500" b="0" i="0" smtClean="0">
                        <a:latin typeface="Cambria Math"/>
                      </a:rPr>
                      <m:t>    </m:t>
                    </m:r>
                    <m:r>
                      <a:rPr lang="en-US" altLang="ko-KR" sz="2500">
                        <a:latin typeface="Cambria Math"/>
                      </a:rPr>
                      <m:t> </m:t>
                    </m:r>
                    <m:r>
                      <a:rPr lang="en-US" altLang="ko-KR" sz="2500" b="0" i="1" smtClean="0">
                        <a:latin typeface="Cambria Math"/>
                      </a:rPr>
                      <m:t>            </m:t>
                    </m:r>
                    <m:r>
                      <a:rPr lang="en-US" altLang="ko-KR" sz="2500" i="1">
                        <a:latin typeface="Cambria Math"/>
                      </a:rPr>
                      <m:t>=</m:t>
                    </m:r>
                    <m:r>
                      <a:rPr lang="en-US" altLang="ko-KR" sz="2500" i="1">
                        <a:latin typeface="Cambria Math"/>
                      </a:rPr>
                      <m:t>𝐴</m:t>
                    </m:r>
                    <m:r>
                      <a:rPr lang="en-US" altLang="ko-KR" sz="25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2500" i="1">
                        <a:latin typeface="Cambria Math"/>
                      </a:rPr>
                      <m:t>sin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500" i="1">
                            <a:latin typeface="Cambria Math"/>
                          </a:rPr>
                          <m:t>2</m:t>
                        </m:r>
                        <m:r>
                          <a:rPr lang="en-US" altLang="ko-KR" sz="2500" i="1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altLang="ko-KR" sz="25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25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500" i="1">
                                    <a:latin typeface="Cambria Math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altLang="ko-KR" sz="2500" i="1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  <m:r>
                          <a:rPr lang="en-US" altLang="ko-KR" sz="2500" i="1">
                            <a:latin typeface="Cambria Math"/>
                          </a:rPr>
                          <m:t>+</m:t>
                        </m:r>
                        <m:r>
                          <a:rPr lang="en-US" altLang="ko-KR" sz="2500" i="1"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r>
                  <a:rPr lang="ko-KR" altLang="en-US" sz="2500" dirty="0" smtClean="0"/>
                  <a:t> </a:t>
                </a:r>
                <a:endParaRPr lang="ko-KR" altLang="en-US" sz="2500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70" y="4104403"/>
                <a:ext cx="4492730" cy="10527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6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slid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08" y="1350118"/>
            <a:ext cx="5941504" cy="44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Projection of Uniform Circular Motion is SHO!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653" y="4941168"/>
                <a:ext cx="8856984" cy="1633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Suppose an object making a uniform circular motion in 2 D.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𝑅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3000" b="0" i="1" smtClean="0">
                        <a:latin typeface="Cambria Math"/>
                      </a:rPr>
                      <m:t>radius</m:t>
                    </m:r>
                    <m:r>
                      <a:rPr lang="en-US" altLang="ko-KR" sz="3000" b="0" i="1" smtClean="0">
                        <a:latin typeface="Cambria Math"/>
                      </a:rPr>
                      <m:t>,  </m:t>
                    </m:r>
                    <m:r>
                      <a:rPr lang="en-US" altLang="ko-KR" sz="3000" b="0" i="1" smtClean="0">
                        <a:latin typeface="Cambria Math"/>
                      </a:rPr>
                      <m:t>𝜔</m:t>
                    </m:r>
                    <m:r>
                      <a:rPr lang="en-US" altLang="ko-KR" sz="3000" b="0" i="1" smtClean="0">
                        <a:latin typeface="Cambria Math"/>
                      </a:rPr>
                      <m:t>=2</m:t>
                    </m:r>
                    <m:r>
                      <a:rPr lang="en-US" altLang="ko-KR" sz="3000" b="0" i="1" smtClean="0">
                        <a:latin typeface="Cambria Math"/>
                      </a:rPr>
                      <m:t>𝜋</m:t>
                    </m:r>
                    <m:r>
                      <a:rPr lang="en-US" altLang="ko-KR" sz="3000" b="0" i="1" smtClean="0">
                        <a:latin typeface="Cambria Math"/>
                      </a:rPr>
                      <m:t>𝑓</m:t>
                    </m:r>
                    <m:r>
                      <a:rPr lang="en-US" altLang="ko-KR" sz="3000" b="0" i="1" smtClean="0">
                        <a:latin typeface="Cambria Math"/>
                      </a:rPr>
                      <m:t>,  </m:t>
                    </m:r>
                    <m:r>
                      <a:rPr lang="en-US" altLang="ko-KR" sz="3000" b="0" i="1" smtClean="0">
                        <a:latin typeface="Cambria Math"/>
                      </a:rPr>
                      <m:t>𝑓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altLang="ko-KR" sz="30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𝜋</m:t>
                        </m:r>
                        <m:r>
                          <a:rPr lang="en-US" altLang="ko-KR" sz="3000" b="0" i="1" smtClean="0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altLang="ko-KR" sz="3000" b="0" i="1" smtClean="0">
                        <a:latin typeface="Cambria Math"/>
                      </a:rPr>
                      <m:t>,  </m:t>
                    </m:r>
                    <m:r>
                      <a:rPr lang="en-US" altLang="ko-KR" sz="3000" b="0" i="1" smtClean="0">
                        <a:latin typeface="Cambria Math"/>
                      </a:rPr>
                      <m:t>𝑣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3000" b="0" i="1" smtClean="0">
                        <a:latin typeface="Cambria Math"/>
                      </a:rPr>
                      <m:t>speed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𝑅</m:t>
                    </m:r>
                    <m:r>
                      <a:rPr lang="en-US" altLang="ko-KR" sz="3000" b="0" i="1" smtClean="0">
                        <a:latin typeface="Cambria Math"/>
                      </a:rPr>
                      <m:t>𝜔</m:t>
                    </m:r>
                  </m:oMath>
                </a14:m>
                <a:endParaRPr lang="en-US" altLang="ko-KR" sz="3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3" y="4941168"/>
                <a:ext cx="8856984" cy="1633460"/>
              </a:xfrm>
              <a:prstGeom prst="rect">
                <a:avLst/>
              </a:prstGeom>
              <a:blipFill rotWithShape="1">
                <a:blip r:embed="rId3"/>
                <a:stretch>
                  <a:fillRect l="-1445" t="-48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0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Projection of Uniform Circular Motion is SHO!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/>
                <a:r>
                  <a:rPr lang="en-US" altLang="ko-KR" dirty="0"/>
                  <a:t>The horizontal and vertical components of the object’s position are</a:t>
                </a:r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ko-KR" i="1">
                        <a:latin typeface="Cambria Math"/>
                      </a:rPr>
                      <m:t>=</m:t>
                    </m:r>
                    <m:r>
                      <a:rPr lang="en-US" altLang="ko-KR" i="1">
                        <a:latin typeface="Cambria Math"/>
                      </a:rPr>
                      <m:t>𝑅</m:t>
                    </m:r>
                    <m:r>
                      <m:rPr>
                        <m:sty m:val="p"/>
                      </m:rPr>
                      <a:rPr lang="en-US" altLang="ko-KR" i="1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𝜔</m:t>
                        </m:r>
                        <m:r>
                          <a:rPr lang="en-US" altLang="ko-KR" i="1">
                            <a:latin typeface="Cambria Math"/>
                          </a:rPr>
                          <m:t>𝑡</m:t>
                        </m:r>
                        <m:r>
                          <a:rPr lang="en-US" altLang="ko-KR" i="1">
                            <a:latin typeface="Cambria Math"/>
                          </a:rPr>
                          <m:t>+</m:t>
                        </m:r>
                        <m:r>
                          <a:rPr lang="en-US" altLang="ko-KR" i="1"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endParaRPr lang="en-US" altLang="ko-KR" dirty="0"/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ko-KR" i="1">
                        <a:latin typeface="Cambria Math"/>
                      </a:rPr>
                      <m:t>=</m:t>
                    </m:r>
                    <m:r>
                      <a:rPr lang="en-US" altLang="ko-KR" i="1">
                        <a:latin typeface="Cambria Math"/>
                      </a:rPr>
                      <m:t>𝑅</m:t>
                    </m:r>
                    <m:r>
                      <m:rPr>
                        <m:sty m:val="p"/>
                      </m:rPr>
                      <a:rPr lang="en-US" altLang="ko-KR" i="1">
                        <a:latin typeface="Cambria Math"/>
                      </a:rPr>
                      <m:t>sin</m:t>
                    </m:r>
                    <m:r>
                      <a:rPr lang="en-US" altLang="ko-KR" i="1">
                        <a:latin typeface="Cambria Math"/>
                      </a:rPr>
                      <m:t>(</m:t>
                    </m:r>
                    <m:r>
                      <a:rPr lang="en-US" altLang="ko-KR" i="1">
                        <a:latin typeface="Cambria Math"/>
                      </a:rPr>
                      <m:t>𝜔</m:t>
                    </m:r>
                    <m:r>
                      <a:rPr lang="en-US" altLang="ko-KR" i="1">
                        <a:latin typeface="Cambria Math"/>
                      </a:rPr>
                      <m:t>𝑡</m:t>
                    </m:r>
                    <m:r>
                      <a:rPr lang="en-US" altLang="ko-KR" i="1">
                        <a:latin typeface="Cambria Math"/>
                      </a:rPr>
                      <m:t>+</m:t>
                    </m:r>
                    <m:r>
                      <a:rPr lang="en-US" altLang="ko-KR" i="1">
                        <a:latin typeface="Cambria Math"/>
                      </a:rPr>
                      <m:t>𝜙</m:t>
                    </m:r>
                    <m:r>
                      <a:rPr lang="en-US" altLang="ko-KR" i="1">
                        <a:latin typeface="Cambria Math"/>
                      </a:rPr>
                      <m:t>)</m:t>
                    </m:r>
                  </m:oMath>
                </a14:m>
                <a:endParaRPr lang="ko-KR" altLang="en-US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 r="-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82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+mn-lt"/>
              </a:rPr>
              <a:t>Examples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/>
              <a:t>Elementary explanation</a:t>
            </a:r>
          </a:p>
          <a:p>
            <a:r>
              <a:rPr lang="en-US" altLang="ko-KR" sz="3000" dirty="0" smtClean="0"/>
              <a:t>   - </a:t>
            </a:r>
            <a:r>
              <a:rPr lang="en-US" altLang="ko-KR" sz="3000" dirty="0" smtClean="0">
                <a:hlinkClick r:id="rId2"/>
              </a:rPr>
              <a:t>part 1</a:t>
            </a:r>
            <a:r>
              <a:rPr lang="en-US" altLang="ko-KR" sz="3000" dirty="0" smtClean="0"/>
              <a:t> definition (1:56), restoring force (3:20) </a:t>
            </a:r>
            <a:br>
              <a:rPr lang="en-US" altLang="ko-KR" sz="3000" dirty="0" smtClean="0"/>
            </a:br>
            <a:endParaRPr lang="en-US" altLang="ko-KR" sz="3000" dirty="0" smtClean="0"/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- </a:t>
            </a:r>
            <a:r>
              <a:rPr lang="en-US" altLang="ko-KR" sz="3000" dirty="0" smtClean="0">
                <a:hlinkClick r:id="rId3"/>
              </a:rPr>
              <a:t>part 2</a:t>
            </a:r>
            <a:r>
              <a:rPr lang="en-US" altLang="ko-KR" sz="3000" dirty="0" smtClean="0"/>
              <a:t> period(0-3:00), </a:t>
            </a:r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           measuring g(3:00-), measuring m(4:30-)</a:t>
            </a:r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           kinetic and potential energies (5:48-)</a:t>
            </a:r>
          </a:p>
          <a:p>
            <a:r>
              <a:rPr lang="en-US" altLang="ko-KR" sz="3000" dirty="0"/>
              <a:t> </a:t>
            </a:r>
            <a:r>
              <a:rPr lang="en-US" altLang="ko-KR" sz="3000" dirty="0" smtClean="0"/>
              <a:t>             SHO of Jupiter’s moons (11:20-)</a:t>
            </a:r>
            <a:br>
              <a:rPr lang="en-US" altLang="ko-KR" sz="3000" dirty="0" smtClean="0"/>
            </a:br>
            <a:endParaRPr lang="en-US" altLang="ko-KR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3000" dirty="0" smtClean="0">
                <a:hlinkClick r:id="rId4"/>
              </a:rPr>
              <a:t>Another elementary demonstration</a:t>
            </a:r>
            <a:endParaRPr lang="en-US" altLang="ko-KR" sz="3000" dirty="0"/>
          </a:p>
          <a:p>
            <a:pPr marL="457200" indent="-457200">
              <a:buFont typeface="Arial" pitchFamily="34" charset="0"/>
              <a:buChar char="•"/>
            </a:pP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1990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-87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Mathematical Structure of SHO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5675" y="1052736"/>
                <a:ext cx="8856984" cy="5977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hlinkClick r:id="rId2"/>
                  </a:rPr>
                  <a:t>Constructing and Solving the equation of motion for the SHO</a:t>
                </a:r>
                <a:endParaRPr lang="en-US" altLang="ko-KR" sz="3000" dirty="0" smtClean="0"/>
              </a:p>
              <a:p>
                <a:r>
                  <a:rPr lang="en-US" altLang="ko-KR" sz="3000" dirty="0" smtClean="0"/>
                  <a:t>   - First we construct the equation of motion    </a:t>
                </a:r>
              </a:p>
              <a:p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     using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30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3000" i="1" dirty="0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altLang="ko-KR" sz="3000" i="1" dirty="0" smtClean="0">
                        <a:latin typeface="Cambria Math"/>
                      </a:rPr>
                      <m:t>=</m:t>
                    </m:r>
                    <m:r>
                      <a:rPr lang="en-US" altLang="ko-KR" sz="3000" i="1" dirty="0" smtClean="0">
                        <a:latin typeface="Cambria Math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altLang="ko-KR" sz="30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3000" i="1" dirty="0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en-US" altLang="ko-KR" sz="3000" dirty="0" smtClean="0"/>
              </a:p>
              <a:p>
                <a:r>
                  <a:rPr lang="en-US" altLang="ko-KR" sz="3000" dirty="0" smtClean="0"/>
                  <a:t>   - If </a:t>
                </a:r>
                <a14:m>
                  <m:oMath xmlns:m="http://schemas.openxmlformats.org/officeDocument/2006/math">
                    <m:r>
                      <a:rPr lang="en-US" altLang="ko-KR" sz="3000" i="1" dirty="0" smtClean="0">
                        <a:latin typeface="Cambria Math"/>
                      </a:rPr>
                      <m:t>𝐹</m:t>
                    </m:r>
                    <m:r>
                      <a:rPr lang="en-US" altLang="ko-KR" sz="3000" i="1" dirty="0" smtClean="0">
                        <a:latin typeface="Cambria Math"/>
                      </a:rPr>
                      <m:t>=−</m:t>
                    </m:r>
                    <m:r>
                      <a:rPr lang="en-US" altLang="ko-KR" sz="3000" i="1" dirty="0" err="1" smtClean="0">
                        <a:latin typeface="Cambria Math"/>
                      </a:rPr>
                      <m:t>𝑘𝑥</m:t>
                    </m:r>
                  </m:oMath>
                </a14:m>
                <a:r>
                  <a:rPr lang="en-US" altLang="ko-KR" sz="3000" dirty="0" smtClean="0"/>
                  <a:t>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000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3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sz="30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3000" b="0" i="1" dirty="0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ko-KR" sz="3000" i="1" dirty="0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ko-KR" sz="30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ko-KR" sz="300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sz="3000" i="1" dirty="0" smtClean="0">
                        <a:latin typeface="Cambria Math"/>
                      </a:rPr>
                      <m:t> +</m:t>
                    </m:r>
                    <m:sSup>
                      <m:sSupPr>
                        <m:ctrlPr>
                          <a:rPr lang="en-US" altLang="ko-KR" sz="3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dirty="0" smtClean="0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altLang="ko-KR" sz="3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 dirty="0" smtClean="0">
                        <a:latin typeface="Cambria Math"/>
                      </a:rPr>
                      <m:t>𝑥</m:t>
                    </m:r>
                    <m:r>
                      <a:rPr lang="en-US" altLang="ko-KR" sz="30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ko-KR" sz="30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altLang="ko-KR" sz="30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dirty="0" smtClean="0">
                        <a:latin typeface="Cambria Math"/>
                      </a:rPr>
                      <m:t>=</m:t>
                    </m:r>
                    <m:r>
                      <a:rPr lang="en-US" altLang="ko-KR" sz="3000" i="1" dirty="0">
                        <a:latin typeface="Cambria Math"/>
                      </a:rPr>
                      <m:t>𝑘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/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ko-KR" sz="3000" dirty="0" smtClean="0"/>
                  <a:t> </a:t>
                </a:r>
              </a:p>
              <a:p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  - The solution to this differential equation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ko-KR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3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ko-KR" sz="3200" i="1">
                          <a:latin typeface="Cambria Math"/>
                        </a:rPr>
                        <m:t>=</m:t>
                      </m:r>
                      <m:r>
                        <a:rPr lang="en-US" altLang="ko-KR" sz="3200" i="1">
                          <a:latin typeface="Cambria Math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en-US" altLang="ko-KR" sz="3200" i="1"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altLang="ko-KR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3200" i="1">
                              <a:latin typeface="Cambria Math"/>
                            </a:rPr>
                            <m:t>𝜔</m:t>
                          </m:r>
                          <m:r>
                            <a:rPr lang="en-US" altLang="ko-KR" sz="3200" i="1">
                              <a:latin typeface="Cambria Math"/>
                            </a:rPr>
                            <m:t>𝑡</m:t>
                          </m:r>
                          <m:r>
                            <a:rPr lang="en-US" altLang="ko-KR" sz="3200" i="1">
                              <a:latin typeface="Cambria Math"/>
                            </a:rPr>
                            <m:t>+</m:t>
                          </m:r>
                          <m:r>
                            <a:rPr lang="en-US" altLang="ko-KR" sz="3200" i="1">
                              <a:latin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ko-KR" sz="3000" dirty="0" smtClean="0"/>
              </a:p>
              <a:p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  - This motion can be found in many situations </a:t>
                </a:r>
              </a:p>
              <a:p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    like pendulum, guitar string, and so forth. </a:t>
                </a:r>
              </a:p>
              <a:p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  - relation with the uniform circular motion</a:t>
                </a:r>
              </a:p>
              <a:p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  - total mechanical energy conservation </a:t>
                </a:r>
              </a:p>
              <a:p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   </a:t>
                </a:r>
                <a:endParaRPr lang="ko-KR" altLang="en-US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75" y="1052736"/>
                <a:ext cx="8856984" cy="5977727"/>
              </a:xfrm>
              <a:prstGeom prst="rect">
                <a:avLst/>
              </a:prstGeom>
              <a:blipFill rotWithShape="1">
                <a:blip r:embed="rId3"/>
                <a:stretch>
                  <a:fillRect l="-1376" t="-1327" r="-1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4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What is the wave?</a:t>
            </a:r>
            <a:br>
              <a:rPr lang="en-US" altLang="ko-KR" sz="8000" b="1" dirty="0" smtClean="0">
                <a:latin typeface="+mn-lt"/>
              </a:rPr>
            </a:br>
            <a:r>
              <a:rPr lang="en-US" altLang="ko-KR" sz="8000" b="1" dirty="0" smtClean="0">
                <a:latin typeface="+mn-lt"/>
              </a:rPr>
              <a:t/>
            </a:r>
            <a:br>
              <a:rPr lang="en-US" altLang="ko-KR" sz="8000" b="1" dirty="0" smtClean="0">
                <a:latin typeface="+mn-lt"/>
              </a:rPr>
            </a:br>
            <a:r>
              <a:rPr lang="en-US" altLang="ko-KR" sz="4800" dirty="0">
                <a:hlinkClick r:id="rId2"/>
              </a:rPr>
              <a:t>This is a </a:t>
            </a:r>
            <a:r>
              <a:rPr lang="en-US" altLang="ko-KR" sz="4800" dirty="0" smtClean="0">
                <a:hlinkClick r:id="rId2"/>
              </a:rPr>
              <a:t>wave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r>
              <a:rPr lang="en-US" altLang="ko-KR" sz="4800" dirty="0" smtClean="0"/>
              <a:t>and </a:t>
            </a:r>
            <a:r>
              <a:rPr lang="en-US" altLang="ko-KR" sz="4800" dirty="0" smtClean="0">
                <a:hlinkClick r:id="rId3"/>
              </a:rPr>
              <a:t>another</a:t>
            </a:r>
            <a:endParaRPr lang="ko-KR" altLang="en-US" sz="48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2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1477</Words>
  <Application>Microsoft Office PowerPoint</Application>
  <PresentationFormat>화면 슬라이드 쇼(4:3)</PresentationFormat>
  <Paragraphs>241</Paragraphs>
  <Slides>33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Office 테마</vt:lpstr>
      <vt:lpstr>Wave</vt:lpstr>
      <vt:lpstr>Introduction</vt:lpstr>
      <vt:lpstr>Simple  Harmonic Oscillation</vt:lpstr>
      <vt:lpstr>Simple harmonic motion</vt:lpstr>
      <vt:lpstr>Projection of Uniform Circular Motion is SHO!</vt:lpstr>
      <vt:lpstr>Projection of Uniform Circular Motion is SHO!</vt:lpstr>
      <vt:lpstr>Examples</vt:lpstr>
      <vt:lpstr>Mathematical Structure of SHO</vt:lpstr>
      <vt:lpstr>What is the wave?  This is a wave and another</vt:lpstr>
      <vt:lpstr>Definitions of Terminologies</vt:lpstr>
      <vt:lpstr>Sound is a wave</vt:lpstr>
      <vt:lpstr>Source of Sound</vt:lpstr>
      <vt:lpstr>Why is the sound a wave</vt:lpstr>
      <vt:lpstr>Interference</vt:lpstr>
      <vt:lpstr>Destructive Interference</vt:lpstr>
      <vt:lpstr>Physics of sound</vt:lpstr>
      <vt:lpstr>Speed of Sound</vt:lpstr>
      <vt:lpstr>Speed of wave on a string</vt:lpstr>
      <vt:lpstr>Why v(solid)&gt;v(liquid)&gt;v(gas)?</vt:lpstr>
      <vt:lpstr>Standing Wave and  Harmonics</vt:lpstr>
      <vt:lpstr>Standing wave on a string</vt:lpstr>
      <vt:lpstr>Harmonics</vt:lpstr>
      <vt:lpstr>Harmonics</vt:lpstr>
      <vt:lpstr>Demonstration of Standing Wave</vt:lpstr>
      <vt:lpstr>Octave</vt:lpstr>
      <vt:lpstr>Timbre</vt:lpstr>
      <vt:lpstr>Physics in tuning a musical instrument</vt:lpstr>
      <vt:lpstr>Fundamental Formula</vt:lpstr>
      <vt:lpstr>Fundamental Formula</vt:lpstr>
      <vt:lpstr>Structure of a Violin</vt:lpstr>
      <vt:lpstr>Change tension to tune</vt:lpstr>
      <vt:lpstr>Length and Density of the string</vt:lpstr>
      <vt:lpstr>Change the length and density of the string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다시 만나는  전자기학</dc:title>
  <dc:creator>김민호</dc:creator>
  <cp:lastModifiedBy>Center for Teaching and Learning</cp:lastModifiedBy>
  <cp:revision>75</cp:revision>
  <cp:lastPrinted>2012-04-29T10:01:51Z</cp:lastPrinted>
  <dcterms:created xsi:type="dcterms:W3CDTF">2012-04-29T07:09:51Z</dcterms:created>
  <dcterms:modified xsi:type="dcterms:W3CDTF">2012-06-27T02:13:26Z</dcterms:modified>
</cp:coreProperties>
</file>