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2" r:id="rId3"/>
    <p:sldId id="349" r:id="rId4"/>
    <p:sldId id="350" r:id="rId5"/>
    <p:sldId id="348" r:id="rId6"/>
    <p:sldId id="351" r:id="rId7"/>
    <p:sldId id="353" r:id="rId8"/>
    <p:sldId id="352" r:id="rId9"/>
    <p:sldId id="354" r:id="rId10"/>
    <p:sldId id="355" r:id="rId11"/>
    <p:sldId id="327" r:id="rId12"/>
    <p:sldId id="326" r:id="rId13"/>
    <p:sldId id="356" r:id="rId14"/>
    <p:sldId id="358" r:id="rId15"/>
    <p:sldId id="357" r:id="rId16"/>
    <p:sldId id="342" r:id="rId17"/>
    <p:sldId id="337" r:id="rId18"/>
    <p:sldId id="338" r:id="rId19"/>
    <p:sldId id="362" r:id="rId20"/>
    <p:sldId id="360" r:id="rId21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26" autoAdjust="0"/>
  </p:normalViewPr>
  <p:slideViewPr>
    <p:cSldViewPr>
      <p:cViewPr>
        <p:scale>
          <a:sx n="73" d="100"/>
          <a:sy n="73" d="100"/>
        </p:scale>
        <p:origin x="-82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7F8A-198A-4B3E-967D-5634ACCCD85B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476E-FF1E-4ED9-B6A6-302F697F9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0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3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1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2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2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2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Lorentz Transformation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Therefore, the boost matrix is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177768"/>
                <a:ext cx="8390102" cy="472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ko-KR" sz="3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𝛽𝛾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𝛽𝛾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ko-KR" sz="3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𝛽𝛾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𝛽𝛾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𝛽</m:t>
                    </m:r>
                    <m:r>
                      <a:rPr lang="en-US" altLang="ko-KR" sz="3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ko-KR" sz="3000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𝛾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ko-KR" sz="3000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𝛽</m:t>
                    </m:r>
                    <m:r>
                      <a:rPr lang="en-US" altLang="ko-KR" sz="3000" i="1">
                        <a:latin typeface="Cambria Math"/>
                      </a:rPr>
                      <m:t>𝛾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000" b="0" i="1" smtClean="0"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altLang="ko-KR" sz="3000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ko-KR" sz="30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77768"/>
                <a:ext cx="8390102" cy="47293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1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Lorentz Boost is obtained!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569264"/>
                <a:ext cx="8822150" cy="398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𝑋</m:t>
                    </m:r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𝑣𝑡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𝑣𝑡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569264"/>
                <a:ext cx="8822150" cy="39882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Recall that R is universal!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836712"/>
                <a:ext cx="8390102" cy="547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When we derived the rotation matrix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𝑅</m:t>
                    </m:r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sz="3000" b="0" dirty="0" smtClean="0"/>
                  <a:t> we used the transformation properties of unit vectors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/>
                  <a:t>. </a:t>
                </a:r>
                <a:r>
                  <a:rPr lang="en-US" altLang="ko-KR" sz="3000" dirty="0" smtClean="0"/>
                  <a:t>This is the same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/>
                  <a:t> in the determination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altLang="ko-KR" sz="3000" b="0" dirty="0" smtClean="0"/>
                  <a:t>.</a:t>
                </a:r>
                <a:br>
                  <a:rPr lang="en-US" altLang="ko-KR" sz="3000" b="0" dirty="0" smtClean="0"/>
                </a:br>
                <a:endParaRPr lang="en-US" altLang="ko-KR" sz="3000" b="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Then we used the matrix for any vectors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30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ko-KR" sz="3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𝑅</m:t>
                    </m:r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3000" dirty="0" smtClean="0"/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We guess that the boost matrix transforms any four vector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.</a:t>
                </a:r>
                <a:endParaRPr lang="en-US" altLang="ko-KR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390102" cy="5479833"/>
              </a:xfrm>
              <a:prstGeom prst="rect">
                <a:avLst/>
              </a:prstGeom>
              <a:blipFill rotWithShape="1">
                <a:blip r:embed="rId2"/>
                <a:stretch>
                  <a:fillRect l="-1453" t="-1446" r="-2326" b="-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For a general space-time point,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569264"/>
                <a:ext cx="8822150" cy="4464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</m:m>
                          <m:r>
                            <a:rPr lang="en-US" altLang="ko-KR" sz="3000" i="1">
                              <a:latin typeface="Cambria Math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,</m:t>
                    </m:r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</m:m>
                          <m:r>
                            <a:rPr lang="en-US" altLang="ko-KR" sz="3000" i="1">
                              <a:latin typeface="Cambria Math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569264"/>
                <a:ext cx="8822150" cy="44646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8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If we include transverse components that are invariant,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569264"/>
                <a:ext cx="9036496" cy="4464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,      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mr>
                            </m:m>
                            <m:r>
                              <a:rPr lang="en-US" altLang="ko-KR" sz="3000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 b="0" i="0" smtClean="0">
                                <a:latin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,</m:t>
                    </m:r>
                    <m:r>
                      <a:rPr lang="en-US" altLang="ko-KR" sz="3000" b="0" i="1" smtClean="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mr>
                            </m:m>
                            <m:r>
                              <a:rPr lang="en-US" altLang="ko-KR" sz="3000" i="1">
                                <a:latin typeface="Cambria Math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  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  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ko-KR" sz="3000" b="0" i="0" smtClean="0">
                                <a:latin typeface="Cambria Math"/>
                              </a:rPr>
                              <m:t>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𝑐𝑡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69264"/>
                <a:ext cx="9036496" cy="44646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2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For a general space-time point,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Lorentz transformation is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569264"/>
                <a:ext cx="8822150" cy="5021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𝑡</m:t>
                    </m:r>
                    <m:r>
                      <a:rPr lang="en-US" altLang="ko-KR" sz="3000" b="0" i="1" smtClean="0">
                        <a:latin typeface="Cambria Math"/>
                      </a:rPr>
                      <m:t>′=</m:t>
                    </m:r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  <m:r>
                      <a:rPr lang="en-US" altLang="ko-KR" sz="3000" b="0" i="1" smtClean="0">
                        <a:latin typeface="Cambria Math"/>
                      </a:rPr>
                      <m:t>(</m:t>
                    </m:r>
                    <m:r>
                      <a:rPr lang="en-US" altLang="ko-KR" sz="3000" b="0" i="1" smtClean="0">
                        <a:latin typeface="Cambria Math"/>
                      </a:rPr>
                      <m:t>𝑡</m:t>
                    </m:r>
                    <m:r>
                      <a:rPr lang="en-US" altLang="ko-KR" sz="3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en-US" altLang="ko-KR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3000" b="0" i="1" smtClean="0">
                        <a:latin typeface="Cambria Math"/>
                      </a:rPr>
                      <m:t>𝑥</m:t>
                    </m:r>
                    <m:r>
                      <a:rPr lang="en-US" altLang="ko-KR" sz="3000" b="0" i="1" smtClean="0">
                        <a:latin typeface="Cambria Math"/>
                      </a:rPr>
                      <m:t>),</m:t>
                    </m:r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𝑣𝑡</m:t>
                        </m:r>
                      </m:e>
                    </m:d>
                    <m:r>
                      <a:rPr lang="en-US" altLang="ko-KR" sz="3000" i="1">
                        <a:latin typeface="Cambria Math"/>
                      </a:rPr>
                      <m:t>,</m:t>
                    </m:r>
                    <m:r>
                      <a:rPr lang="en-US" altLang="ko-KR" sz="3000" b="0" i="1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𝑦</m:t>
                    </m:r>
                    <m:r>
                      <a:rPr lang="en-US" altLang="ko-KR" sz="30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𝑧</m:t>
                    </m:r>
                    <m:r>
                      <a:rPr lang="en-US" altLang="ko-KR" sz="3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i="1" dirty="0" smtClean="0">
                    <a:latin typeface="Cambria Math"/>
                  </a:rPr>
                  <a:t> </a:t>
                </a: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𝛾</m:t>
                    </m:r>
                    <m:r>
                      <a:rPr lang="en-US" altLang="ko-KR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3000" i="1">
                        <a:latin typeface="Cambria Math"/>
                      </a:rPr>
                      <m:t>𝑥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),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𝑥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30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ko-KR" sz="3000" i="1">
                            <a:latin typeface="Cambria Math"/>
                          </a:rPr>
                          <m:t>𝑣𝑡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altLang="ko-KR" sz="3000" i="1">
                        <a:latin typeface="Cambria Math"/>
                      </a:rPr>
                      <m:t>,</m:t>
                    </m:r>
                    <m:r>
                      <a:rPr lang="en-US" altLang="ko-KR" sz="3000" b="0" i="1" smtClean="0">
                        <a:latin typeface="Cambria Math"/>
                      </a:rPr>
                      <m:t>  </m:t>
                    </m:r>
                    <m:r>
                      <a:rPr lang="en-US" altLang="ko-KR" sz="3000" b="0" i="1" smtClean="0">
                        <a:latin typeface="Cambria Math"/>
                      </a:rPr>
                      <m:t>𝑦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𝑧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𝑧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569264"/>
                <a:ext cx="8822150" cy="5021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\\psf\Home\Desktop\Untitled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68304"/>
            <a:ext cx="3645415" cy="24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In the limit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/>
                          </a:rPr>
                          <m:t>𝒗</m:t>
                        </m:r>
                      </m:num>
                      <m:den>
                        <m:r>
                          <a:rPr lang="en-US" altLang="ko-KR" b="1" i="1" smtClean="0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altLang="ko-KR" b="1" i="1" smtClean="0">
                        <a:latin typeface="Cambria Math"/>
                      </a:rPr>
                      <m:t>→</m:t>
                    </m:r>
                    <m:r>
                      <a:rPr lang="en-US" altLang="ko-KR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 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1094" y="1196752"/>
                <a:ext cx="8743393" cy="5429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non-relativistic limit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200" b="0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ko-KR" sz="3200" b="0" i="1">
                        <a:latin typeface="Cambria Math"/>
                      </a:rPr>
                      <m:t>→0</m:t>
                    </m:r>
                  </m:oMath>
                </a14:m>
                <a:r>
                  <a:rPr lang="en-US" altLang="ko-KR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/>
                      </a:rPr>
                      <m:t>𝛾</m:t>
                    </m:r>
                    <m:r>
                      <a:rPr lang="en-US" altLang="ko-KR" sz="3200" i="1">
                        <a:latin typeface="Cambria Math"/>
                      </a:rPr>
                      <m:t>→</m:t>
                    </m:r>
                    <m:r>
                      <a:rPr lang="en-US" altLang="ko-KR" sz="3200" b="0" i="1" smtClean="0">
                        <a:latin typeface="Cambria Math"/>
                      </a:rPr>
                      <m:t>1</m:t>
                    </m:r>
                    <m:r>
                      <a:rPr lang="en-US" altLang="ko-K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/>
                  <a:t>and the Lorentz transformation reduces into the Galilean transformation!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i="1">
                        <a:latin typeface="Cambria Math"/>
                      </a:rPr>
                      <m:t>′=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i="1">
                        <a:latin typeface="Cambria Math"/>
                      </a:rPr>
                      <m:t>,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𝑥</m:t>
                    </m:r>
                    <m:r>
                      <a:rPr lang="en-US" altLang="ko-KR" sz="3000" b="0" i="1" smtClean="0">
                        <a:latin typeface="Cambria Math"/>
                      </a:rPr>
                      <m:t>+</m:t>
                    </m:r>
                    <m:r>
                      <a:rPr lang="en-US" altLang="ko-KR" sz="3000" b="0" i="1" smtClean="0">
                        <a:latin typeface="Cambria Math"/>
                      </a:rPr>
                      <m:t>𝑣𝑡</m:t>
                    </m:r>
                    <m:r>
                      <a:rPr lang="en-US" altLang="ko-KR" sz="3000" i="1">
                        <a:latin typeface="Cambria Math"/>
                      </a:rPr>
                      <m:t>,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,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𝑥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−</m:t>
                    </m:r>
                    <m:r>
                      <a:rPr lang="en-US" altLang="ko-KR" sz="3000" b="0" i="1" smtClean="0">
                        <a:latin typeface="Cambria Math"/>
                      </a:rPr>
                      <m:t>𝑣𝑡</m:t>
                    </m:r>
                    <m:r>
                      <a:rPr lang="en-US" altLang="ko-KR" sz="3000" b="0" i="1" smtClean="0">
                        <a:latin typeface="Cambria Math"/>
                      </a:rPr>
                      <m:t>′,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r>
                  <a:rPr lang="en-US" altLang="ko-KR" sz="3000" dirty="0" smtClean="0"/>
                  <a:t>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94" y="1196752"/>
                <a:ext cx="8743393" cy="5429500"/>
              </a:xfrm>
              <a:prstGeom prst="rect">
                <a:avLst/>
              </a:prstGeom>
              <a:blipFill rotWithShape="1">
                <a:blip r:embed="rId3"/>
                <a:stretch>
                  <a:fillRect l="-1394" t="-673" r="-3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\\psf\Home\Desktop\Untitled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3645415" cy="28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r>
                  <a:rPr lang="en-US" altLang="ko-KR" b="1" dirty="0" smtClean="0">
                    <a:latin typeface="+mn-lt"/>
                  </a:rPr>
                  <a:t>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980728"/>
                <a:ext cx="9036496" cy="5301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If we multiply a Lorentz boost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and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, then we must get the identity: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𝛽𝛾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𝛽𝛾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𝛽𝛾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ko-KR" sz="32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ko-KR" sz="3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</a:t>
                </a:r>
                <a:r>
                  <a:rPr lang="en-US" altLang="ko-KR" sz="3000" b="1" dirty="0">
                    <a:solidFill>
                      <a:prstClr val="black"/>
                    </a:solidFill>
                  </a:rPr>
                  <a:t>1</a:t>
                </a:r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Here, we have used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=1/(1−</m:t>
                    </m:r>
                    <m:sSup>
                      <m:sSup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In the same way, we can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altLang="ko-KR" sz="3000" b="1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9036496" cy="5301964"/>
              </a:xfrm>
              <a:prstGeom prst="rect">
                <a:avLst/>
              </a:prstGeom>
              <a:blipFill rotWithShape="1">
                <a:blip r:embed="rId3"/>
                <a:stretch>
                  <a:fillRect l="-1417" t="-1264" b="-29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9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Metric Tensor 1 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in Euclidean Space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96752"/>
                <a:ext cx="9036496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In an Euclidean space, the squared length of a vector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Here, </a:t>
                </a:r>
                <a:r>
                  <a:rPr lang="en-US" altLang="ko-KR" sz="3200" b="1" dirty="0" smtClean="0"/>
                  <a:t>1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His called the metric tensor of the 3D Euclidean space.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Orthogonality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of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requires that the length is invariant under rotation:</a:t>
                </a:r>
                <a:br>
                  <a:rPr lang="en-US" altLang="ko-KR" sz="30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𝑅𝑋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𝑅𝑋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𝑅𝑋</m:t>
                        </m:r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b="0" dirty="0" smtClean="0">
                    <a:solidFill>
                      <a:prstClr val="black"/>
                    </a:solidFill>
                  </a:rPr>
                </a:b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9036496" cy="5201424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Metric Tensor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 </a:t>
                </a:r>
                <a:br>
                  <a:rPr lang="en-US" altLang="ko-KR" b="1" dirty="0" smtClean="0">
                    <a:latin typeface="+mn-lt"/>
                  </a:rPr>
                </a:br>
                <a:r>
                  <a:rPr lang="en-US" altLang="ko-KR" b="1" dirty="0" smtClean="0">
                    <a:latin typeface="+mn-lt"/>
                  </a:rPr>
                  <a:t>in </a:t>
                </a:r>
                <a:r>
                  <a:rPr lang="en-US" altLang="ko-KR" b="1" dirty="0" err="1" smtClean="0">
                    <a:latin typeface="+mn-lt"/>
                  </a:rPr>
                  <a:t>Minkowski</a:t>
                </a:r>
                <a:r>
                  <a:rPr lang="en-US" altLang="ko-KR" b="1" dirty="0" smtClean="0">
                    <a:latin typeface="+mn-lt"/>
                  </a:rPr>
                  <a:t> Space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96752"/>
                <a:ext cx="9036496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In the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Minkowski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space, where the four-vector transforms, the squared length of a vector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Here, </a:t>
                </a:r>
                <a14:m>
                  <m:oMath xmlns:m="http://schemas.openxmlformats.org/officeDocument/2006/math"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altLang="ko-KR" sz="3200" b="1" dirty="0" smtClean="0"/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His called the metric tensor of the 4D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Minkowski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space.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 matrix representation of </a:t>
                </a:r>
                <a14:m>
                  <m:oMath xmlns:m="http://schemas.openxmlformats.org/officeDocument/2006/math">
                    <m:r>
                      <a:rPr lang="en-US" altLang="ko-KR" sz="28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is </a:t>
                </a:r>
              </a:p>
              <a:p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9036496" cy="4278094"/>
              </a:xfrm>
              <a:prstGeom prst="rect">
                <a:avLst/>
              </a:prstGeom>
              <a:blipFill rotWithShape="1">
                <a:blip r:embed="rId3"/>
                <a:stretch>
                  <a:fillRect l="-1417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\\psf\Home\Desktop\latex-imag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41168"/>
            <a:ext cx="36385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We know that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124744"/>
                <a:ext cx="8390102" cy="5308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rest frame space-time coordinate of a clock fixed at the origin is  (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𝑐</m:t>
                    </m:r>
                    <m:r>
                      <a:rPr lang="en-US" altLang="ko-KR" sz="3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ko-KR" sz="3000" i="1" dirty="0" smtClean="0"/>
                  <a:t>,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ko-KR" sz="3000" dirty="0"/>
                  <a:t>) </a:t>
                </a: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frame where the clock is moving with velocity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𝑣</m:t>
                    </m:r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</m:oMath>
                </a14:m>
                <a:r>
                  <a:rPr lang="en-US" altLang="ko-KR" sz="3000" dirty="0" smtClean="0"/>
                  <a:t> the space-time</a:t>
                </a:r>
                <a:r>
                  <a:rPr lang="ko-KR" altLang="en-US" sz="3000" dirty="0" smtClean="0"/>
                  <a:t> </a:t>
                </a:r>
                <a:r>
                  <a:rPr lang="en-US" altLang="ko-KR" sz="3000" dirty="0" smtClean="0"/>
                  <a:t>coordinate becomes </a:t>
                </a:r>
                <a:r>
                  <a:rPr lang="en-US" altLang="ko-KR" sz="3000" dirty="0"/>
                  <a:t>(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𝑐</m:t>
                    </m:r>
                    <m:r>
                      <a:rPr lang="en-US" altLang="ko-KR" sz="3000" b="0" i="1" smtClean="0">
                        <a:latin typeface="Cambria Math"/>
                      </a:rPr>
                      <m:t>𝑡</m:t>
                    </m:r>
                    <m:r>
                      <a:rPr lang="en-US" altLang="ko-KR" sz="3000" b="0" i="1" smtClean="0">
                        <a:latin typeface="Cambria Math"/>
                      </a:rPr>
                      <m:t>, </m:t>
                    </m:r>
                    <m:r>
                      <a:rPr lang="en-US" altLang="ko-KR" sz="3000" b="0" i="1" smtClean="0">
                        <a:latin typeface="Cambria Math"/>
                      </a:rPr>
                      <m:t>𝑣𝑡</m:t>
                    </m:r>
                    <m:r>
                      <a:rPr lang="en-US" altLang="ko-KR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 smtClean="0"/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/>
                  <a:t>Time dilation states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i="1">
                          <a:latin typeface="Cambria Math"/>
                        </a:rPr>
                        <m:t>𝑡</m:t>
                      </m:r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r>
                        <a:rPr lang="en-US" altLang="ko-KR" sz="3000" i="1">
                          <a:latin typeface="Cambria Math"/>
                        </a:rPr>
                        <m:t>𝛾𝜏</m:t>
                      </m:r>
                      <m:r>
                        <a:rPr lang="en-US" altLang="ko-KR" sz="3000" i="1">
                          <a:latin typeface="Cambria Math"/>
                        </a:rPr>
                        <m:t>,    </m:t>
                      </m:r>
                      <m:r>
                        <a:rPr lang="en-US" altLang="ko-KR" sz="30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ko-KR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altLang="ko-KR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3000" i="1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3000" dirty="0"/>
              </a:p>
              <a:p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Applying the matrix method, we find the Lorentz transformation matrix today.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8390102" cy="5308441"/>
              </a:xfrm>
              <a:prstGeom prst="rect">
                <a:avLst/>
              </a:prstGeom>
              <a:blipFill rotWithShape="1">
                <a:blip r:embed="rId2"/>
                <a:stretch>
                  <a:fillRect l="-1453" t="-1494" r="-2762" b="-27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2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Invariant 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under</a:t>
            </a:r>
            <a:r>
              <a:rPr lang="ko-KR" altLang="en-US" b="1" dirty="0" smtClean="0">
                <a:latin typeface="+mn-lt"/>
              </a:rPr>
              <a:t> </a:t>
            </a:r>
            <a:r>
              <a:rPr lang="en-US" altLang="ko-KR" b="1" dirty="0" smtClean="0">
                <a:latin typeface="+mn-lt"/>
              </a:rPr>
              <a:t>Lorentz Transform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5182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Under a Lorentz transformation,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Then the squared length transforms like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30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Λ</m:t>
                          </m:r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30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Λ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altLang="ko-KR" sz="3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ko-KR" sz="3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3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  <m:r>
                          <m:rPr>
                            <m:sty m:val="p"/>
                          </m:rPr>
                          <a:rPr lang="en-US" altLang="ko-KR" sz="3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>
                    <a:solidFill>
                      <a:prstClr val="black"/>
                    </a:solidFill>
                  </a:rPr>
                  <a:t>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m:rPr>
                        <m:sty m:val="p"/>
                      </m:rPr>
                      <a:rPr lang="en-US" altLang="ko-KR" sz="30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3000" i="1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e>
                                      <m:r>
                                        <a:rPr lang="en-US" altLang="ko-KR" sz="3000" i="1">
                                          <a:latin typeface="Cambria Math"/>
                                        </a:rPr>
                                        <m:t>𝛽𝛾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3000" i="1">
                                          <a:latin typeface="Cambria Math"/>
                                        </a:rPr>
                                        <m:t>𝛽𝛾</m:t>
                                      </m:r>
                                    </m:e>
                                    <m:e>
                                      <m:r>
                                        <a:rPr lang="en-US" altLang="ko-KR" sz="3000" i="1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</m:mr>
                                </m:m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ko-KR" sz="3000">
                                    <a:latin typeface="Cambria Math"/>
                                  </a:rPr>
                                  <m:t>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3000" dirty="0"/>
                                  <m:t> </m:t>
                                </m:r>
                              </m:e>
                            </m:eqArr>
                          </m:e>
                        </m:d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en-US" altLang="ko-KR" sz="3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ko-KR" sz="3000">
                                <a:latin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mr>
                            </m:m>
                            <m:r>
                              <a:rPr lang="en-US" altLang="ko-KR" sz="3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ko-KR" sz="3000">
                                <a:latin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mr>
                            </m:m>
                            <m:r>
                              <a:rPr lang="en-US" altLang="ko-KR" sz="3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ko-KR" sz="3000">
                                <a:latin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mr>
                            </m:m>
                            <m:r>
                              <a:rPr lang="en-US" altLang="ko-KR" sz="3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ko-KR" sz="3000">
                                <a:latin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3000" dirty="0">
                        <a:latin typeface="Cambria Math"/>
                      </a:rPr>
                      <m:t>                             =</m:t>
                    </m:r>
                    <m:r>
                      <a:rPr lang="en-US" altLang="ko-KR" sz="3000" b="1" i="1" dirty="0" smtClean="0">
                        <a:latin typeface="Cambria Math"/>
                      </a:rPr>
                      <m:t>𝒈</m:t>
                    </m:r>
                    <m:r>
                      <a:rPr lang="en-US" altLang="ko-KR" sz="3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b="1" dirty="0">
                    <a:solidFill>
                      <a:prstClr val="black"/>
                    </a:solidFill>
                  </a:rPr>
                  <a:t>  </a:t>
                </a:r>
                <a:endParaRPr lang="en-US" altLang="ko-KR" sz="3000" b="1" dirty="0" smtClean="0">
                  <a:solidFill>
                    <a:prstClr val="black"/>
                  </a:solidFill>
                </a:endParaRPr>
              </a:p>
              <a:p>
                <a:endParaRPr lang="en-US" altLang="ko-KR" sz="1000" b="1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𝑐𝑡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is invariant!</a:t>
                </a:r>
                <a:endParaRPr lang="en-US" altLang="ko-KR" sz="3000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5182316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529" b="-27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2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Event as a Four vector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569264"/>
                <a:ext cx="8390102" cy="432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For the time being, we neglect y and z axes.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rest frame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𝑆</m:t>
                    </m:r>
                    <m:r>
                      <a:rPr lang="en-US" altLang="ko-KR" sz="3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ko-KR" sz="3000" dirty="0" smtClean="0"/>
                  <a:t> the four-vector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 represents the event  (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𝑐</m:t>
                    </m:r>
                    <m:r>
                      <a:rPr lang="en-US" altLang="ko-KR" sz="3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ko-KR" sz="3000" i="1" dirty="0" smtClean="0"/>
                  <a:t>,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ko-KR" sz="3000" dirty="0" smtClean="0"/>
                  <a:t>).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/>
                  <a:t>In the </a:t>
                </a:r>
                <a:r>
                  <a:rPr lang="en-US" altLang="ko-KR" sz="3000" dirty="0" smtClean="0"/>
                  <a:t>moving </a:t>
                </a:r>
                <a:r>
                  <a:rPr lang="en-US" altLang="ko-KR" sz="3000" dirty="0"/>
                  <a:t>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the same event is described by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𝑣𝑡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𝛾𝜏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𝛾𝜏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/>
                  <a:t>. </a:t>
                </a: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Note that the 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  <m:r>
                      <a:rPr lang="en-US" altLang="ko-KR" sz="3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 moves with the velocity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−</m:t>
                    </m:r>
                    <m:r>
                      <a:rPr lang="en-US" altLang="ko-KR" sz="3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0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sz="3000" dirty="0" smtClean="0"/>
                  <a:t>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, </a:t>
                </a:r>
                <a:r>
                  <a:rPr lang="en-US" altLang="ko-KR" sz="3000" dirty="0"/>
                  <a:t>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sz="3000" dirty="0" smtClean="0"/>
                  <a:t> is moving with </a:t>
                </a:r>
                <a14:m>
                  <m:oMath xmlns:m="http://schemas.openxmlformats.org/officeDocument/2006/math">
                    <m:r>
                      <a:rPr lang="en-US" altLang="ko-KR" sz="3000" b="0" i="0" smtClean="0">
                        <a:latin typeface="Cambria Math"/>
                      </a:rPr>
                      <m:t>+</m:t>
                    </m:r>
                    <m:r>
                      <a:rPr lang="en-US" altLang="ko-KR" sz="30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0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569264"/>
                <a:ext cx="8390102" cy="4320606"/>
              </a:xfrm>
              <a:prstGeom prst="rect">
                <a:avLst/>
              </a:prstGeom>
              <a:blipFill rotWithShape="1">
                <a:blip r:embed="rId2"/>
                <a:stretch>
                  <a:fillRect l="-1453" t="-1834" r="-1381" b="-3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8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Note that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124744"/>
                <a:ext cx="83901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Note that the 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  <m:r>
                      <a:rPr lang="en-US" altLang="ko-KR" sz="3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 moves with the velocity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−</m:t>
                    </m:r>
                    <m:r>
                      <a:rPr lang="en-US" altLang="ko-KR" sz="3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0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sz="3000" dirty="0" smtClean="0"/>
                  <a:t>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, </a:t>
                </a:r>
                <a:r>
                  <a:rPr lang="en-US" altLang="ko-KR" sz="3000" dirty="0"/>
                  <a:t>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sz="3000" dirty="0" smtClean="0"/>
                  <a:t> is moving with </a:t>
                </a:r>
                <a14:m>
                  <m:oMath xmlns:m="http://schemas.openxmlformats.org/officeDocument/2006/math">
                    <m:r>
                      <a:rPr lang="en-US" altLang="ko-KR" sz="3000" b="0" i="0" smtClean="0">
                        <a:latin typeface="Cambria Math"/>
                      </a:rPr>
                      <m:t>+</m:t>
                    </m:r>
                    <m:r>
                      <a:rPr lang="en-US" altLang="ko-KR" sz="30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0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124744"/>
                <a:ext cx="8390102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453" t="-5372" b="-119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\psf\Home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17622"/>
            <a:ext cx="4012895" cy="35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Let us find the boost matrix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</a:rPr>
                      <m:t>𝚲</m:t>
                    </m:r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412776"/>
                <a:ext cx="8390102" cy="422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rest frame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𝑆</m:t>
                    </m:r>
                    <m:r>
                      <a:rPr lang="en-US" altLang="ko-KR" sz="3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ko-KR" sz="3000" dirty="0" smtClean="0"/>
                  <a:t> the four-vector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 represents the event  (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𝑐</m:t>
                    </m:r>
                    <m:r>
                      <a:rPr lang="en-US" altLang="ko-KR" sz="3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ko-KR" sz="3000" i="1" dirty="0" smtClean="0"/>
                  <a:t>,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ko-KR" sz="3000" dirty="0" smtClean="0"/>
                  <a:t>).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/>
                  <a:t>In the </a:t>
                </a:r>
                <a:r>
                  <a:rPr lang="en-US" altLang="ko-KR" sz="3000" dirty="0" smtClean="0"/>
                  <a:t>moving </a:t>
                </a:r>
                <a:r>
                  <a:rPr lang="en-US" altLang="ko-KR" sz="3000" dirty="0"/>
                  <a:t>frame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𝑆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the same event is described by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𝑣𝑡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/>
                  <a:t>. </a:t>
                </a: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We want to find the Lorentz boost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altLang="ko-KR" sz="3000" dirty="0" smtClean="0"/>
                  <a:t> such that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r>
                      <a:rPr lang="en-US" altLang="ko-KR" sz="3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00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8390102" cy="4225259"/>
              </a:xfrm>
              <a:prstGeom prst="rect">
                <a:avLst/>
              </a:prstGeom>
              <a:blipFill rotWithShape="1">
                <a:blip r:embed="rId3"/>
                <a:stretch>
                  <a:fillRect l="-1453" t="-18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2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First trial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196752"/>
                <a:ext cx="8390102" cy="500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r>
                      <a:rPr lang="en-US" altLang="ko-KR" sz="3000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altLang="ko-KR" sz="300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sz="3000" b="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This leads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𝑝𝑐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0" i="1" smtClean="0">
                          <a:latin typeface="Cambria Math"/>
                        </a:rPr>
                        <m:t> →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3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dirty="0" smtClean="0"/>
              </a:p>
              <a:p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This determines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3000" i="1">
                        <a:latin typeface="Cambria Math"/>
                      </a:rPr>
                      <m:t>𝑎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  <m:r>
                      <a:rPr lang="en-US" altLang="ko-KR" sz="3000" b="0" i="1" smtClean="0">
                        <a:latin typeface="Cambria Math"/>
                      </a:rPr>
                      <m:t>,   </m:t>
                    </m:r>
                    <m:r>
                      <a:rPr lang="en-US" altLang="ko-KR" sz="3000" b="0" i="1" smtClean="0">
                        <a:latin typeface="Cambria Math"/>
                      </a:rPr>
                      <m:t>𝑝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</m:oMath>
                </a14:m>
                <a:endParaRPr lang="en-US" altLang="ko-KR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390102" cy="5001754"/>
              </a:xfrm>
              <a:prstGeom prst="rect">
                <a:avLst/>
              </a:prstGeom>
              <a:blipFill rotWithShape="1">
                <a:blip r:embed="rId2"/>
                <a:stretch>
                  <a:fillRect l="-1453" b="-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Inverse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𝜦</m:t>
                        </m:r>
                      </m:e>
                      <m:sup>
                        <m:r>
                          <a:rPr lang="en-US" altLang="ko-KR" b="1" i="0" smtClean="0">
                            <a:latin typeface="Cambria Math"/>
                          </a:rPr>
                          <m:t>−</m:t>
                        </m:r>
                        <m:r>
                          <a:rPr lang="en-US" altLang="ko-KR" b="1" i="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196752"/>
                <a:ext cx="8390102" cy="518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b="0" dirty="0" smtClean="0"/>
                  <a:t>We find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altLang="ko-KR" sz="3000" b="0" dirty="0" smtClean="0"/>
                  <a:t> Here,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ko-KR" sz="3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𝑞</m:t>
                    </m:r>
                    <m:r>
                      <a:rPr lang="en-US" altLang="ko-KR" sz="3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b="0" dirty="0" smtClean="0"/>
                  <a:t>are not determined, yet.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Based on the relativity of the two frames, the inverse matrix must be obtained by replacing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000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−</m:t>
                    </m:r>
                    <m:r>
                      <a:rPr lang="en-US" altLang="ko-KR" sz="3000" b="0" i="1" smtClean="0">
                        <a:latin typeface="Cambria Math"/>
                      </a:rPr>
                      <m:t>𝑣</m:t>
                    </m:r>
                    <m:r>
                      <a:rPr lang="en-US" altLang="ko-KR" sz="30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ko-KR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  <m:r>
                      <a:rPr lang="en-US" altLang="ko-KR" sz="3000" b="0" i="1" smtClean="0">
                        <a:latin typeface="Cambria Math"/>
                      </a:rPr>
                      <m:t>→</m:t>
                    </m:r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30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ko-KR" sz="3000" i="1">
                        <a:latin typeface="Cambria Math"/>
                      </a:rPr>
                      <m:t>𝛾</m:t>
                    </m:r>
                    <m:r>
                      <a:rPr lang="en-US" altLang="ko-KR" sz="3000" b="0" i="0" smtClean="0">
                        <a:latin typeface="Cambria Math"/>
                      </a:rPr>
                      <m:t>→</m:t>
                    </m:r>
                    <m:r>
                      <a:rPr lang="en-US" altLang="ko-KR" sz="3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ko-KR" sz="3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3000" dirty="0" smtClean="0"/>
                  <a:t>.</a:t>
                </a:r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390102" cy="5187126"/>
              </a:xfrm>
              <a:prstGeom prst="rect">
                <a:avLst/>
              </a:prstGeom>
              <a:blipFill rotWithShape="1">
                <a:blip r:embed="rId3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Second trial with inverse 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177768"/>
                <a:ext cx="8390102" cy="5436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 b="0" i="0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</m:oMath>
                </a14:m>
                <a:endParaRPr lang="en-US" altLang="ko-KR" sz="3000" b="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𝑏</m:t>
                    </m:r>
                    <m:r>
                      <a:rPr lang="en-US" altLang="ko-KR" sz="3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𝑞</m:t>
                    </m:r>
                    <m:r>
                      <a:rPr lang="en-US" altLang="ko-KR" sz="3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 may not be the same as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ko-KR" sz="30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𝑞</m:t>
                    </m:r>
                    <m:r>
                      <a:rPr lang="en-US" altLang="ko-KR" sz="30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sz="3000" dirty="0" smtClean="0"/>
                  <a:t> respectively.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This leads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ko-KR" sz="3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𝑣</m:t>
                                </m:r>
                                <m:sSup>
                                  <m:sSupPr>
                                    <m:ctrlPr>
                                      <a:rPr lang="en-US" altLang="ko-KR" sz="3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0" i="1" smtClean="0">
                          <a:latin typeface="Cambria Math"/>
                        </a:rPr>
                        <m:t> →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  <m:f>
                                  <m:fPr>
                                    <m:ctrlPr>
                                      <a:rPr lang="en-US" altLang="ko-KR" sz="3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77768"/>
                <a:ext cx="8390102" cy="5436104"/>
              </a:xfrm>
              <a:prstGeom prst="rect">
                <a:avLst/>
              </a:prstGeom>
              <a:blipFill rotWithShape="1">
                <a:blip r:embed="rId2"/>
                <a:stretch>
                  <a:fillRect l="-1453" r="-1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0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The solution is 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177768"/>
                <a:ext cx="8390102" cy="511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3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  <m:f>
                                <m:f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 lower equation determines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𝑞</m:t>
                    </m:r>
                    <m:r>
                      <a:rPr lang="en-US" altLang="ko-KR" sz="3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sz="3000" b="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3000" dirty="0"/>
                      <m:t>The</m:t>
                    </m:r>
                    <m:r>
                      <m:rPr>
                        <m:nor/>
                      </m:rPr>
                      <a:rPr lang="en-US" altLang="ko-KR" sz="3000" dirty="0"/>
                      <m:t> </m:t>
                    </m:r>
                    <m:r>
                      <m:rPr>
                        <m:nor/>
                      </m:rPr>
                      <a:rPr lang="en-US" altLang="ko-KR" sz="3000" dirty="0"/>
                      <m:t>lower</m:t>
                    </m:r>
                    <m:r>
                      <m:rPr>
                        <m:nor/>
                      </m:rPr>
                      <a:rPr lang="en-US" altLang="ko-KR" sz="3000" dirty="0"/>
                      <m:t> </m:t>
                    </m:r>
                    <m:r>
                      <m:rPr>
                        <m:nor/>
                      </m:rPr>
                      <a:rPr lang="en-US" altLang="ko-KR" sz="3000" dirty="0"/>
                      <m:t>equation</m:t>
                    </m:r>
                    <m:r>
                      <m:rPr>
                        <m:nor/>
                      </m:rPr>
                      <a:rPr lang="en-US" altLang="ko-KR" sz="3000" dirty="0"/>
                      <m:t> </m:t>
                    </m:r>
                    <m:r>
                      <m:rPr>
                        <m:nor/>
                      </m:rPr>
                      <a:rPr lang="en-US" altLang="ko-KR" sz="3000" dirty="0"/>
                      <m:t>determines</m:t>
                    </m:r>
                  </m:oMath>
                </a14:m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𝑏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ko-KR" sz="3000" i="1">
                        <a:latin typeface="Cambria Math"/>
                      </a:rPr>
                      <m:t>𝛾</m:t>
                    </m:r>
                    <m:r>
                      <a:rPr lang="en-US" altLang="ko-KR" sz="3000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ko-KR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ko-KR" sz="30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ko-KR" sz="3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𝑏</m:t>
                    </m:r>
                    <m:r>
                      <a:rPr lang="en-US" altLang="ko-KR" sz="3000" b="0" i="1" smtClean="0">
                        <a:latin typeface="Cambria Math"/>
                      </a:rPr>
                      <m:t>′=</m:t>
                    </m:r>
                    <m:r>
                      <a:rPr lang="en-US" altLang="ko-KR" sz="3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altLang="ko-KR" sz="3000" dirty="0" smtClean="0"/>
                  <a:t> =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ko-KR" sz="3000" dirty="0" smtClean="0"/>
                  <a:t>=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  <m:r>
                      <a:rPr lang="en-US" altLang="ko-KR" sz="3000" b="0" i="1" smtClean="0">
                        <a:latin typeface="Cambria Math"/>
                      </a:rPr>
                      <m:t>→</m:t>
                    </m:r>
                    <m:r>
                      <a:rPr lang="en-US" altLang="ko-KR" sz="3000" b="0" i="1" smtClean="0">
                        <a:latin typeface="Cambria Math"/>
                      </a:rPr>
                      <m:t>𝑏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ko-KR" sz="3000" b="0" i="1" smtClean="0">
                        <a:latin typeface="Cambria Math"/>
                      </a:rPr>
                      <m:t>𝛾</m:t>
                    </m:r>
                  </m:oMath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77768"/>
                <a:ext cx="8390102" cy="5110694"/>
              </a:xfrm>
              <a:prstGeom prst="rect">
                <a:avLst/>
              </a:prstGeom>
              <a:blipFill rotWithShape="1">
                <a:blip r:embed="rId2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2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2022</Words>
  <Application>Microsoft Office PowerPoint</Application>
  <PresentationFormat>화면 슬라이드 쇼(4:3)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Lorentz Transformation</vt:lpstr>
      <vt:lpstr>We know that</vt:lpstr>
      <vt:lpstr>Event as a Four vector</vt:lpstr>
      <vt:lpstr>Note that</vt:lpstr>
      <vt:lpstr>Let us find the boost matrix Λ</vt:lpstr>
      <vt:lpstr>First trial</vt:lpstr>
      <vt:lpstr>Inverse matrix Λ^(-1)</vt:lpstr>
      <vt:lpstr>Second trial with inverse </vt:lpstr>
      <vt:lpstr>The solution is </vt:lpstr>
      <vt:lpstr>Therefore, the boost matrix is</vt:lpstr>
      <vt:lpstr>Lorentz Boost is obtained!</vt:lpstr>
      <vt:lpstr>Recall that R is universal!</vt:lpstr>
      <vt:lpstr>For a general space-time point,</vt:lpstr>
      <vt:lpstr>If we include transverse components that are invariant,</vt:lpstr>
      <vt:lpstr>For a general space-time point, Lorentz transformation is</vt:lpstr>
      <vt:lpstr>In the limit  v/c→0 </vt:lpstr>
      <vt:lpstr>Check ΛΛ^(-1)=1</vt:lpstr>
      <vt:lpstr>Metric Tensor 1  in Euclidean Space</vt:lpstr>
      <vt:lpstr>Metric Tensor g  in Minkowski Space</vt:lpstr>
      <vt:lpstr>Invariant  under Lorentz Transform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다시 만나는  전자기학</dc:title>
  <dc:creator>김민호</dc:creator>
  <cp:lastModifiedBy>이준학</cp:lastModifiedBy>
  <cp:revision>148</cp:revision>
  <cp:lastPrinted>2012-04-29T10:01:51Z</cp:lastPrinted>
  <dcterms:created xsi:type="dcterms:W3CDTF">2012-04-29T07:09:51Z</dcterms:created>
  <dcterms:modified xsi:type="dcterms:W3CDTF">2012-05-23T04:18:39Z</dcterms:modified>
</cp:coreProperties>
</file>