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331" r:id="rId2"/>
    <p:sldId id="332" r:id="rId3"/>
    <p:sldId id="333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36" r:id="rId12"/>
    <p:sldId id="334" r:id="rId13"/>
    <p:sldId id="339" r:id="rId14"/>
    <p:sldId id="351" r:id="rId15"/>
    <p:sldId id="347" r:id="rId16"/>
    <p:sldId id="344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4FB4B1"/>
    <a:srgbClr val="666666"/>
    <a:srgbClr val="9B9B9B"/>
    <a:srgbClr val="00823B"/>
    <a:srgbClr val="008080"/>
    <a:srgbClr val="ECF8F7"/>
    <a:srgbClr val="B0DEDD"/>
    <a:srgbClr val="DEF2F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63" autoAdjust="0"/>
  </p:normalViewPr>
  <p:slideViewPr>
    <p:cSldViewPr>
      <p:cViewPr>
        <p:scale>
          <a:sx n="48" d="100"/>
          <a:sy n="48" d="100"/>
        </p:scale>
        <p:origin x="-94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A94B5-7CA7-4074-9F5D-3C164F025477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31794EE8-CDF0-464D-8DA0-06FCACAE58C1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다국적</a:t>
          </a:r>
          <a:endParaRPr lang="en-US" altLang="ko-KR" sz="2800" dirty="0" smtClean="0"/>
        </a:p>
        <a:p>
          <a:pPr latinLnBrk="1"/>
          <a:r>
            <a:rPr lang="ko-KR" altLang="en-US" sz="2800" dirty="0" smtClean="0"/>
            <a:t>기업</a:t>
          </a:r>
          <a:endParaRPr lang="ko-KR" altLang="en-US" sz="2800" dirty="0"/>
        </a:p>
      </dgm:t>
    </dgm:pt>
    <dgm:pt modelId="{F124BC17-ED6A-4C9E-8D31-5BFBE841E8D7}" type="parTrans" cxnId="{AAF8B192-3EF0-4F81-9E33-94533C415FCA}">
      <dgm:prSet/>
      <dgm:spPr/>
      <dgm:t>
        <a:bodyPr/>
        <a:lstStyle/>
        <a:p>
          <a:pPr latinLnBrk="1"/>
          <a:endParaRPr lang="ko-KR" altLang="en-US"/>
        </a:p>
      </dgm:t>
    </dgm:pt>
    <dgm:pt modelId="{FAD7926C-B7D0-43C8-8B75-43C1CBCEF5D8}" type="sibTrans" cxnId="{AAF8B192-3EF0-4F81-9E33-94533C415FCA}">
      <dgm:prSet/>
      <dgm:spPr/>
      <dgm:t>
        <a:bodyPr/>
        <a:lstStyle/>
        <a:p>
          <a:pPr latinLnBrk="1"/>
          <a:endParaRPr lang="ko-KR" altLang="en-US"/>
        </a:p>
      </dgm:t>
    </dgm:pt>
    <dgm:pt modelId="{A5F82A98-0F44-4217-B823-D42399015F96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클러스터</a:t>
          </a:r>
          <a:endParaRPr lang="ko-KR" altLang="en-US" sz="2800" dirty="0"/>
        </a:p>
      </dgm:t>
    </dgm:pt>
    <dgm:pt modelId="{B317B783-62AB-4D47-93AF-E2E6B828A5C0}" type="parTrans" cxnId="{95F68002-ED3F-4807-9DDC-FFE5961EC24E}">
      <dgm:prSet/>
      <dgm:spPr/>
      <dgm:t>
        <a:bodyPr/>
        <a:lstStyle/>
        <a:p>
          <a:pPr latinLnBrk="1"/>
          <a:endParaRPr lang="ko-KR" altLang="en-US"/>
        </a:p>
      </dgm:t>
    </dgm:pt>
    <dgm:pt modelId="{7E3D0B4B-D70C-423D-B343-34180AF138FD}" type="sibTrans" cxnId="{95F68002-ED3F-4807-9DDC-FFE5961EC24E}">
      <dgm:prSet/>
      <dgm:spPr/>
      <dgm:t>
        <a:bodyPr/>
        <a:lstStyle/>
        <a:p>
          <a:pPr latinLnBrk="1"/>
          <a:endParaRPr lang="ko-KR" altLang="en-US"/>
        </a:p>
      </dgm:t>
    </dgm:pt>
    <dgm:pt modelId="{8529E7BE-A804-4158-B1C8-F08F9DCD4323}">
      <dgm:prSet phldrT="[텍스트]"/>
      <dgm:spPr/>
      <dgm:t>
        <a:bodyPr/>
        <a:lstStyle/>
        <a:p>
          <a:pPr latinLnBrk="1"/>
          <a:r>
            <a:rPr lang="ko-KR" altLang="en-US" dirty="0" smtClean="0"/>
            <a:t>호주</a:t>
          </a:r>
          <a:r>
            <a:rPr lang="en-US" altLang="ko-KR" dirty="0" smtClean="0"/>
            <a:t>, </a:t>
          </a:r>
          <a:r>
            <a:rPr lang="ko-KR" altLang="en-US" dirty="0" smtClean="0"/>
            <a:t>캐나다</a:t>
          </a:r>
          <a:r>
            <a:rPr lang="en-US" altLang="ko-KR" dirty="0" smtClean="0"/>
            <a:t>, </a:t>
          </a:r>
          <a:r>
            <a:rPr lang="ko-KR" altLang="en-US" dirty="0" smtClean="0"/>
            <a:t>덴마크</a:t>
          </a:r>
          <a:r>
            <a:rPr lang="en-US" altLang="ko-KR" dirty="0" smtClean="0"/>
            <a:t>, </a:t>
          </a:r>
          <a:r>
            <a:rPr lang="ko-KR" altLang="en-US" dirty="0" smtClean="0"/>
            <a:t>프랑스 등 주요 국가들은 </a:t>
          </a:r>
          <a:r>
            <a:rPr lang="ko-KR" altLang="en-US" dirty="0" err="1" smtClean="0"/>
            <a:t>농식품분야에서</a:t>
          </a:r>
          <a:r>
            <a:rPr lang="ko-KR" altLang="en-US" dirty="0" smtClean="0"/>
            <a:t> 클러스터를 구축하고 있음</a:t>
          </a:r>
          <a:endParaRPr lang="ko-KR" altLang="en-US" dirty="0"/>
        </a:p>
      </dgm:t>
    </dgm:pt>
    <dgm:pt modelId="{3877662C-8391-4754-99EA-15A17F8D4A91}" type="parTrans" cxnId="{F489BA83-1DDA-47CB-BA18-47F20C32A8B6}">
      <dgm:prSet/>
      <dgm:spPr/>
      <dgm:t>
        <a:bodyPr/>
        <a:lstStyle/>
        <a:p>
          <a:pPr latinLnBrk="1"/>
          <a:endParaRPr lang="ko-KR" altLang="en-US"/>
        </a:p>
      </dgm:t>
    </dgm:pt>
    <dgm:pt modelId="{4FB65043-902B-4035-B769-5E83C1E48FB3}" type="sibTrans" cxnId="{F489BA83-1DDA-47CB-BA18-47F20C32A8B6}">
      <dgm:prSet/>
      <dgm:spPr/>
      <dgm:t>
        <a:bodyPr/>
        <a:lstStyle/>
        <a:p>
          <a:pPr latinLnBrk="1"/>
          <a:endParaRPr lang="ko-KR" altLang="en-US"/>
        </a:p>
      </dgm:t>
    </dgm:pt>
    <dgm:pt modelId="{15571BFA-E94B-481F-AB46-96BDFA7A8A29}">
      <dgm:prSet phldrT="[텍스트]"/>
      <dgm:spPr/>
      <dgm:t>
        <a:bodyPr/>
        <a:lstStyle/>
        <a:p>
          <a:pPr latinLnBrk="1"/>
          <a:r>
            <a:rPr lang="ko-KR" altLang="en-US" dirty="0" smtClean="0"/>
            <a:t>거대 다국적 기업 </a:t>
          </a:r>
          <a:r>
            <a:rPr lang="en-US" altLang="ko-KR" dirty="0" smtClean="0"/>
            <a:t>5</a:t>
          </a:r>
          <a:r>
            <a:rPr lang="ko-KR" altLang="en-US" dirty="0" smtClean="0"/>
            <a:t>개사</a:t>
          </a:r>
          <a:r>
            <a:rPr lang="en-US" altLang="ko-KR" dirty="0" smtClean="0"/>
            <a:t>: </a:t>
          </a:r>
          <a:r>
            <a:rPr lang="ko-KR" altLang="en-US" dirty="0" smtClean="0"/>
            <a:t>전세계 곡물유통의 </a:t>
          </a:r>
          <a:r>
            <a:rPr lang="en-US" altLang="ko-KR" dirty="0" smtClean="0"/>
            <a:t>75% </a:t>
          </a:r>
          <a:r>
            <a:rPr lang="ko-KR" altLang="en-US" dirty="0" smtClean="0"/>
            <a:t>차지</a:t>
          </a:r>
          <a:endParaRPr lang="ko-KR" altLang="en-US" dirty="0"/>
        </a:p>
      </dgm:t>
    </dgm:pt>
    <dgm:pt modelId="{71BE57B7-C143-4EE7-874D-2DE693667DF6}" type="sibTrans" cxnId="{283B4F63-DF7E-4CF0-9743-CA931420FB05}">
      <dgm:prSet/>
      <dgm:spPr/>
      <dgm:t>
        <a:bodyPr/>
        <a:lstStyle/>
        <a:p>
          <a:pPr latinLnBrk="1"/>
          <a:endParaRPr lang="ko-KR" altLang="en-US"/>
        </a:p>
      </dgm:t>
    </dgm:pt>
    <dgm:pt modelId="{EA3506E2-3F32-4C5D-A084-D9327966B408}" type="parTrans" cxnId="{283B4F63-DF7E-4CF0-9743-CA931420FB05}">
      <dgm:prSet/>
      <dgm:spPr/>
      <dgm:t>
        <a:bodyPr/>
        <a:lstStyle/>
        <a:p>
          <a:pPr latinLnBrk="1"/>
          <a:endParaRPr lang="ko-KR" altLang="en-US"/>
        </a:p>
      </dgm:t>
    </dgm:pt>
    <dgm:pt modelId="{DCB72761-4FC7-46A3-A1BD-E0C60E8B4BA1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농식품</a:t>
          </a:r>
          <a:r>
            <a:rPr lang="ko-KR" altLang="en-US" dirty="0" smtClean="0"/>
            <a:t> 수출은 집중화</a:t>
          </a:r>
          <a:r>
            <a:rPr lang="en-US" altLang="ko-KR" dirty="0" smtClean="0"/>
            <a:t>, </a:t>
          </a:r>
          <a:r>
            <a:rPr lang="ko-KR" altLang="en-US" dirty="0" smtClean="0"/>
            <a:t>수입은 다양화 현상 심화</a:t>
          </a:r>
          <a:endParaRPr lang="ko-KR" altLang="en-US" dirty="0"/>
        </a:p>
      </dgm:t>
    </dgm:pt>
    <dgm:pt modelId="{CF29F9C4-4C5D-4AD2-9E73-5F05FA23EF84}" type="parTrans" cxnId="{D09C536E-8C8F-4FED-959F-8F100DABEF54}">
      <dgm:prSet/>
      <dgm:spPr/>
      <dgm:t>
        <a:bodyPr/>
        <a:lstStyle/>
        <a:p>
          <a:pPr latinLnBrk="1"/>
          <a:endParaRPr lang="ko-KR" altLang="en-US"/>
        </a:p>
      </dgm:t>
    </dgm:pt>
    <dgm:pt modelId="{02BB0238-BA03-4D9E-8E9D-C404DE1FAA04}" type="sibTrans" cxnId="{D09C536E-8C8F-4FED-959F-8F100DABEF54}">
      <dgm:prSet/>
      <dgm:spPr/>
      <dgm:t>
        <a:bodyPr/>
        <a:lstStyle/>
        <a:p>
          <a:pPr latinLnBrk="1"/>
          <a:endParaRPr lang="ko-KR" altLang="en-US"/>
        </a:p>
      </dgm:t>
    </dgm:pt>
    <dgm:pt modelId="{D9CA9A5B-7108-482C-AA74-EF5E316F013B}" type="pres">
      <dgm:prSet presAssocID="{7F4A94B5-7CA7-4074-9F5D-3C164F025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8418E4-91B1-4830-A56E-C08E5B641F61}" type="pres">
      <dgm:prSet presAssocID="{31794EE8-CDF0-464D-8DA0-06FCACAE58C1}" presName="linNode" presStyleCnt="0"/>
      <dgm:spPr/>
    </dgm:pt>
    <dgm:pt modelId="{ED26C823-A1E4-4295-B36B-7A837A85AAC3}" type="pres">
      <dgm:prSet presAssocID="{31794EE8-CDF0-464D-8DA0-06FCACAE58C1}" presName="parentText" presStyleLbl="node1" presStyleIdx="0" presStyleCnt="2" custScaleX="620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052E7C-2C1D-46B6-AC06-B5498A69FDA4}" type="pres">
      <dgm:prSet presAssocID="{31794EE8-CDF0-464D-8DA0-06FCACAE58C1}" presName="descendantText" presStyleLbl="alignAccFollowNode1" presStyleIdx="0" presStyleCnt="2" custScaleX="121000" custLinFactNeighborY="20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775465-9913-4BE9-9968-87E23FC5E888}" type="pres">
      <dgm:prSet presAssocID="{FAD7926C-B7D0-43C8-8B75-43C1CBCEF5D8}" presName="sp" presStyleCnt="0"/>
      <dgm:spPr/>
    </dgm:pt>
    <dgm:pt modelId="{77B756B3-6C10-4531-8F62-D4088086405B}" type="pres">
      <dgm:prSet presAssocID="{A5F82A98-0F44-4217-B823-D42399015F96}" presName="linNode" presStyleCnt="0"/>
      <dgm:spPr/>
    </dgm:pt>
    <dgm:pt modelId="{C95BA923-6015-4536-B08D-2B736EC13A35}" type="pres">
      <dgm:prSet presAssocID="{A5F82A98-0F44-4217-B823-D42399015F96}" presName="parentText" presStyleLbl="node1" presStyleIdx="1" presStyleCnt="2" custScaleX="620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C3F1EF-0DB5-4D09-9F96-7B43083A8871}" type="pres">
      <dgm:prSet presAssocID="{A5F82A98-0F44-4217-B823-D42399015F96}" presName="descendantText" presStyleLbl="alignAccFollowNode1" presStyleIdx="1" presStyleCnt="2" custScaleX="121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C8E6CAD-5BE1-46CC-BFEA-0AB077F3D2EE}" type="presOf" srcId="{31794EE8-CDF0-464D-8DA0-06FCACAE58C1}" destId="{ED26C823-A1E4-4295-B36B-7A837A85AAC3}" srcOrd="0" destOrd="0" presId="urn:microsoft.com/office/officeart/2005/8/layout/vList5"/>
    <dgm:cxn modelId="{95F68002-ED3F-4807-9DDC-FFE5961EC24E}" srcId="{7F4A94B5-7CA7-4074-9F5D-3C164F025477}" destId="{A5F82A98-0F44-4217-B823-D42399015F96}" srcOrd="1" destOrd="0" parTransId="{B317B783-62AB-4D47-93AF-E2E6B828A5C0}" sibTransId="{7E3D0B4B-D70C-423D-B343-34180AF138FD}"/>
    <dgm:cxn modelId="{1D2DD4BD-068F-421D-BC1A-206FDD608577}" type="presOf" srcId="{7F4A94B5-7CA7-4074-9F5D-3C164F025477}" destId="{D9CA9A5B-7108-482C-AA74-EF5E316F013B}" srcOrd="0" destOrd="0" presId="urn:microsoft.com/office/officeart/2005/8/layout/vList5"/>
    <dgm:cxn modelId="{D09C536E-8C8F-4FED-959F-8F100DABEF54}" srcId="{31794EE8-CDF0-464D-8DA0-06FCACAE58C1}" destId="{DCB72761-4FC7-46A3-A1BD-E0C60E8B4BA1}" srcOrd="1" destOrd="0" parTransId="{CF29F9C4-4C5D-4AD2-9E73-5F05FA23EF84}" sibTransId="{02BB0238-BA03-4D9E-8E9D-C404DE1FAA04}"/>
    <dgm:cxn modelId="{AAF8B192-3EF0-4F81-9E33-94533C415FCA}" srcId="{7F4A94B5-7CA7-4074-9F5D-3C164F025477}" destId="{31794EE8-CDF0-464D-8DA0-06FCACAE58C1}" srcOrd="0" destOrd="0" parTransId="{F124BC17-ED6A-4C9E-8D31-5BFBE841E8D7}" sibTransId="{FAD7926C-B7D0-43C8-8B75-43C1CBCEF5D8}"/>
    <dgm:cxn modelId="{90668585-0080-45C0-A563-B3C6A1FE9BB3}" type="presOf" srcId="{15571BFA-E94B-481F-AB46-96BDFA7A8A29}" destId="{2E052E7C-2C1D-46B6-AC06-B5498A69FDA4}" srcOrd="0" destOrd="0" presId="urn:microsoft.com/office/officeart/2005/8/layout/vList5"/>
    <dgm:cxn modelId="{283B4F63-DF7E-4CF0-9743-CA931420FB05}" srcId="{31794EE8-CDF0-464D-8DA0-06FCACAE58C1}" destId="{15571BFA-E94B-481F-AB46-96BDFA7A8A29}" srcOrd="0" destOrd="0" parTransId="{EA3506E2-3F32-4C5D-A084-D9327966B408}" sibTransId="{71BE57B7-C143-4EE7-874D-2DE693667DF6}"/>
    <dgm:cxn modelId="{F489BA83-1DDA-47CB-BA18-47F20C32A8B6}" srcId="{A5F82A98-0F44-4217-B823-D42399015F96}" destId="{8529E7BE-A804-4158-B1C8-F08F9DCD4323}" srcOrd="0" destOrd="0" parTransId="{3877662C-8391-4754-99EA-15A17F8D4A91}" sibTransId="{4FB65043-902B-4035-B769-5E83C1E48FB3}"/>
    <dgm:cxn modelId="{AA8DD45F-E63B-409D-9F4A-0029F4E88F1D}" type="presOf" srcId="{8529E7BE-A804-4158-B1C8-F08F9DCD4323}" destId="{A3C3F1EF-0DB5-4D09-9F96-7B43083A8871}" srcOrd="0" destOrd="0" presId="urn:microsoft.com/office/officeart/2005/8/layout/vList5"/>
    <dgm:cxn modelId="{3208607F-3964-4798-8A4F-A1789F2599BE}" type="presOf" srcId="{DCB72761-4FC7-46A3-A1BD-E0C60E8B4BA1}" destId="{2E052E7C-2C1D-46B6-AC06-B5498A69FDA4}" srcOrd="0" destOrd="1" presId="urn:microsoft.com/office/officeart/2005/8/layout/vList5"/>
    <dgm:cxn modelId="{BC823106-697D-43CA-99A9-3F9677AC4DFE}" type="presOf" srcId="{A5F82A98-0F44-4217-B823-D42399015F96}" destId="{C95BA923-6015-4536-B08D-2B736EC13A35}" srcOrd="0" destOrd="0" presId="urn:microsoft.com/office/officeart/2005/8/layout/vList5"/>
    <dgm:cxn modelId="{9756086C-73FC-4664-86BE-004DCEDBC0D2}" type="presParOf" srcId="{D9CA9A5B-7108-482C-AA74-EF5E316F013B}" destId="{638418E4-91B1-4830-A56E-C08E5B641F61}" srcOrd="0" destOrd="0" presId="urn:microsoft.com/office/officeart/2005/8/layout/vList5"/>
    <dgm:cxn modelId="{B7C0CFBF-F5FC-43B4-9965-7D39B4ED5DFC}" type="presParOf" srcId="{638418E4-91B1-4830-A56E-C08E5B641F61}" destId="{ED26C823-A1E4-4295-B36B-7A837A85AAC3}" srcOrd="0" destOrd="0" presId="urn:microsoft.com/office/officeart/2005/8/layout/vList5"/>
    <dgm:cxn modelId="{8DC4AA1F-306C-486C-A563-14B4BAEDB47C}" type="presParOf" srcId="{638418E4-91B1-4830-A56E-C08E5B641F61}" destId="{2E052E7C-2C1D-46B6-AC06-B5498A69FDA4}" srcOrd="1" destOrd="0" presId="urn:microsoft.com/office/officeart/2005/8/layout/vList5"/>
    <dgm:cxn modelId="{13D49975-11C6-4D6D-80BA-88BF90789421}" type="presParOf" srcId="{D9CA9A5B-7108-482C-AA74-EF5E316F013B}" destId="{2E775465-9913-4BE9-9968-87E23FC5E888}" srcOrd="1" destOrd="0" presId="urn:microsoft.com/office/officeart/2005/8/layout/vList5"/>
    <dgm:cxn modelId="{BDFB53EB-1D3A-46CA-8D5D-C9C7CC2809B8}" type="presParOf" srcId="{D9CA9A5B-7108-482C-AA74-EF5E316F013B}" destId="{77B756B3-6C10-4531-8F62-D4088086405B}" srcOrd="2" destOrd="0" presId="urn:microsoft.com/office/officeart/2005/8/layout/vList5"/>
    <dgm:cxn modelId="{3B5C63F3-3996-4C47-BD6F-5882209846E8}" type="presParOf" srcId="{77B756B3-6C10-4531-8F62-D4088086405B}" destId="{C95BA923-6015-4536-B08D-2B736EC13A35}" srcOrd="0" destOrd="0" presId="urn:microsoft.com/office/officeart/2005/8/layout/vList5"/>
    <dgm:cxn modelId="{F9B16498-0D2E-4A85-B287-F4DE381413EE}" type="presParOf" srcId="{77B756B3-6C10-4531-8F62-D4088086405B}" destId="{A3C3F1EF-0DB5-4D09-9F96-7B43083A88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52E7C-2C1D-46B6-AC06-B5498A69FDA4}">
      <dsp:nvSpPr>
        <dsp:cNvPr id="0" name=""/>
        <dsp:cNvSpPr/>
      </dsp:nvSpPr>
      <dsp:spPr>
        <a:xfrm rot="5400000">
          <a:off x="4263221" y="-2103259"/>
          <a:ext cx="1810712" cy="654259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kern="1200" dirty="0" smtClean="0"/>
            <a:t>거대 다국적 기업 </a:t>
          </a:r>
          <a:r>
            <a:rPr lang="en-US" altLang="ko-KR" sz="2200" kern="1200" dirty="0" smtClean="0"/>
            <a:t>5</a:t>
          </a:r>
          <a:r>
            <a:rPr lang="ko-KR" altLang="en-US" sz="2200" kern="1200" dirty="0" smtClean="0"/>
            <a:t>개사</a:t>
          </a:r>
          <a:r>
            <a:rPr lang="en-US" altLang="ko-KR" sz="2200" kern="1200" dirty="0" smtClean="0"/>
            <a:t>: </a:t>
          </a:r>
          <a:r>
            <a:rPr lang="ko-KR" altLang="en-US" sz="2200" kern="1200" dirty="0" smtClean="0"/>
            <a:t>전세계 곡물유통의 </a:t>
          </a:r>
          <a:r>
            <a:rPr lang="en-US" altLang="ko-KR" sz="2200" kern="1200" dirty="0" smtClean="0"/>
            <a:t>75% </a:t>
          </a:r>
          <a:r>
            <a:rPr lang="ko-KR" altLang="en-US" sz="2200" kern="1200" dirty="0" smtClean="0"/>
            <a:t>차지</a:t>
          </a:r>
          <a:endParaRPr lang="ko-KR" altLang="en-US" sz="2200" kern="1200" dirty="0"/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kern="1200" dirty="0" err="1" smtClean="0"/>
            <a:t>농식품</a:t>
          </a:r>
          <a:r>
            <a:rPr lang="ko-KR" altLang="en-US" sz="2200" kern="1200" dirty="0" smtClean="0"/>
            <a:t> 수출은 집중화</a:t>
          </a:r>
          <a:r>
            <a:rPr lang="en-US" altLang="ko-KR" sz="2200" kern="1200" dirty="0" smtClean="0"/>
            <a:t>, </a:t>
          </a:r>
          <a:r>
            <a:rPr lang="ko-KR" altLang="en-US" sz="2200" kern="1200" dirty="0" smtClean="0"/>
            <a:t>수입은 다양화 현상 심화</a:t>
          </a:r>
          <a:endParaRPr lang="ko-KR" altLang="en-US" sz="2200" kern="1200" dirty="0"/>
        </a:p>
      </dsp:txBody>
      <dsp:txXfrm rot="-5400000">
        <a:off x="1897280" y="351074"/>
        <a:ext cx="6454203" cy="1633928"/>
      </dsp:txXfrm>
    </dsp:sp>
    <dsp:sp modelId="{ED26C823-A1E4-4295-B36B-7A837A85AAC3}">
      <dsp:nvSpPr>
        <dsp:cNvPr id="0" name=""/>
        <dsp:cNvSpPr/>
      </dsp:nvSpPr>
      <dsp:spPr>
        <a:xfrm>
          <a:off x="8724" y="56"/>
          <a:ext cx="1888556" cy="22633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다국적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기업</a:t>
          </a:r>
          <a:endParaRPr lang="ko-KR" altLang="en-US" sz="2800" kern="1200" dirty="0"/>
        </a:p>
      </dsp:txBody>
      <dsp:txXfrm>
        <a:off x="100916" y="92248"/>
        <a:ext cx="1704172" cy="2079006"/>
      </dsp:txXfrm>
    </dsp:sp>
    <dsp:sp modelId="{A3C3F1EF-0DB5-4D09-9F96-7B43083A8871}">
      <dsp:nvSpPr>
        <dsp:cNvPr id="0" name=""/>
        <dsp:cNvSpPr/>
      </dsp:nvSpPr>
      <dsp:spPr>
        <a:xfrm rot="5400000">
          <a:off x="4263221" y="237014"/>
          <a:ext cx="1810712" cy="6542595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kern="1200" dirty="0" smtClean="0"/>
            <a:t>호주</a:t>
          </a:r>
          <a:r>
            <a:rPr lang="en-US" altLang="ko-KR" sz="2200" kern="1200" dirty="0" smtClean="0"/>
            <a:t>, </a:t>
          </a:r>
          <a:r>
            <a:rPr lang="ko-KR" altLang="en-US" sz="2200" kern="1200" dirty="0" smtClean="0"/>
            <a:t>캐나다</a:t>
          </a:r>
          <a:r>
            <a:rPr lang="en-US" altLang="ko-KR" sz="2200" kern="1200" dirty="0" smtClean="0"/>
            <a:t>, </a:t>
          </a:r>
          <a:r>
            <a:rPr lang="ko-KR" altLang="en-US" sz="2200" kern="1200" dirty="0" smtClean="0"/>
            <a:t>덴마크</a:t>
          </a:r>
          <a:r>
            <a:rPr lang="en-US" altLang="ko-KR" sz="2200" kern="1200" dirty="0" smtClean="0"/>
            <a:t>, </a:t>
          </a:r>
          <a:r>
            <a:rPr lang="ko-KR" altLang="en-US" sz="2200" kern="1200" dirty="0" smtClean="0"/>
            <a:t>프랑스 등 주요 국가들은 </a:t>
          </a:r>
          <a:r>
            <a:rPr lang="ko-KR" altLang="en-US" sz="2200" kern="1200" dirty="0" err="1" smtClean="0"/>
            <a:t>농식품분야에서</a:t>
          </a:r>
          <a:r>
            <a:rPr lang="ko-KR" altLang="en-US" sz="2200" kern="1200" dirty="0" smtClean="0"/>
            <a:t> 클러스터를 구축하고 있음</a:t>
          </a:r>
          <a:endParaRPr lang="ko-KR" altLang="en-US" sz="2200" kern="1200" dirty="0"/>
        </a:p>
      </dsp:txBody>
      <dsp:txXfrm rot="-5400000">
        <a:off x="1897280" y="2691347"/>
        <a:ext cx="6454203" cy="1633928"/>
      </dsp:txXfrm>
    </dsp:sp>
    <dsp:sp modelId="{C95BA923-6015-4536-B08D-2B736EC13A35}">
      <dsp:nvSpPr>
        <dsp:cNvPr id="0" name=""/>
        <dsp:cNvSpPr/>
      </dsp:nvSpPr>
      <dsp:spPr>
        <a:xfrm>
          <a:off x="8724" y="2376616"/>
          <a:ext cx="1888556" cy="22633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클러스터</a:t>
          </a:r>
          <a:endParaRPr lang="ko-KR" altLang="en-US" sz="2800" kern="1200" dirty="0"/>
        </a:p>
      </dsp:txBody>
      <dsp:txXfrm>
        <a:off x="100916" y="2468808"/>
        <a:ext cx="1704172" cy="2079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6866E-5DB0-4328-843A-62388EA17BB0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1422-EE22-4EEC-8481-4291F4BAB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F1196F-CB47-4480-9B16-9B0F3A9084C9}" type="slidenum">
              <a:rPr lang="en-US" altLang="ko-KR" sz="1200"/>
              <a:pPr/>
              <a:t>4</a:t>
            </a:fld>
            <a:endParaRPr lang="en-US" altLang="ko-KR" sz="120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D0CB9B-BC9C-4902-AE77-A36291F3CF30}" type="slidenum">
              <a:rPr lang="en-US" altLang="ko-KR" sz="1200"/>
              <a:pPr/>
              <a:t>5</a:t>
            </a:fld>
            <a:endParaRPr lang="en-US" altLang="ko-KR" sz="12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A840AA-640C-48A8-821C-0F548D5309EC}" type="slidenum">
              <a:rPr lang="en-US" altLang="ko-KR" sz="1200"/>
              <a:pPr/>
              <a:t>6</a:t>
            </a:fld>
            <a:endParaRPr lang="en-US" altLang="ko-KR" sz="1200"/>
          </a:p>
        </p:txBody>
      </p:sp>
      <p:sp>
        <p:nvSpPr>
          <p:cNvPr id="22016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76346C-939E-479E-A34B-FAD57874CDA9}" type="slidenum">
              <a:rPr lang="en-US" altLang="ko-KR" sz="1200"/>
              <a:pPr/>
              <a:t>7</a:t>
            </a:fld>
            <a:endParaRPr lang="en-US" altLang="ko-KR" sz="12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7380DE-0AF4-4BD9-AD55-B7FDF324D46E}" type="slidenum">
              <a:rPr lang="en-US" altLang="ko-KR" sz="1200"/>
              <a:pPr/>
              <a:t>8</a:t>
            </a:fld>
            <a:endParaRPr lang="en-US" altLang="ko-KR" sz="12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446AA1-EFF9-43FA-A82D-5C53060B977F}" type="slidenum">
              <a:rPr lang="en-US" altLang="ko-KR" sz="1200"/>
              <a:pPr/>
              <a:t>9</a:t>
            </a:fld>
            <a:endParaRPr lang="en-US" altLang="ko-KR" sz="120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3D6FA6-36AF-40E6-BE4E-00F5263A3AD9}" type="slidenum">
              <a:rPr lang="en-US" altLang="ko-KR" sz="1200"/>
              <a:pPr/>
              <a:t>10</a:t>
            </a:fld>
            <a:endParaRPr lang="en-US" altLang="ko-KR" sz="120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*GMO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altLang="ko-KR" sz="1200" dirty="0" smtClean="0"/>
              <a:t>Environmental Hazards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 smtClean="0"/>
              <a:t>              unintended harm to other organisms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 smtClean="0"/>
              <a:t>              reduced effectiveness of pesticides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 smtClean="0"/>
              <a:t>              gene transfer to non-target species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altLang="ko-KR" sz="1200" dirty="0" smtClean="0"/>
              <a:t> Human Health Risks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 smtClean="0"/>
              <a:t>              new food allergies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 smtClean="0"/>
              <a:t>              unknown effects on human health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en-US" altLang="ko-KR" sz="1200" dirty="0" smtClean="0"/>
              <a:t> Economic Concerns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 smtClean="0"/>
              <a:t>              lengthy and costly process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 smtClean="0"/>
              <a:t>              patent infringement concern, speed prices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399D3-174E-4F0E-81C7-15063B0A8D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88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2.jpg"/>
          <p:cNvPicPr>
            <a:picLocks noChangeAspect="1"/>
          </p:cNvPicPr>
          <p:nvPr userDrawn="1"/>
        </p:nvPicPr>
        <p:blipFill>
          <a:blip r:embed="rId2" cstate="print"/>
          <a:srcRect t="14583"/>
          <a:stretch>
            <a:fillRect/>
          </a:stretch>
        </p:blipFill>
        <p:spPr>
          <a:xfrm>
            <a:off x="-1" y="1000108"/>
            <a:ext cx="9143999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그림 19" descr="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057198"/>
            <a:ext cx="2428860" cy="2943306"/>
          </a:xfrm>
          <a:prstGeom prst="rect">
            <a:avLst/>
          </a:prstGeom>
        </p:spPr>
      </p:pic>
      <p:pic>
        <p:nvPicPr>
          <p:cNvPr id="15" name="그림 14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532364" y="4929198"/>
            <a:ext cx="3910622" cy="1643075"/>
          </a:xfrm>
          <a:prstGeom prst="rect">
            <a:avLst/>
          </a:prstGeom>
        </p:spPr>
      </p:pic>
      <p:pic>
        <p:nvPicPr>
          <p:cNvPr id="17" name="그림 16" descr="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57158" y="2854833"/>
            <a:ext cx="2822388" cy="2535851"/>
          </a:xfrm>
          <a:prstGeom prst="rect">
            <a:avLst/>
          </a:prstGeom>
        </p:spPr>
      </p:pic>
      <p:sp>
        <p:nvSpPr>
          <p:cNvPr id="19" name="제목 9"/>
          <p:cNvSpPr>
            <a:spLocks noGrp="1"/>
          </p:cNvSpPr>
          <p:nvPr>
            <p:ph type="title" hasCustomPrompt="1"/>
          </p:nvPr>
        </p:nvSpPr>
        <p:spPr>
          <a:xfrm>
            <a:off x="1214414" y="142852"/>
            <a:ext cx="7929586" cy="796908"/>
          </a:xfrm>
          <a:prstGeom prst="rect">
            <a:avLst/>
          </a:prstGeom>
        </p:spPr>
        <p:txBody>
          <a:bodyPr anchor="ctr"/>
          <a:lstStyle>
            <a:lvl1pPr algn="l">
              <a:defRPr sz="3600" spc="-150">
                <a:solidFill>
                  <a:srgbClr val="666666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en-US" altLang="ko-KR" dirty="0" smtClean="0"/>
              <a:t>TEXT</a:t>
            </a:r>
            <a:endParaRPr lang="ko-KR" altLang="en-US" dirty="0"/>
          </a:p>
        </p:txBody>
      </p:sp>
      <p:pic>
        <p:nvPicPr>
          <p:cNvPr id="22" name="그림 21" descr="5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0" y="1000108"/>
            <a:ext cx="9144000" cy="1225296"/>
          </a:xfrm>
          <a:prstGeom prst="rect">
            <a:avLst/>
          </a:prstGeom>
        </p:spPr>
      </p:pic>
      <p:pic>
        <p:nvPicPr>
          <p:cNvPr id="13" name="그림 12" descr="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78292"/>
            <a:ext cx="1188952" cy="106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.jpg"/>
          <p:cNvPicPr>
            <a:picLocks noChangeAspect="1"/>
          </p:cNvPicPr>
          <p:nvPr userDrawn="1"/>
        </p:nvPicPr>
        <p:blipFill>
          <a:blip r:embed="rId2" cstate="print"/>
          <a:srcRect t="14583"/>
          <a:stretch>
            <a:fillRect/>
          </a:stretch>
        </p:blipFill>
        <p:spPr>
          <a:xfrm>
            <a:off x="-1" y="1000108"/>
            <a:ext cx="9143999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928990" y="-857256"/>
            <a:ext cx="1414841" cy="1714512"/>
          </a:xfrm>
          <a:prstGeom prst="rect">
            <a:avLst/>
          </a:prstGeom>
        </p:spPr>
      </p:pic>
      <p:pic>
        <p:nvPicPr>
          <p:cNvPr id="8" name="그림 7" descr="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0" y="1000108"/>
            <a:ext cx="9144000" cy="1225296"/>
          </a:xfrm>
          <a:prstGeom prst="rect">
            <a:avLst/>
          </a:prstGeom>
        </p:spPr>
      </p:pic>
      <p:sp>
        <p:nvSpPr>
          <p:cNvPr id="12" name="제목 9"/>
          <p:cNvSpPr>
            <a:spLocks noGrp="1"/>
          </p:cNvSpPr>
          <p:nvPr>
            <p:ph type="title" hasCustomPrompt="1"/>
          </p:nvPr>
        </p:nvSpPr>
        <p:spPr>
          <a:xfrm>
            <a:off x="1214414" y="142852"/>
            <a:ext cx="7929586" cy="796908"/>
          </a:xfrm>
          <a:prstGeom prst="rect">
            <a:avLst/>
          </a:prstGeom>
        </p:spPr>
        <p:txBody>
          <a:bodyPr anchor="ctr"/>
          <a:lstStyle>
            <a:lvl1pPr algn="l">
              <a:defRPr sz="3600" spc="-150">
                <a:solidFill>
                  <a:srgbClr val="666666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en-US" altLang="ko-KR" dirty="0" smtClean="0"/>
              <a:t>TEXT</a:t>
            </a:r>
            <a:endParaRPr lang="ko-KR" altLang="en-US" dirty="0"/>
          </a:p>
        </p:txBody>
      </p:sp>
      <p:pic>
        <p:nvPicPr>
          <p:cNvPr id="9" name="그림 8" descr="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78292"/>
            <a:ext cx="1188952" cy="106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0034" y="21429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u="sng" dirty="0" smtClean="0">
                <a:latin typeface="Arial" pitchFamily="34" charset="0"/>
                <a:cs typeface="Arial" pitchFamily="34" charset="0"/>
              </a:rPr>
              <a:t>PNG FILE</a:t>
            </a:r>
            <a:endParaRPr lang="ko-KR" altLang="en-US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214678" y="3011488"/>
            <a:ext cx="5938837" cy="0"/>
          </a:xfrm>
          <a:prstGeom prst="line">
            <a:avLst/>
          </a:prstGeom>
          <a:noFill/>
          <a:ln w="57150">
            <a:solidFill>
              <a:srgbClr val="C019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14678" y="2214554"/>
            <a:ext cx="5929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식품산업의 도전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굴림" charset="-127"/>
              </a:rPr>
              <a:t>McDonalds - Jakarta</a:t>
            </a:r>
          </a:p>
        </p:txBody>
      </p:sp>
      <p:pic>
        <p:nvPicPr>
          <p:cNvPr id="83971" name="Picture 1028" descr="C:\DOCUME~1\cbewing\LOCALS~1\Temp\~AUT0039.bm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305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세계화와 지역화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424936" cy="4924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600" b="1" dirty="0" smtClean="0">
                <a:latin typeface="+mn-ea"/>
              </a:rPr>
              <a:t>다국적 기업과 클러스터</a:t>
            </a:r>
            <a:endParaRPr lang="ko-KR" altLang="en-US" sz="2600" b="1" dirty="0">
              <a:latin typeface="+mn-ea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443880" y="1813272"/>
          <a:ext cx="844860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식품안전에 대한 관심 증대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424936" cy="470898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800" dirty="0" smtClean="0">
                <a:latin typeface="+mn-ea"/>
              </a:rPr>
              <a:t> GMO</a:t>
            </a:r>
          </a:p>
          <a:p>
            <a:pPr lvl="1">
              <a:buFontTx/>
              <a:buChar char="-"/>
            </a:pPr>
            <a:r>
              <a:rPr lang="ko-KR" altLang="en-US" sz="2400" dirty="0" smtClean="0">
                <a:latin typeface="+mn-ea"/>
              </a:rPr>
              <a:t> 환경과 건강에 대한 악영향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경제성에 대한 불안정성 </a:t>
            </a:r>
            <a:endParaRPr lang="en-US" altLang="ko-KR" sz="2400" dirty="0" smtClean="0">
              <a:latin typeface="+mn-ea"/>
            </a:endParaRPr>
          </a:p>
          <a:p>
            <a:pPr lvl="1"/>
            <a:endParaRPr lang="en-US" altLang="ko-KR" sz="2800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latin typeface="+mn-ea"/>
              </a:rPr>
              <a:t> 복제</a:t>
            </a:r>
            <a:r>
              <a:rPr lang="en-US" altLang="ko-KR" sz="2800" dirty="0" smtClean="0">
                <a:latin typeface="+mn-ea"/>
              </a:rPr>
              <a:t>(Cloning): </a:t>
            </a:r>
            <a:r>
              <a:rPr lang="en-US" altLang="ko-KR" sz="2800" dirty="0"/>
              <a:t>1996</a:t>
            </a:r>
            <a:r>
              <a:rPr lang="ko-KR" altLang="en-US" sz="2800" dirty="0"/>
              <a:t>년 </a:t>
            </a:r>
            <a:r>
              <a:rPr lang="ko-KR" altLang="en-US" sz="2800" dirty="0" smtClean="0"/>
              <a:t>유전자 복제 </a:t>
            </a:r>
            <a:r>
              <a:rPr lang="ko-KR" altLang="en-US" sz="2800" dirty="0"/>
              <a:t>양 </a:t>
            </a:r>
            <a:r>
              <a:rPr lang="ko-KR" altLang="en-US" sz="2800" dirty="0" smtClean="0"/>
              <a:t>돌리 성공</a:t>
            </a:r>
            <a:endParaRPr lang="en-US" altLang="ko-KR" sz="28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- </a:t>
            </a:r>
            <a:r>
              <a:rPr lang="ko-KR" altLang="en-US" sz="2400" dirty="0" smtClean="0"/>
              <a:t>독일</a:t>
            </a:r>
            <a:r>
              <a:rPr lang="en-US" altLang="ko-KR" sz="2400" dirty="0" smtClean="0"/>
              <a:t> </a:t>
            </a:r>
            <a:r>
              <a:rPr lang="ko-KR" altLang="en-US" sz="2400" dirty="0"/>
              <a:t>유전자복제 </a:t>
            </a:r>
            <a:r>
              <a:rPr lang="ko-KR" altLang="en-US" sz="2400" dirty="0" smtClean="0"/>
              <a:t>육류와 가공품의 </a:t>
            </a:r>
            <a:r>
              <a:rPr lang="ko-KR" altLang="en-US" sz="2400" dirty="0"/>
              <a:t>역내 </a:t>
            </a:r>
            <a:r>
              <a:rPr lang="ko-KR" altLang="en-US" sz="2400" dirty="0" smtClean="0"/>
              <a:t>판매 허용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 </a:t>
            </a:r>
            <a:endParaRPr lang="en-US" altLang="ko-KR" sz="2400" dirty="0" smtClean="0">
              <a:latin typeface="+mn-ea"/>
            </a:endParaRPr>
          </a:p>
          <a:p>
            <a:endParaRPr lang="en-US" altLang="ko-KR" sz="2800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latin typeface="+mn-ea"/>
              </a:rPr>
              <a:t> </a:t>
            </a:r>
            <a:r>
              <a:rPr lang="ko-KR" altLang="en-US" sz="2800" dirty="0" err="1" smtClean="0">
                <a:latin typeface="+mn-ea"/>
              </a:rPr>
              <a:t>유기농</a:t>
            </a:r>
            <a:r>
              <a:rPr lang="ko-KR" altLang="en-US" sz="2800" dirty="0" smtClean="0">
                <a:latin typeface="+mn-ea"/>
              </a:rPr>
              <a:t> 식품에 대한 관심 증가</a:t>
            </a:r>
            <a:endParaRPr lang="en-US" altLang="ko-KR" sz="2800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endParaRPr lang="en-US" altLang="ko-KR" sz="2800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latin typeface="+mn-ea"/>
              </a:rPr>
              <a:t> 식품의 원산지 다양화와 불확실성 증대</a:t>
            </a:r>
            <a:endParaRPr lang="en-US" altLang="ko-KR" sz="2800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endParaRPr lang="en-US" altLang="ko-KR" sz="2800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800" dirty="0" smtClean="0">
                <a:latin typeface="+mn-ea"/>
              </a:rPr>
              <a:t> </a:t>
            </a:r>
            <a:r>
              <a:rPr lang="ko-KR" altLang="en-US" sz="2800" dirty="0" smtClean="0">
                <a:latin typeface="+mn-ea"/>
              </a:rPr>
              <a:t>식품조사</a:t>
            </a:r>
            <a:r>
              <a:rPr lang="en-US" altLang="ko-KR" sz="2800" dirty="0" smtClean="0">
                <a:latin typeface="+mn-ea"/>
              </a:rPr>
              <a:t>(Food Irradiation)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환경에 대한 관심 증대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485404" y="1129209"/>
            <a:ext cx="8172821" cy="5252119"/>
            <a:chOff x="485404" y="1034381"/>
            <a:chExt cx="8172821" cy="5252119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864228" y="1034381"/>
              <a:ext cx="7065570" cy="428628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2400" b="1" dirty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HY견고딕" pitchFamily="18" charset="-127"/>
                  <a:cs typeface="Tahoma" pitchFamily="34" charset="0"/>
                </a:rPr>
                <a:t>국내외 환경 관련 동향</a:t>
              </a: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85404" y="1655378"/>
              <a:ext cx="8087124" cy="2200296"/>
            </a:xfrm>
            <a:prstGeom prst="roundRect">
              <a:avLst>
                <a:gd name="adj" fmla="val 0"/>
              </a:avLst>
            </a:prstGeom>
            <a:solidFill>
              <a:srgbClr val="AFDC7E">
                <a:alpha val="1000"/>
              </a:srgb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ko-KR" altLang="en-US" sz="7200" b="1">
                <a:solidFill>
                  <a:srgbClr val="D4ECBA"/>
                </a:solidFill>
                <a:latin typeface="Tahoma" pitchFamily="34" charset="0"/>
                <a:ea typeface="HY견고딕" pitchFamily="18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485404" y="4083922"/>
              <a:ext cx="8087124" cy="2200296"/>
            </a:xfrm>
            <a:prstGeom prst="roundRect">
              <a:avLst>
                <a:gd name="adj" fmla="val 0"/>
              </a:avLst>
            </a:prstGeom>
            <a:solidFill>
              <a:srgbClr val="AFDC7E">
                <a:alpha val="1000"/>
              </a:srgb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ko-KR" altLang="en-US" sz="7200" b="1">
                <a:solidFill>
                  <a:srgbClr val="D4ECBA"/>
                </a:solidFill>
                <a:latin typeface="Tahoma" pitchFamily="34" charset="0"/>
                <a:ea typeface="HY견고딕" pitchFamily="18" charset="-127"/>
              </a:endParaRPr>
            </a:p>
          </p:txBody>
        </p:sp>
        <p:pic>
          <p:nvPicPr>
            <p:cNvPr id="14" name="Picture 2" descr="http://www.msa.org.mt/ecolabel/images/frontpic.gif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091" y="1833291"/>
              <a:ext cx="2206800" cy="18612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21289905" lon="20689710" rev="77869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5" name="Picture 2" descr="http://www.mytss.com/popup/clean_mark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9834" y="4248801"/>
              <a:ext cx="2206800" cy="18612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21289905" lon="20689710" rev="77869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grpSp>
          <p:nvGrpSpPr>
            <p:cNvPr id="16" name="그룹 53"/>
            <p:cNvGrpSpPr>
              <a:grpSpLocks/>
            </p:cNvGrpSpPr>
            <p:nvPr/>
          </p:nvGrpSpPr>
          <p:grpSpPr bwMode="auto">
            <a:xfrm>
              <a:off x="2743200" y="1690688"/>
              <a:ext cx="5913438" cy="2173287"/>
              <a:chOff x="2742508" y="1621279"/>
              <a:chExt cx="5914376" cy="2174199"/>
            </a:xfrm>
          </p:grpSpPr>
          <p:sp>
            <p:nvSpPr>
              <p:cNvPr id="20" name="직사각형 37"/>
              <p:cNvSpPr>
                <a:spLocks noChangeArrowheads="1"/>
              </p:cNvSpPr>
              <p:nvPr/>
            </p:nvSpPr>
            <p:spPr bwMode="auto">
              <a:xfrm>
                <a:off x="3013282" y="2022685"/>
                <a:ext cx="5643602" cy="1772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1992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및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2002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년 </a:t>
                </a:r>
                <a:r>
                  <a:rPr kumimoji="0" lang="ko-KR" altLang="en-US" sz="1400" b="1" dirty="0" err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리우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정상회의 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 dirty="0" err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지속가능한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발전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생산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소비</a:t>
                </a:r>
                <a:endParaRPr kumimoji="0" lang="en-US" altLang="ko-KR" sz="1400" b="1" dirty="0">
                  <a:solidFill>
                    <a:srgbClr val="34411B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400" b="1" dirty="0" err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반환경상품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규제 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WEEE, </a:t>
                </a:r>
                <a:r>
                  <a:rPr kumimoji="0" lang="en-US" altLang="ko-KR" sz="1400" b="1" dirty="0" err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RoHS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, ELV, REACH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등</a:t>
                </a:r>
                <a:endParaRPr kumimoji="0" lang="en-US" altLang="ko-KR" sz="1400" b="1" dirty="0">
                  <a:solidFill>
                    <a:srgbClr val="34411B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에코라벨 인증 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유럽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캐나다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미국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일본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중국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대만 등 </a:t>
                </a:r>
                <a:endParaRPr kumimoji="0" lang="en-US" altLang="ko-KR" sz="1400" b="1" dirty="0">
                  <a:solidFill>
                    <a:srgbClr val="34411B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미국 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정부기관 친환경구매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(EPP)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프로그램 시행 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(1995)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일본 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 dirty="0" err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그린구입법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제정 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(2001)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EU : </a:t>
                </a:r>
                <a:r>
                  <a:rPr kumimoji="0" lang="ko-KR" altLang="en-US" sz="1400" b="1" dirty="0" err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공공조달시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400" b="1" dirty="0" err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친환경성</a:t>
                </a:r>
                <a:r>
                  <a:rPr kumimoji="0" lang="ko-KR" altLang="en-US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유도 권고문 채택 </a:t>
                </a:r>
                <a:r>
                  <a:rPr kumimoji="0" lang="en-US" altLang="ko-KR" sz="1400" b="1" dirty="0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(2002)</a:t>
                </a:r>
                <a:endParaRPr kumimoji="0" lang="ko-KR" altLang="en-US" sz="1400" b="1" dirty="0">
                  <a:solidFill>
                    <a:srgbClr val="34411B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42508" y="1621279"/>
                <a:ext cx="2453606" cy="457888"/>
              </a:xfrm>
              <a:prstGeom prst="rect">
                <a:avLst/>
              </a:prstGeom>
              <a:noFill/>
            </p:spPr>
            <p:txBody>
              <a:bodyPr anchor="ctr" anchorCtr="1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ct val="125000"/>
                  </a:lnSpc>
                  <a:defRPr/>
                </a:pPr>
                <a:r>
                  <a:rPr lang="ko-KR" altLang="en-US" sz="2000" b="1" dirty="0">
                    <a:ln w="11430"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세계 환경 동향</a:t>
                </a:r>
                <a:endParaRPr lang="en-US" altLang="ko-KR" sz="2000" b="1" dirty="0">
                  <a:ln w="11430"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17" name="그룹 54"/>
            <p:cNvGrpSpPr>
              <a:grpSpLocks/>
            </p:cNvGrpSpPr>
            <p:nvPr/>
          </p:nvGrpSpPr>
          <p:grpSpPr bwMode="auto">
            <a:xfrm>
              <a:off x="2744788" y="4111625"/>
              <a:ext cx="5913437" cy="2174875"/>
              <a:chOff x="2744338" y="4043185"/>
              <a:chExt cx="5914376" cy="2174199"/>
            </a:xfrm>
          </p:grpSpPr>
          <p:sp>
            <p:nvSpPr>
              <p:cNvPr id="18" name="직사각형 49"/>
              <p:cNvSpPr>
                <a:spLocks noChangeArrowheads="1"/>
              </p:cNvSpPr>
              <p:nvPr/>
            </p:nvSpPr>
            <p:spPr bwMode="auto">
              <a:xfrm>
                <a:off x="3015112" y="4444591"/>
                <a:ext cx="5643602" cy="1772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1992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년 </a:t>
                </a: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환경마크제도 도입</a:t>
                </a:r>
                <a:endParaRPr kumimoji="0" lang="en-US" altLang="ko-KR" sz="1400" b="1">
                  <a:solidFill>
                    <a:srgbClr val="34411B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1994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년 </a:t>
                </a: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환경마크협회 설립</a:t>
                </a:r>
                <a:endParaRPr kumimoji="0" lang="en-US" altLang="ko-KR" sz="1400" b="1">
                  <a:solidFill>
                    <a:srgbClr val="34411B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1998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년 </a:t>
                </a: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환경마크 우선구매제도 도입 </a:t>
                </a:r>
                <a:endParaRPr kumimoji="0" lang="en-US" altLang="ko-KR" sz="1400" b="1">
                  <a:solidFill>
                    <a:srgbClr val="34411B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1999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년 </a:t>
                </a: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에너지절약마크제도 도입</a:t>
                </a:r>
                <a:endParaRPr kumimoji="0" lang="en-US" altLang="ko-KR" sz="1400" b="1">
                  <a:solidFill>
                    <a:srgbClr val="34411B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2002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년 </a:t>
                </a: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에코디자인 일반지침 개발</a:t>
                </a:r>
                <a:endParaRPr kumimoji="0" lang="en-US" altLang="ko-KR" sz="1400" b="1">
                  <a:solidFill>
                    <a:srgbClr val="34411B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</a:pP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 2004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년 </a:t>
                </a:r>
                <a:r>
                  <a:rPr kumimoji="0" lang="en-US" altLang="ko-KR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sz="1400" b="1">
                    <a:solidFill>
                      <a:srgbClr val="34411B"/>
                    </a:solidFill>
                    <a:latin typeface="맑은 고딕" pitchFamily="50" charset="-127"/>
                    <a:ea typeface="맑은 고딕" pitchFamily="50" charset="-127"/>
                  </a:rPr>
                  <a:t>친환경상품구매촉진에 관한 법률 제정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4338" y="4043185"/>
                <a:ext cx="2453606" cy="457888"/>
              </a:xfrm>
              <a:prstGeom prst="rect">
                <a:avLst/>
              </a:prstGeom>
              <a:noFill/>
            </p:spPr>
            <p:txBody>
              <a:bodyPr anchor="ctr" anchorCtr="1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ct val="125000"/>
                  </a:lnSpc>
                  <a:defRPr/>
                </a:pPr>
                <a:r>
                  <a:rPr lang="ko-KR" altLang="en-US" sz="2000" b="1" dirty="0">
                    <a:ln w="11430"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국내 환경 동향</a:t>
                </a:r>
                <a:endParaRPr lang="en-US" altLang="ko-KR" sz="2000" b="1" dirty="0">
                  <a:ln w="11430"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-32" y="714356"/>
            <a:ext cx="9144032" cy="11116"/>
          </a:xfrm>
          <a:prstGeom prst="line">
            <a:avLst/>
          </a:prstGeom>
          <a:noFill/>
          <a:ln w="57150">
            <a:solidFill>
              <a:srgbClr val="C019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835824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전세계적 비만의 확대</a:t>
            </a:r>
            <a:r>
              <a:rPr lang="en-US" altLang="ko-KR" sz="2800" b="1" dirty="0" smtClean="0"/>
              <a:t>: </a:t>
            </a:r>
            <a:r>
              <a:rPr lang="ko-KR" altLang="en-US" sz="2800" b="1" dirty="0" smtClean="0"/>
              <a:t>건강에 대한 관심   </a:t>
            </a:r>
            <a:r>
              <a:rPr lang="ko-KR" altLang="en-US" sz="2400" b="1" dirty="0" smtClean="0"/>
              <a:t> </a:t>
            </a:r>
          </a:p>
          <a:p>
            <a:endParaRPr lang="en-US" altLang="ko-KR" sz="25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3188" y="962870"/>
            <a:ext cx="94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Percentage of obese and overweight population by country</a:t>
            </a:r>
            <a:r>
              <a:rPr lang="ko-KR" altLang="en-US" sz="2400" b="1" dirty="0" smtClean="0"/>
              <a:t> </a:t>
            </a:r>
            <a:endParaRPr lang="ko-KR" altLang="en-US" sz="2400" b="1" dirty="0"/>
          </a:p>
        </p:txBody>
      </p:sp>
      <p:pic>
        <p:nvPicPr>
          <p:cNvPr id="7" name="Picture 7" descr="http://www.choicesmagazine.org/2004-3/obesity/2004-3-02-f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70301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6572272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OECD health statistics, 2004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 유통 방식의 변화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352928" cy="54784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dirty="0" smtClean="0"/>
              <a:t>정보화 시대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정보전달 매체의 다양화</a:t>
            </a:r>
            <a:endParaRPr lang="en-US" altLang="ko-KR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2800" dirty="0" smtClean="0"/>
          </a:p>
          <a:p>
            <a:pPr>
              <a:lnSpc>
                <a:spcPct val="150000"/>
              </a:lnSpc>
            </a:pP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 - </a:t>
            </a:r>
            <a:r>
              <a:rPr lang="ko-KR" altLang="en-US" sz="2800" dirty="0" smtClean="0"/>
              <a:t>새로운 마케팅 기법의 필요성</a:t>
            </a:r>
            <a:endParaRPr lang="en-US" altLang="ko-KR" sz="2800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714375" y="2060848"/>
            <a:ext cx="7458025" cy="3888432"/>
            <a:chOff x="714375" y="1689100"/>
            <a:chExt cx="7693025" cy="3767138"/>
          </a:xfrm>
        </p:grpSpPr>
        <p:grpSp>
          <p:nvGrpSpPr>
            <p:cNvPr id="6" name="그룹 49"/>
            <p:cNvGrpSpPr>
              <a:grpSpLocks/>
            </p:cNvGrpSpPr>
            <p:nvPr/>
          </p:nvGrpSpPr>
          <p:grpSpPr bwMode="auto">
            <a:xfrm>
              <a:off x="806450" y="1689100"/>
              <a:ext cx="3243263" cy="1597025"/>
              <a:chOff x="805874" y="1689721"/>
              <a:chExt cx="3244114" cy="1596403"/>
            </a:xfrm>
          </p:grpSpPr>
          <p:pic>
            <p:nvPicPr>
              <p:cNvPr id="15" name="Picture 3" descr="http://img.news.yahoo.co.kr/picture/2007/33/20070703/2007070311071722533_113546_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5874" y="1689721"/>
                <a:ext cx="2302503" cy="1596403"/>
              </a:xfrm>
              <a:prstGeom prst="roundRect">
                <a:avLst>
                  <a:gd name="adj" fmla="val 7044"/>
                </a:avLst>
              </a:prstGeom>
              <a:no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0000" endA="295" endPos="92000" dist="101600" dir="5400000" sy="-100000" algn="bl" rotWithShape="0"/>
              </a:effectLst>
              <a:scene3d>
                <a:camera prst="perspectiveRight"/>
                <a:lightRig rig="threePt" dir="t"/>
              </a:scene3d>
              <a:sp3d>
                <a:bevelT w="165100" prst="coolSlant"/>
              </a:sp3d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121295" y="2307937"/>
                <a:ext cx="928693" cy="357190"/>
              </a:xfrm>
              <a:prstGeom prst="rect">
                <a:avLst/>
              </a:prstGeom>
              <a:noFill/>
            </p:spPr>
            <p:txBody>
              <a:bodyPr anchor="ctr" anchorCtr="1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ct val="125000"/>
                  </a:lnSpc>
                  <a:defRPr/>
                </a:pPr>
                <a:r>
                  <a:rPr lang="ko-KR" altLang="en-US" sz="2800" b="1" dirty="0">
                    <a:ln w="11430"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방송</a:t>
                </a:r>
                <a:endParaRPr lang="en-US" altLang="ko-KR" sz="2800" b="1" dirty="0">
                  <a:ln w="11430"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7" name="그룹 50"/>
            <p:cNvGrpSpPr>
              <a:grpSpLocks/>
            </p:cNvGrpSpPr>
            <p:nvPr/>
          </p:nvGrpSpPr>
          <p:grpSpPr bwMode="auto">
            <a:xfrm>
              <a:off x="4373563" y="1689100"/>
              <a:ext cx="3930650" cy="1595438"/>
              <a:chOff x="4374028" y="1689721"/>
              <a:chExt cx="3930732" cy="1594800"/>
            </a:xfrm>
          </p:grpSpPr>
          <p:pic>
            <p:nvPicPr>
              <p:cNvPr id="13" name="Picture 21" descr="http://www.lfcc.edu/IST/images/splash.jpg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00760" y="1689721"/>
                <a:ext cx="2304000" cy="1594800"/>
              </a:xfrm>
              <a:prstGeom prst="roundRect">
                <a:avLst>
                  <a:gd name="adj" fmla="val 6117"/>
                </a:avLst>
              </a:prstGeom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38100" dir="7800000" algn="tl" rotWithShape="0">
                  <a:srgbClr val="000000">
                    <a:alpha val="40000"/>
                  </a:srgbClr>
                </a:outerShdw>
                <a:reflection blurRad="6350" stA="50000" endA="295" endPos="92000" dist="101600" dir="5400000" sy="-100000" algn="bl" rotWithShape="0"/>
              </a:effectLst>
              <a:scene3d>
                <a:camera prst="perspectiveLeft"/>
                <a:lightRig rig="contrasting" dir="t">
                  <a:rot lat="0" lon="0" rev="4200000"/>
                </a:lightRig>
              </a:scene3d>
              <a:sp3d prstMaterial="plastic">
                <a:bevelT w="381000" h="114300" prst="coolSlant"/>
                <a:contourClr>
                  <a:srgbClr val="969696"/>
                </a:contourClr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374028" y="2315252"/>
                <a:ext cx="1928825" cy="357190"/>
              </a:xfrm>
              <a:prstGeom prst="rect">
                <a:avLst/>
              </a:prstGeom>
              <a:noFill/>
            </p:spPr>
            <p:txBody>
              <a:bodyPr anchor="ctr" anchorCtr="1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ct val="125000"/>
                  </a:lnSpc>
                  <a:defRPr/>
                </a:pPr>
                <a:r>
                  <a:rPr lang="ko-KR" altLang="en-US" sz="2800" b="1" dirty="0">
                    <a:ln w="11430"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인터넷</a:t>
                </a:r>
                <a:endParaRPr lang="en-US" altLang="ko-KR" sz="2800" b="1" dirty="0">
                  <a:ln w="11430"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8" name="그룹 51"/>
            <p:cNvGrpSpPr>
              <a:grpSpLocks/>
            </p:cNvGrpSpPr>
            <p:nvPr/>
          </p:nvGrpSpPr>
          <p:grpSpPr bwMode="auto">
            <a:xfrm>
              <a:off x="714375" y="3429000"/>
              <a:ext cx="7693021" cy="2027238"/>
              <a:chOff x="714348" y="3429000"/>
              <a:chExt cx="7693002" cy="2027098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785786" y="3429000"/>
                <a:ext cx="3429024" cy="2000264"/>
              </a:xfrm>
              <a:prstGeom prst="roundRect">
                <a:avLst>
                  <a:gd name="adj" fmla="val 0"/>
                </a:avLst>
              </a:prstGeom>
              <a:solidFill>
                <a:srgbClr val="AFDC7E">
                  <a:alpha val="1000"/>
                </a:srgb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  <a:softEdge rad="3175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ko-KR" altLang="en-US" sz="7200" b="1">
                  <a:solidFill>
                    <a:srgbClr val="D4ECBA"/>
                  </a:solidFill>
                  <a:latin typeface="Tahoma" pitchFamily="34" charset="0"/>
                  <a:ea typeface="HY견고딕" pitchFamily="18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14348" y="3458736"/>
                <a:ext cx="3571900" cy="1928826"/>
              </a:xfrm>
              <a:prstGeom prst="rect">
                <a:avLst/>
              </a:prstGeom>
              <a:noFill/>
            </p:spPr>
            <p:txBody>
              <a:bodyPr anchor="ctr" anchorCtr="1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케이블방송 및 외국방송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홈쇼핑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식품건강 관련 프로그램</a:t>
                </a:r>
                <a:endParaRPr lang="en-US" altLang="ko-KR" b="1" dirty="0">
                  <a:ln w="11430">
                    <a:noFill/>
                  </a:ln>
                  <a:solidFill>
                    <a:srgbClr val="586D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en-US" altLang="ko-KR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특정시간에 시청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일방적인 정보전달</a:t>
                </a:r>
                <a:endParaRPr lang="en-US" altLang="ko-KR" b="1" dirty="0">
                  <a:ln w="11430">
                    <a:noFill/>
                  </a:ln>
                  <a:solidFill>
                    <a:srgbClr val="586D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1" name="모서리가 둥근 직사각형 10"/>
              <p:cNvSpPr/>
              <p:nvPr/>
            </p:nvSpPr>
            <p:spPr>
              <a:xfrm>
                <a:off x="4906888" y="3455834"/>
                <a:ext cx="3429024" cy="2000264"/>
              </a:xfrm>
              <a:prstGeom prst="roundRect">
                <a:avLst>
                  <a:gd name="adj" fmla="val 0"/>
                </a:avLst>
              </a:prstGeom>
              <a:solidFill>
                <a:srgbClr val="AFDC7E">
                  <a:alpha val="1000"/>
                </a:srgb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  <a:softEdge rad="3175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ko-KR" altLang="en-US" sz="7200" b="1">
                  <a:solidFill>
                    <a:srgbClr val="D4ECBA"/>
                  </a:solidFill>
                  <a:latin typeface="Tahoma" pitchFamily="34" charset="0"/>
                  <a:ea typeface="HY견고딕" pitchFamily="18" charset="-127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35450" y="3485570"/>
                <a:ext cx="3571900" cy="1928826"/>
              </a:xfrm>
              <a:prstGeom prst="rect">
                <a:avLst/>
              </a:prstGeom>
              <a:noFill/>
            </p:spPr>
            <p:txBody>
              <a:bodyPr anchor="ctr" anchorCtr="1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전세계 웹의 정보제공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인터넷쇼핑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식품건강 사이트</a:t>
                </a:r>
                <a:endParaRPr lang="en-US" altLang="ko-KR" b="1" dirty="0">
                  <a:ln w="11430">
                    <a:noFill/>
                  </a:ln>
                  <a:solidFill>
                    <a:srgbClr val="586D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en-US" altLang="ko-KR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원하는 시간에 정보검색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l"/>
                  <a:defRPr/>
                </a:pPr>
                <a:r>
                  <a:rPr lang="ko-KR" altLang="en-US" b="1" dirty="0">
                    <a:ln w="11430">
                      <a:noFill/>
                    </a:ln>
                    <a:solidFill>
                      <a:srgbClr val="586D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양방향 정보전달</a:t>
                </a:r>
                <a:endParaRPr lang="en-US" altLang="ko-KR" b="1" dirty="0">
                  <a:ln w="11430">
                    <a:noFill/>
                  </a:ln>
                  <a:solidFill>
                    <a:srgbClr val="586D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식품소비패턴의 변화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8424936" cy="512582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800" dirty="0" smtClean="0"/>
              <a:t> 식품소비에 있어 편리성 추구</a:t>
            </a:r>
            <a:endParaRPr lang="en-US" altLang="ko-KR" sz="2800" dirty="0" smtClean="0"/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건강을 중시하는 경향이 높아짐</a:t>
            </a:r>
            <a:endParaRPr lang="en-US" altLang="ko-KR" sz="2800" dirty="0" smtClean="0"/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외식에 대한 소비가 급증과 </a:t>
            </a:r>
            <a:r>
              <a:rPr lang="ko-KR" altLang="en-US" sz="2800" dirty="0" err="1" smtClean="0"/>
              <a:t>식료품비</a:t>
            </a:r>
            <a:r>
              <a:rPr lang="ko-KR" altLang="en-US" sz="2800" dirty="0" smtClean="0"/>
              <a:t> 지출 감소</a:t>
            </a:r>
            <a:endParaRPr lang="en-US" altLang="ko-KR" sz="2800" dirty="0" smtClean="0"/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식품소비의 다양성 추구</a:t>
            </a:r>
            <a:endParaRPr lang="en-US" altLang="ko-KR" sz="2800" dirty="0" smtClean="0"/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양보다는 맛을 지향하고 개성화가 뚜렷해짐</a:t>
            </a:r>
            <a:endParaRPr lang="en-US" altLang="ko-KR" sz="2800" dirty="0" smtClean="0"/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나이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성별에 구애 받지 않는 식품소비</a:t>
            </a:r>
            <a:endParaRPr lang="en-US" altLang="ko-K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식품산업의 </a:t>
            </a:r>
            <a:r>
              <a:rPr lang="en-US" altLang="ko-KR" dirty="0" smtClean="0"/>
              <a:t>7</a:t>
            </a:r>
            <a:r>
              <a:rPr lang="ko-KR" altLang="en-US" dirty="0" smtClean="0"/>
              <a:t>대 도전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424936" cy="504753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1)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세계화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2)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식품안전에 대한 관심 증가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3)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공급자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-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소매업체 간의 관계 변화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: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대형유통업체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4)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새로운 기술 발전에 따라 식품산업 재편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5)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브랜드 관리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6)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인구통계와 생활패턴의 변화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7)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법률적 제약과 사회적 책임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endParaRPr lang="ko-KR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세계화와 지역화</a:t>
            </a:r>
            <a:endParaRPr lang="ko-KR" altLang="en-US" dirty="0"/>
          </a:p>
        </p:txBody>
      </p:sp>
      <p:grpSp>
        <p:nvGrpSpPr>
          <p:cNvPr id="6" name="그룹 32"/>
          <p:cNvGrpSpPr>
            <a:grpSpLocks/>
          </p:cNvGrpSpPr>
          <p:nvPr/>
        </p:nvGrpSpPr>
        <p:grpSpPr bwMode="auto">
          <a:xfrm>
            <a:off x="492125" y="2770188"/>
            <a:ext cx="7858125" cy="3435350"/>
            <a:chOff x="492777" y="2731589"/>
            <a:chExt cx="7858180" cy="3436168"/>
          </a:xfrm>
        </p:grpSpPr>
        <p:grpSp>
          <p:nvGrpSpPr>
            <p:cNvPr id="7" name="그룹 28"/>
            <p:cNvGrpSpPr>
              <a:grpSpLocks/>
            </p:cNvGrpSpPr>
            <p:nvPr/>
          </p:nvGrpSpPr>
          <p:grpSpPr bwMode="auto">
            <a:xfrm>
              <a:off x="492777" y="2731589"/>
              <a:ext cx="3571900" cy="3429024"/>
              <a:chOff x="492777" y="2731589"/>
              <a:chExt cx="3571900" cy="3429024"/>
            </a:xfrm>
          </p:grpSpPr>
          <p:sp>
            <p:nvSpPr>
              <p:cNvPr id="11" name="사다리꼴 10"/>
              <p:cNvSpPr/>
              <p:nvPr/>
            </p:nvSpPr>
            <p:spPr>
              <a:xfrm>
                <a:off x="492777" y="2731589"/>
                <a:ext cx="3571900" cy="3429024"/>
              </a:xfrm>
              <a:prstGeom prst="trapezoid">
                <a:avLst>
                  <a:gd name="adj" fmla="val 29656"/>
                </a:avLst>
              </a:prstGeom>
              <a:solidFill>
                <a:srgbClr val="00B0F0"/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  <a:softEdge rad="3175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7200" b="1">
                  <a:solidFill>
                    <a:srgbClr val="D4ECBA"/>
                  </a:solidFill>
                  <a:latin typeface="Tahoma" pitchFamily="34" charset="0"/>
                  <a:ea typeface="HY견고딕" pitchFamily="18" charset="-127"/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707091" y="3990338"/>
                <a:ext cx="3143272" cy="1938992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r>
                  <a:rPr kumimoji="0" lang="en-US" altLang="ko-KR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 WTO, FTA </a:t>
                </a:r>
                <a:r>
                  <a:rPr kumimoji="0" lang="ko-KR" altLang="en-US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등</a:t>
                </a:r>
                <a:endParaRPr kumimoji="0" lang="en-US" altLang="ko-KR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세계 무역 자유화 </a:t>
                </a:r>
                <a:endParaRPr kumimoji="0" lang="en-US" altLang="ko-KR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endParaRPr kumimoji="0" lang="en-US" altLang="ko-KR" sz="2400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r>
                  <a:rPr kumimoji="0" lang="ko-KR" altLang="en-US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 다국적 식품기업 발전</a:t>
                </a:r>
                <a:endParaRPr kumimoji="0" lang="en-US" altLang="ko-KR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endParaRPr kumimoji="0" lang="en-US" altLang="ko-KR" sz="2400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r>
                  <a:rPr kumimoji="0" lang="ko-KR" altLang="en-US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 수출을 위한 세계화 전략</a:t>
                </a:r>
                <a:endParaRPr kumimoji="0" lang="en-US" altLang="ko-KR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</p:txBody>
          </p:sp>
        </p:grpSp>
        <p:grpSp>
          <p:nvGrpSpPr>
            <p:cNvPr id="8" name="그룹 29"/>
            <p:cNvGrpSpPr>
              <a:grpSpLocks/>
            </p:cNvGrpSpPr>
            <p:nvPr/>
          </p:nvGrpSpPr>
          <p:grpSpPr bwMode="auto">
            <a:xfrm>
              <a:off x="4779057" y="2738733"/>
              <a:ext cx="3571900" cy="3429024"/>
              <a:chOff x="4779057" y="2738733"/>
              <a:chExt cx="3571900" cy="3429024"/>
            </a:xfrm>
          </p:grpSpPr>
          <p:sp>
            <p:nvSpPr>
              <p:cNvPr id="9" name="사다리꼴 8"/>
              <p:cNvSpPr/>
              <p:nvPr/>
            </p:nvSpPr>
            <p:spPr>
              <a:xfrm>
                <a:off x="4779057" y="2738733"/>
                <a:ext cx="3571900" cy="3429024"/>
              </a:xfrm>
              <a:prstGeom prst="trapezoid">
                <a:avLst>
                  <a:gd name="adj" fmla="val 29444"/>
                </a:avLst>
              </a:prstGeom>
              <a:solidFill>
                <a:srgbClr val="FFC000"/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  <a:softEdge rad="3175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7200" b="1">
                  <a:solidFill>
                    <a:srgbClr val="D4ECBA"/>
                  </a:solidFill>
                  <a:latin typeface="Tahoma" pitchFamily="34" charset="0"/>
                  <a:ea typeface="HY견고딕" pitchFamily="18" charset="-127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4929190" y="4000504"/>
                <a:ext cx="3293405" cy="1938992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r>
                  <a:rPr kumimoji="0" lang="en-US" altLang="ko-KR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 </a:t>
                </a:r>
                <a:r>
                  <a:rPr kumimoji="0" lang="ko-KR" altLang="en-US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자국 및 지역의</a:t>
                </a:r>
                <a:endParaRPr kumimoji="0" lang="en-US" altLang="ko-KR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보존 및 발전 강화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endParaRPr kumimoji="0" lang="ko-KR" altLang="en-US" sz="2400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r>
                  <a:rPr kumimoji="0" lang="ko-KR" altLang="en-US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 </a:t>
                </a:r>
                <a:r>
                  <a:rPr kumimoji="0" lang="ko-KR" altLang="en-US" b="1" dirty="0" err="1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클러스러화</a:t>
                </a:r>
                <a:r>
                  <a:rPr kumimoji="0" lang="ko-KR" altLang="en-US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 발전전략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endParaRPr kumimoji="0" lang="ko-KR" altLang="en-US" sz="2400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l"/>
                  <a:defRPr/>
                </a:pPr>
                <a:r>
                  <a:rPr kumimoji="0" lang="ko-KR" altLang="en-US" b="1" dirty="0">
                    <a:ln w="11430"/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/>
                    <a:ea typeface="맑은 고딕"/>
                  </a:rPr>
                  <a:t> 세계화를 위한 지역화 전략</a:t>
                </a:r>
                <a:endParaRPr kumimoji="0" lang="en-US" altLang="ko-KR" b="1" dirty="0">
                  <a:ln w="11430"/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맑은 고딕"/>
                </a:endParaRPr>
              </a:p>
            </p:txBody>
          </p:sp>
        </p:grpSp>
      </p:grpSp>
      <p:grpSp>
        <p:nvGrpSpPr>
          <p:cNvPr id="13" name="그룹 31"/>
          <p:cNvGrpSpPr>
            <a:grpSpLocks/>
          </p:cNvGrpSpPr>
          <p:nvPr/>
        </p:nvGrpSpPr>
        <p:grpSpPr bwMode="auto">
          <a:xfrm>
            <a:off x="700088" y="1200150"/>
            <a:ext cx="7421562" cy="2600325"/>
            <a:chOff x="699834" y="1162491"/>
            <a:chExt cx="7422295" cy="2600519"/>
          </a:xfrm>
        </p:grpSpPr>
        <p:pic>
          <p:nvPicPr>
            <p:cNvPr id="14" name="Picture 58" descr="화살표(하늘)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2425676" y="1337306"/>
              <a:ext cx="2081220" cy="277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8" descr="화살표(하늘)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>
              <a:off x="4378892" y="1332589"/>
              <a:ext cx="2081220" cy="277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모서리가 둥근 직사각형 15"/>
            <p:cNvSpPr/>
            <p:nvPr/>
          </p:nvSpPr>
          <p:spPr>
            <a:xfrm>
              <a:off x="699834" y="1162491"/>
              <a:ext cx="3143272" cy="428628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ko-KR" sz="2800" b="1" dirty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HY견고딕" pitchFamily="18" charset="-127"/>
                  <a:cs typeface="Tahoma" pitchFamily="34" charset="0"/>
                </a:rPr>
                <a:t>Globalization</a:t>
              </a: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978857" y="1164755"/>
              <a:ext cx="3143272" cy="428628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ko-KR" sz="2800" b="1" dirty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ahoma" pitchFamily="34" charset="0"/>
                  <a:ea typeface="HY견고딕" pitchFamily="18" charset="-127"/>
                  <a:cs typeface="Tahoma" pitchFamily="34" charset="0"/>
                </a:rPr>
                <a:t>Localization</a:t>
              </a:r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803" y="1823711"/>
            <a:ext cx="1843002" cy="1857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776" y="1840680"/>
            <a:ext cx="1857388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050" descr="C:\WINDOWS\TEMP\~AUT012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5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picture\kiwibu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7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6" descr="C:\picture\Mcbal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0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smtClean="0">
                <a:ea typeface="굴림" charset="-127"/>
              </a:rPr>
              <a:t>McDonalds - Japan</a:t>
            </a:r>
          </a:p>
        </p:txBody>
      </p:sp>
      <p:pic>
        <p:nvPicPr>
          <p:cNvPr id="75779" name="Picture 3" descr="C:\picture\japan\ek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8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smtClean="0">
                <a:ea typeface="굴림" charset="-127"/>
              </a:rPr>
              <a:t>McDonalds  - Geneva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mtClean="0">
              <a:ea typeface="굴림" charset="-127"/>
            </a:endParaRPr>
          </a:p>
        </p:txBody>
      </p:sp>
      <p:pic>
        <p:nvPicPr>
          <p:cNvPr id="81924" name="Picture 5" descr="C:\picture\europe\mcdonalds-cafe-gen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8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smtClean="0">
                <a:ea typeface="굴림" charset="-127"/>
              </a:rPr>
              <a:t>McDonalds -  Gent, Belgium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mtClean="0">
              <a:ea typeface="굴림" charset="-127"/>
            </a:endParaRPr>
          </a:p>
        </p:txBody>
      </p:sp>
      <p:pic>
        <p:nvPicPr>
          <p:cNvPr id="82948" name="Picture 4" descr="C:\picture\europe\mcdonalds-g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492</Words>
  <Application>Microsoft Office PowerPoint</Application>
  <PresentationFormat>화면 슬라이드 쇼(4:3)</PresentationFormat>
  <Paragraphs>118</Paragraphs>
  <Slides>16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2_Office 테마</vt:lpstr>
      <vt:lpstr>PowerPoint 프레젠테이션</vt:lpstr>
      <vt:lpstr>식품산업의 7대 도전</vt:lpstr>
      <vt:lpstr>세계화와 지역화</vt:lpstr>
      <vt:lpstr>PowerPoint 프레젠테이션</vt:lpstr>
      <vt:lpstr>PowerPoint 프레젠테이션</vt:lpstr>
      <vt:lpstr>PowerPoint 프레젠테이션</vt:lpstr>
      <vt:lpstr>McDonalds - Japan</vt:lpstr>
      <vt:lpstr>McDonalds  - Geneva</vt:lpstr>
      <vt:lpstr>McDonalds -  Gent, Belgium</vt:lpstr>
      <vt:lpstr>McDonalds - Jakarta</vt:lpstr>
      <vt:lpstr>세계화와 지역화</vt:lpstr>
      <vt:lpstr>식품안전에 대한 관심 증대</vt:lpstr>
      <vt:lpstr>환경에 대한 관심 증대</vt:lpstr>
      <vt:lpstr>PowerPoint 프레젠테이션</vt:lpstr>
      <vt:lpstr>정보 유통 방식의 변화</vt:lpstr>
      <vt:lpstr>식품소비패턴의 변화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세트_기업형 템플릿_003(고감도피티)</dc:title>
  <dc:creator>아사달문서디자인팀</dc:creator>
  <cp:lastModifiedBy>P67A-UD3-B3</cp:lastModifiedBy>
  <cp:revision>64</cp:revision>
  <dcterms:created xsi:type="dcterms:W3CDTF">2009-09-22T01:37:29Z</dcterms:created>
  <dcterms:modified xsi:type="dcterms:W3CDTF">2011-08-11T01:31:00Z</dcterms:modified>
</cp:coreProperties>
</file>