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70" r:id="rId12"/>
    <p:sldId id="269" r:id="rId13"/>
    <p:sldId id="268" r:id="rId14"/>
    <p:sldId id="265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60"/>
  </p:normalViewPr>
  <p:slideViewPr>
    <p:cSldViewPr>
      <p:cViewPr>
        <p:scale>
          <a:sx n="120" d="100"/>
          <a:sy n="120" d="100"/>
        </p:scale>
        <p:origin x="-125" y="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51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10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94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25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47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921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98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14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28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51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D170-B861-4D01-9D37-CB72ECE63E5F}" type="datetimeFigureOut">
              <a:rPr lang="ko-KR" altLang="en-US" smtClean="0"/>
              <a:t>2012-04-08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BE61-B268-4075-AE4C-00F5BD5E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10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sQ3YTJqyOY&amp;feature=related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//upload.wikimedia.org/wikipedia/commons/8/8c/Gustave_corioli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ac.com/kegavin/Sean/Course_information_files/VisViva.pdf" TargetMode="External"/><Relationship Id="rId2" Type="http://schemas.openxmlformats.org/officeDocument/2006/relationships/hyperlink" Target="http://philoscience.unibe.ch/documents/MaterialFS11/PS-Leibniz11/SmithG2006Vi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ee.uci.edu/clients/bjbecker/RevoltingIdeas/leibniz.html" TargetMode="External"/><Relationship Id="rId5" Type="http://schemas.openxmlformats.org/officeDocument/2006/relationships/hyperlink" Target="http://www.postech.ac.kr/press/hs/C08/C08S007.html" TargetMode="External"/><Relationship Id="rId4" Type="http://schemas.openxmlformats.org/officeDocument/2006/relationships/hyperlink" Target="http://www.eoht.info/page/Thomas+Youn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a8iaN8X2IdQ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djxMw9bumI&amp;feature=related" TargetMode="External"/><Relationship Id="rId2" Type="http://schemas.openxmlformats.org/officeDocument/2006/relationships/hyperlink" Target="http://www.youtube.com/watch?v=YlkTBbFikU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6.png"/><Relationship Id="rId4" Type="http://schemas.openxmlformats.org/officeDocument/2006/relationships/hyperlink" Target="http://www.youtube.com/watch?v=71nURVXXeaM&amp;feature=relat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o.net/~pauld/workshops/Energy/KineticEnergy.html" TargetMode="External"/><Relationship Id="rId4" Type="http://schemas.openxmlformats.org/officeDocument/2006/relationships/hyperlink" Target="http://www.youtube.com/watch?v=jbmFcGhTnS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6000" b="1" dirty="0" smtClean="0"/>
              <a:t>Vis viva</a:t>
            </a:r>
            <a:endParaRPr lang="ko-KR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3163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Young and </a:t>
            </a:r>
            <a:r>
              <a:rPr lang="en-US" altLang="ko-KR" b="1" dirty="0" smtClean="0"/>
              <a:t>“Energy”</a:t>
            </a:r>
            <a:endParaRPr lang="ko-KR" altLang="en-US" b="1" dirty="0"/>
          </a:p>
        </p:txBody>
      </p:sp>
      <p:sp>
        <p:nvSpPr>
          <p:cNvPr id="7" name="날짜 개체 틀 3"/>
          <p:cNvSpPr txBox="1">
            <a:spLocks/>
          </p:cNvSpPr>
          <p:nvPr/>
        </p:nvSpPr>
        <p:spPr>
          <a:xfrm>
            <a:off x="5543357" y="6381328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http://en.wikipedia.org/wiki/File:Young_Thomas_Lawrence.jpg</a:t>
            </a:r>
            <a:endParaRPr lang="ko-KR" altLang="en-US" sz="800" dirty="0"/>
          </a:p>
        </p:txBody>
      </p:sp>
      <p:pic>
        <p:nvPicPr>
          <p:cNvPr id="1027" name="Picture 3" descr="C:\Users\김민호\Desktop\you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724" y="1340768"/>
            <a:ext cx="3649690" cy="41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43357" y="5661248"/>
            <a:ext cx="321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Thomas Young </a:t>
            </a:r>
            <a:r>
              <a:rPr lang="en-US" altLang="ko-KR" dirty="0" smtClean="0"/>
              <a:t>(1773~1829)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59215" y="1196752"/>
            <a:ext cx="5472608" cy="5040560"/>
          </a:xfrm>
        </p:spPr>
        <p:txBody>
          <a:bodyPr>
            <a:noAutofit/>
          </a:bodyPr>
          <a:lstStyle/>
          <a:p>
            <a:endParaRPr lang="en-US" altLang="ko-KR" sz="2500" dirty="0" smtClean="0"/>
          </a:p>
          <a:p>
            <a:r>
              <a:rPr lang="en-US" altLang="ko-KR" sz="3600" dirty="0" smtClean="0"/>
              <a:t>The </a:t>
            </a:r>
            <a:r>
              <a:rPr lang="en-US" altLang="ko-KR" sz="3600" dirty="0"/>
              <a:t>first to define the term "energy" in the modern </a:t>
            </a:r>
            <a:r>
              <a:rPr lang="en-US" altLang="ko-KR" sz="3600" dirty="0" smtClean="0"/>
              <a:t>sense!</a:t>
            </a:r>
            <a:endParaRPr lang="en-US" altLang="ko-KR" sz="4000" baseline="30000" dirty="0" smtClean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3600" dirty="0" smtClean="0">
                <a:hlinkClick r:id="rId3"/>
              </a:rPr>
              <a:t>Double-slit experiment</a:t>
            </a:r>
            <a:endParaRPr lang="en-US" altLang="ko-KR" sz="3600" dirty="0" smtClean="0"/>
          </a:p>
          <a:p>
            <a:pPr marL="0" indent="0">
              <a:buNone/>
            </a:pPr>
            <a:r>
              <a:rPr lang="en-US" altLang="ko-KR" sz="3600" dirty="0" smtClean="0"/>
              <a:t>  proved the wave nature     </a:t>
            </a:r>
          </a:p>
          <a:p>
            <a:pPr marL="0" indent="0">
              <a:buNone/>
            </a:pPr>
            <a:r>
              <a:rPr lang="en-US" altLang="ko-KR" sz="3600" dirty="0"/>
              <a:t> </a:t>
            </a:r>
            <a:r>
              <a:rPr lang="en-US" altLang="ko-KR" sz="3600" dirty="0" smtClean="0"/>
              <a:t> of light (1803)</a:t>
            </a:r>
            <a:r>
              <a:rPr lang="en-US" altLang="ko-KR" sz="3600" dirty="0" smtClean="0"/>
              <a:t>.</a:t>
            </a:r>
            <a:endParaRPr lang="en-US" altLang="ko-KR" sz="3600" dirty="0" smtClean="0"/>
          </a:p>
        </p:txBody>
      </p:sp>
    </p:spTree>
    <p:extLst>
      <p:ext uri="{BB962C8B-B14F-4D97-AF65-F5344CB8AC3E}">
        <p14:creationId xmlns:p14="http://schemas.microsoft.com/office/powerpoint/2010/main" val="4294500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Lagrange</a:t>
            </a:r>
            <a:endParaRPr lang="ko-KR" altLang="en-US" b="1" dirty="0"/>
          </a:p>
        </p:txBody>
      </p:sp>
      <p:sp>
        <p:nvSpPr>
          <p:cNvPr id="6" name="날짜 개체 틀 3"/>
          <p:cNvSpPr txBox="1">
            <a:spLocks/>
          </p:cNvSpPr>
          <p:nvPr/>
        </p:nvSpPr>
        <p:spPr>
          <a:xfrm>
            <a:off x="5034282" y="6490503"/>
            <a:ext cx="34981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http</a:t>
            </a:r>
            <a:r>
              <a:rPr lang="en-US" altLang="ko-KR" sz="800" dirty="0"/>
              <a:t>://en.wikipedia.org/wiki/File:%C3%89milie_du_Ch%C3%A2telet_1.jpg</a:t>
            </a:r>
            <a:endParaRPr lang="ko-KR" altLang="en-US" sz="800" dirty="0"/>
          </a:p>
        </p:txBody>
      </p:sp>
      <p:pic>
        <p:nvPicPr>
          <p:cNvPr id="1026" name="Picture 2" descr="C:\Users\김민호\Desktop\lagra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479" y="1556792"/>
            <a:ext cx="364840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788024" y="5877272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Joseph-Louis Lagrange</a:t>
            </a:r>
            <a:r>
              <a:rPr lang="en-US" altLang="ko-KR" dirty="0"/>
              <a:t> </a:t>
            </a:r>
            <a:r>
              <a:rPr lang="en-US" altLang="ko-KR" dirty="0" smtClean="0"/>
              <a:t>(1736~1813)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59215" y="1196752"/>
            <a:ext cx="5472608" cy="5040560"/>
          </a:xfrm>
        </p:spPr>
        <p:txBody>
          <a:bodyPr>
            <a:noAutofit/>
          </a:bodyPr>
          <a:lstStyle/>
          <a:p>
            <a:endParaRPr lang="en-US" altLang="ko-KR" sz="2500" dirty="0" smtClean="0"/>
          </a:p>
          <a:p>
            <a:r>
              <a:rPr lang="en-US" altLang="ko-KR" sz="3600" dirty="0" smtClean="0"/>
              <a:t>Energy</a:t>
            </a:r>
            <a:r>
              <a:rPr lang="ko-KR" altLang="en-US" sz="3600" dirty="0" smtClean="0"/>
              <a:t>의</a:t>
            </a:r>
            <a:r>
              <a:rPr lang="en-US" altLang="ko-KR" sz="3600" dirty="0" smtClean="0"/>
              <a:t> </a:t>
            </a:r>
            <a:r>
              <a:rPr lang="ko-KR" altLang="en-US" sz="3600" dirty="0" smtClean="0"/>
              <a:t>개념 만으로 뉴턴 방정식 유도 </a:t>
            </a:r>
            <a:r>
              <a:rPr lang="en-US" altLang="ko-KR" sz="3600" dirty="0" smtClean="0"/>
              <a:t>(1811)</a:t>
            </a:r>
            <a:endParaRPr lang="en-US" altLang="ko-KR" sz="4000" baseline="30000" dirty="0" smtClean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3600" dirty="0" smtClean="0"/>
              <a:t>Euler-Lagrange equation is equivalent to Newton’s 2</a:t>
            </a:r>
            <a:r>
              <a:rPr lang="en-US" altLang="ko-KR" sz="3600" baseline="30000" dirty="0" smtClean="0"/>
              <a:t>nd</a:t>
            </a:r>
            <a:r>
              <a:rPr lang="en-US" altLang="ko-KR" sz="3600" dirty="0" smtClean="0"/>
              <a:t> Law</a:t>
            </a:r>
          </a:p>
          <a:p>
            <a:r>
              <a:rPr lang="ko-KR" altLang="en-US" sz="3600" dirty="0" smtClean="0"/>
              <a:t>후에</a:t>
            </a:r>
            <a:r>
              <a:rPr lang="en-US" altLang="ko-KR" sz="3600" dirty="0" smtClean="0"/>
              <a:t> Hamilton (1805-1865)</a:t>
            </a:r>
            <a:r>
              <a:rPr lang="ko-KR" altLang="en-US" sz="3600" dirty="0" smtClean="0"/>
              <a:t>에</a:t>
            </a:r>
            <a:r>
              <a:rPr lang="en-US" altLang="ko-KR" sz="3600" dirty="0" smtClean="0"/>
              <a:t> </a:t>
            </a:r>
            <a:r>
              <a:rPr lang="ko-KR" altLang="en-US" sz="3600" dirty="0" smtClean="0"/>
              <a:t>의해 일반화</a:t>
            </a:r>
            <a:endParaRPr lang="en-US" altLang="ko-KR" sz="3600" dirty="0" smtClean="0"/>
          </a:p>
        </p:txBody>
      </p:sp>
    </p:spTree>
    <p:extLst>
      <p:ext uri="{BB962C8B-B14F-4D97-AF65-F5344CB8AC3E}">
        <p14:creationId xmlns:p14="http://schemas.microsoft.com/office/powerpoint/2010/main" val="3886483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 smtClean="0"/>
              <a:t>Coriolis</a:t>
            </a:r>
            <a:endParaRPr lang="ko-KR" altLang="en-US" b="1" dirty="0"/>
          </a:p>
        </p:txBody>
      </p:sp>
      <p:sp>
        <p:nvSpPr>
          <p:cNvPr id="6" name="날짜 개체 틀 3"/>
          <p:cNvSpPr txBox="1">
            <a:spLocks/>
          </p:cNvSpPr>
          <p:nvPr/>
        </p:nvSpPr>
        <p:spPr>
          <a:xfrm>
            <a:off x="5125340" y="6307940"/>
            <a:ext cx="34981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</a:t>
            </a:r>
            <a:r>
              <a:rPr lang="en-US" altLang="ko-KR" sz="800" dirty="0"/>
              <a:t>http://en.wikipedia.org/wiki/File:Gustave_coriolis.jpg</a:t>
            </a:r>
            <a:endParaRPr lang="ko-KR" altLang="en-US" sz="800" dirty="0"/>
          </a:p>
        </p:txBody>
      </p:sp>
      <p:sp>
        <p:nvSpPr>
          <p:cNvPr id="7" name="날짜 개체 틀 3"/>
          <p:cNvSpPr txBox="1">
            <a:spLocks/>
          </p:cNvSpPr>
          <p:nvPr/>
        </p:nvSpPr>
        <p:spPr>
          <a:xfrm>
            <a:off x="539552" y="6490504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http://en.wikipedia.org/wiki/File:Young_Thomas_Lawrence.jpg</a:t>
            </a:r>
            <a:endParaRPr lang="ko-KR" alt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5589240"/>
            <a:ext cx="471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Gaspard-</a:t>
            </a:r>
            <a:r>
              <a:rPr lang="en-US" altLang="ko-KR" b="1" dirty="0" err="1"/>
              <a:t>Gustave</a:t>
            </a:r>
            <a:r>
              <a:rPr lang="en-US" altLang="ko-KR" b="1" dirty="0"/>
              <a:t> de </a:t>
            </a:r>
            <a:r>
              <a:rPr lang="en-US" altLang="ko-KR" b="1" dirty="0" err="1"/>
              <a:t>Coriolis</a:t>
            </a:r>
            <a:r>
              <a:rPr lang="en-US" altLang="ko-KR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smtClean="0"/>
              <a:t>1792~1843</a:t>
            </a:r>
            <a:r>
              <a:rPr lang="en-US" altLang="ko-KR" dirty="0" smtClean="0"/>
              <a:t>)</a:t>
            </a:r>
          </a:p>
        </p:txBody>
      </p:sp>
      <p:pic>
        <p:nvPicPr>
          <p:cNvPr id="3" name="Picture 2" descr="File:Gustave corioli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998" y="1412776"/>
            <a:ext cx="4068945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196752"/>
                <a:ext cx="5472608" cy="5040560"/>
              </a:xfrm>
            </p:spPr>
            <p:txBody>
              <a:bodyPr>
                <a:noAutofit/>
              </a:bodyPr>
              <a:lstStyle/>
              <a:p>
                <a:endParaRPr lang="en-US" altLang="ko-KR" sz="2500" dirty="0" smtClean="0"/>
              </a:p>
              <a:p>
                <a:r>
                  <a:rPr lang="ko-KR" altLang="en-US" sz="3600" dirty="0" smtClean="0"/>
                  <a:t>운동에너지와 일의 관계 정립 </a:t>
                </a:r>
                <a:r>
                  <a:rPr lang="en-US" altLang="ko-KR" sz="3600" dirty="0" smtClean="0"/>
                  <a:t>(1829)</a:t>
                </a:r>
              </a:p>
              <a:p>
                <a:pPr marL="0" indent="0">
                  <a:buNone/>
                </a:pPr>
                <a:r>
                  <a:rPr lang="en-US" altLang="ko-KR" sz="2500" dirty="0"/>
                  <a:t> </a:t>
                </a:r>
                <a:r>
                  <a:rPr lang="en-US" altLang="ko-KR" sz="2500" dirty="0" smtClean="0"/>
                  <a:t>   </a:t>
                </a:r>
                <a:r>
                  <a:rPr lang="en-US" altLang="ko-KR" sz="4000" dirty="0" smtClean="0"/>
                  <a:t>Work </a:t>
                </a:r>
                <a14:m>
                  <m:oMath xmlns:m="http://schemas.openxmlformats.org/officeDocument/2006/math">
                    <m:r>
                      <a:rPr lang="pt-BR" altLang="ko-KR" sz="4000" i="1" dirty="0" smtClean="0">
                        <a:latin typeface="Cambria Math"/>
                      </a:rPr>
                      <m:t>=</m:t>
                    </m:r>
                    <m:r>
                      <a:rPr lang="en-US" altLang="ko-KR" sz="4000" b="0" i="1" dirty="0">
                        <a:latin typeface="Cambria Math"/>
                      </a:rPr>
                      <m:t>𝞓</m:t>
                    </m:r>
                    <m:d>
                      <m:dPr>
                        <m:ctrlPr>
                          <a:rPr lang="pt-BR" altLang="ko-KR" sz="4000" i="1" dirty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ko-KR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ko-KR" sz="4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ko-KR" sz="4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ko-KR" sz="4000" i="1">
                            <a:latin typeface="Cambria Math"/>
                          </a:rPr>
                          <m:t>𝑚𝑣</m:t>
                        </m:r>
                        <m:r>
                          <a:rPr lang="en-US" altLang="ko-KR" sz="4000" i="1" baseline="3000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endParaRPr lang="en-US" altLang="ko-KR" sz="4000" baseline="30000" dirty="0" smtClean="0"/>
              </a:p>
              <a:p>
                <a:pPr marL="0" indent="0">
                  <a:buNone/>
                </a:pPr>
                <a:endParaRPr lang="en-US" altLang="ko-KR" sz="2000" dirty="0"/>
              </a:p>
              <a:p>
                <a:r>
                  <a:rPr lang="en-US" altLang="ko-KR" sz="3600" dirty="0" err="1" smtClean="0"/>
                  <a:t>Coriolis</a:t>
                </a:r>
                <a:r>
                  <a:rPr lang="ko-KR" altLang="en-US" sz="3600" dirty="0" smtClean="0"/>
                  <a:t> </a:t>
                </a:r>
                <a:r>
                  <a:rPr lang="en-US" altLang="ko-KR" sz="3600" dirty="0" smtClean="0"/>
                  <a:t>Force </a:t>
                </a:r>
              </a:p>
              <a:p>
                <a:pPr marL="0" indent="0">
                  <a:buNone/>
                </a:pPr>
                <a:r>
                  <a:rPr lang="en-US" altLang="ko-KR" sz="3600" dirty="0"/>
                  <a:t> </a:t>
                </a:r>
                <a:r>
                  <a:rPr lang="en-US" altLang="ko-KR" sz="3600" dirty="0" smtClean="0"/>
                  <a:t>  </a:t>
                </a:r>
                <a:r>
                  <a:rPr lang="en-US" altLang="ko-KR" sz="3600" dirty="0" smtClean="0"/>
                  <a:t>in rotating frame.</a:t>
                </a:r>
                <a:endParaRPr lang="en-US" altLang="ko-KR" sz="3600" dirty="0" smtClean="0"/>
              </a:p>
            </p:txBody>
          </p:sp>
        </mc:Choice>
        <mc:Fallback>
          <p:sp>
            <p:nvSpPr>
              <p:cNvPr id="11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196752"/>
                <a:ext cx="5472608" cy="5040560"/>
              </a:xfrm>
              <a:blipFill rotWithShape="1">
                <a:blip r:embed="rId4"/>
                <a:stretch>
                  <a:fillRect l="-3122" r="-245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313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출처 및 추가 읽을 거리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o-KR" altLang="en-US" sz="2000" b="1" dirty="0" smtClean="0"/>
              <a:t>참고 자료</a:t>
            </a:r>
            <a:endParaRPr lang="en-US" altLang="ko-KR" sz="2000" b="1" dirty="0" smtClean="0"/>
          </a:p>
          <a:p>
            <a:r>
              <a:rPr lang="en-US" altLang="ko-KR" sz="2000" dirty="0" smtClean="0"/>
              <a:t>The </a:t>
            </a:r>
            <a:r>
              <a:rPr lang="en-US" altLang="ko-KR" sz="2000" dirty="0" err="1" smtClean="0"/>
              <a:t>vis</a:t>
            </a:r>
            <a:r>
              <a:rPr lang="en-US" altLang="ko-KR" sz="2000" dirty="0" smtClean="0"/>
              <a:t> viva dispute, George Smith,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Physics today, AIP, </a:t>
            </a:r>
            <a:r>
              <a:rPr lang="en-US" altLang="ko-KR" sz="2000" dirty="0"/>
              <a:t>Oct. </a:t>
            </a:r>
            <a:r>
              <a:rPr lang="en-US" altLang="ko-KR" sz="2000" dirty="0" smtClean="0"/>
              <a:t>2006.</a:t>
            </a:r>
            <a:br>
              <a:rPr lang="en-US" altLang="ko-KR" sz="2000" dirty="0" smtClean="0"/>
            </a:br>
            <a:r>
              <a:rPr lang="en-US" altLang="ko-KR" sz="2000" dirty="0" smtClean="0"/>
              <a:t>:</a:t>
            </a:r>
            <a:r>
              <a:rPr lang="en-US" altLang="ko-KR" sz="2000" u="sng" dirty="0">
                <a:hlinkClick r:id="rId2"/>
              </a:rPr>
              <a:t>http://philoscience.unibe.ch/documents/MaterialFS11/PS-Leibniz11/SmithG2006Vis.pdf</a:t>
            </a:r>
            <a:endParaRPr lang="ko-KR" altLang="ko-KR" sz="2000" dirty="0"/>
          </a:p>
          <a:p>
            <a:r>
              <a:rPr lang="en-US" altLang="ko-KR" sz="2000" dirty="0" smtClean="0"/>
              <a:t>The Living force, S. Gavin and S. P. Karrer, Wayne State University </a:t>
            </a:r>
            <a:br>
              <a:rPr lang="en-US" altLang="ko-KR" sz="2000" dirty="0" smtClean="0"/>
            </a:br>
            <a:r>
              <a:rPr lang="en-US" altLang="ko-KR" sz="2000" dirty="0" smtClean="0"/>
              <a:t>:</a:t>
            </a:r>
            <a:r>
              <a:rPr lang="en-US" altLang="ko-KR" sz="2000" u="sng" dirty="0">
                <a:hlinkClick r:id="rId3"/>
              </a:rPr>
              <a:t>http://</a:t>
            </a:r>
            <a:r>
              <a:rPr lang="en-US" altLang="ko-KR" sz="2000" u="sng" dirty="0" smtClean="0">
                <a:hlinkClick r:id="rId3"/>
              </a:rPr>
              <a:t>web.mac.com/</a:t>
            </a:r>
            <a:r>
              <a:rPr lang="en-US" altLang="ko-KR" sz="2000" u="sng" dirty="0" err="1" smtClean="0">
                <a:hlinkClick r:id="rId3"/>
              </a:rPr>
              <a:t>kegavin</a:t>
            </a:r>
            <a:r>
              <a:rPr lang="en-US" altLang="ko-KR" sz="2000" u="sng" dirty="0" smtClean="0">
                <a:hlinkClick r:id="rId3"/>
              </a:rPr>
              <a:t>/Sean/</a:t>
            </a:r>
            <a:r>
              <a:rPr lang="en-US" altLang="ko-KR" sz="2000" u="sng" dirty="0" err="1" smtClean="0">
                <a:hlinkClick r:id="rId3"/>
              </a:rPr>
              <a:t>Course_information_files</a:t>
            </a:r>
            <a:r>
              <a:rPr lang="en-US" altLang="ko-KR" sz="2000" u="sng" dirty="0" smtClean="0">
                <a:hlinkClick r:id="rId3"/>
              </a:rPr>
              <a:t>/VisViva.pdf</a:t>
            </a:r>
            <a:endParaRPr lang="en-US" altLang="ko-KR" sz="2000" u="sng" dirty="0"/>
          </a:p>
          <a:p>
            <a:r>
              <a:rPr lang="en-US" altLang="ko-KR" sz="2000" dirty="0" smtClean="0"/>
              <a:t>Thomas young</a:t>
            </a:r>
            <a:r>
              <a:rPr lang="en-US" altLang="ko-KR" sz="2000" u="sng" dirty="0" smtClean="0"/>
              <a:t/>
            </a:r>
            <a:br>
              <a:rPr lang="en-US" altLang="ko-KR" sz="2000" u="sng" dirty="0" smtClean="0"/>
            </a:br>
            <a:r>
              <a:rPr lang="en-US" altLang="ko-KR" sz="2000" u="sng" dirty="0" smtClean="0"/>
              <a:t>:</a:t>
            </a:r>
            <a:r>
              <a:rPr lang="en-US" altLang="ko-KR" sz="2000" u="sng" dirty="0">
                <a:hlinkClick r:id="rId4"/>
              </a:rPr>
              <a:t> http://</a:t>
            </a:r>
            <a:r>
              <a:rPr lang="en-US" altLang="ko-KR" sz="2000" u="sng" dirty="0" smtClean="0">
                <a:hlinkClick r:id="rId4"/>
              </a:rPr>
              <a:t>www.eoht.info/page/Thomas+Young</a:t>
            </a:r>
            <a:endParaRPr lang="ko-KR" altLang="ko-KR" sz="2000" dirty="0"/>
          </a:p>
          <a:p>
            <a:pPr marL="0" indent="0">
              <a:buNone/>
            </a:pPr>
            <a:r>
              <a:rPr lang="ko-KR" altLang="en-US" sz="2000" b="1" dirty="0" smtClean="0"/>
              <a:t>읽을 거리</a:t>
            </a:r>
            <a:endParaRPr lang="en-US" altLang="ko-KR" sz="2000" b="1" dirty="0" smtClean="0"/>
          </a:p>
          <a:p>
            <a:r>
              <a:rPr lang="ko-KR" altLang="en-US" sz="2000" dirty="0" smtClean="0"/>
              <a:t>데카르트의 자연 법칙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임경순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포항공과대학교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 smtClean="0"/>
              <a:t>:</a:t>
            </a:r>
            <a:r>
              <a:rPr lang="en-US" altLang="ko-KR" sz="2000" dirty="0">
                <a:hlinkClick r:id="rId5"/>
              </a:rPr>
              <a:t>http://</a:t>
            </a:r>
            <a:r>
              <a:rPr lang="en-US" altLang="ko-KR" sz="2000" dirty="0" smtClean="0">
                <a:hlinkClick r:id="rId5"/>
              </a:rPr>
              <a:t>www.postech.ac.kr/press/hs/C08/C08S007.html</a:t>
            </a:r>
            <a:endParaRPr lang="en-US" altLang="ko-KR" sz="2000" dirty="0" smtClean="0"/>
          </a:p>
          <a:p>
            <a:r>
              <a:rPr lang="en-US" altLang="ko-KR" sz="2000" b="1" dirty="0"/>
              <a:t>Why Things Move the Way They Do</a:t>
            </a:r>
            <a:r>
              <a:rPr lang="en-US" altLang="ko-KR" sz="2000" b="1" dirty="0" smtClean="0"/>
              <a:t>.... , </a:t>
            </a:r>
            <a:r>
              <a:rPr lang="en-US" altLang="ko-KR" sz="2000" dirty="0"/>
              <a:t> Dr. Barbara J. </a:t>
            </a:r>
            <a:r>
              <a:rPr lang="en-US" altLang="ko-KR" sz="2000" dirty="0" smtClean="0"/>
              <a:t>Becker, </a:t>
            </a:r>
            <a:br>
              <a:rPr lang="en-US" altLang="ko-KR" sz="2000" dirty="0" smtClean="0"/>
            </a:br>
            <a:r>
              <a:rPr lang="en-US" altLang="ko-KR" sz="2000" dirty="0"/>
              <a:t>University of California, </a:t>
            </a:r>
            <a:r>
              <a:rPr lang="en-US" altLang="ko-KR" sz="2000" dirty="0" smtClean="0"/>
              <a:t>Irvine</a:t>
            </a:r>
            <a:br>
              <a:rPr lang="en-US" altLang="ko-KR" sz="2000" dirty="0" smtClean="0"/>
            </a:br>
            <a:r>
              <a:rPr lang="en-US" altLang="ko-KR" sz="2000" dirty="0" smtClean="0"/>
              <a:t>:</a:t>
            </a:r>
            <a:r>
              <a:rPr lang="en-US" altLang="ko-KR" sz="2000" dirty="0">
                <a:hlinkClick r:id="rId6"/>
              </a:rPr>
              <a:t>https://eee.uci.edu/clients/</a:t>
            </a:r>
            <a:r>
              <a:rPr lang="en-US" altLang="ko-KR" sz="2000" dirty="0" err="1">
                <a:hlinkClick r:id="rId6"/>
              </a:rPr>
              <a:t>bjbecker</a:t>
            </a:r>
            <a:r>
              <a:rPr lang="en-US" altLang="ko-KR" sz="2000" dirty="0">
                <a:hlinkClick r:id="rId6"/>
              </a:rPr>
              <a:t>/</a:t>
            </a:r>
            <a:r>
              <a:rPr lang="en-US" altLang="ko-KR" sz="2000" dirty="0" err="1">
                <a:hlinkClick r:id="rId6"/>
              </a:rPr>
              <a:t>RevoltingIdeas</a:t>
            </a:r>
            <a:r>
              <a:rPr lang="en-US" altLang="ko-KR" sz="2000" dirty="0">
                <a:hlinkClick r:id="rId6"/>
              </a:rPr>
              <a:t>/leibniz.html</a:t>
            </a:r>
            <a:endParaRPr lang="en-US" altLang="ko-KR" sz="2000" dirty="0"/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68358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Homework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Descartes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Leibniz</a:t>
            </a:r>
            <a:r>
              <a:rPr lang="ko-KR" altLang="en-US" dirty="0" smtClean="0"/>
              <a:t>의 운동에너지에 관한 이론은 서로 상충된다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두 가지 이론을 비교하고 어느 것이 근본적으로 틀렸는가 설명하시오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/>
              <a:t>Leibniz</a:t>
            </a:r>
            <a:r>
              <a:rPr lang="ko-KR" altLang="en-US" dirty="0" smtClean="0"/>
              <a:t>의 </a:t>
            </a:r>
            <a:r>
              <a:rPr lang="en-US" altLang="ko-KR" dirty="0"/>
              <a:t>V</a:t>
            </a:r>
            <a:r>
              <a:rPr lang="en-US" altLang="ko-KR" dirty="0" smtClean="0"/>
              <a:t>is viva</a:t>
            </a:r>
            <a:r>
              <a:rPr lang="ko-KR" altLang="en-US" dirty="0" smtClean="0"/>
              <a:t>와 </a:t>
            </a:r>
            <a:r>
              <a:rPr lang="en-US" altLang="ko-KR" dirty="0" err="1" smtClean="0">
                <a:effectLst/>
              </a:rPr>
              <a:t>Émilie</a:t>
            </a:r>
            <a:r>
              <a:rPr lang="en-US" altLang="ko-KR" dirty="0" smtClean="0">
                <a:effectLst/>
              </a:rPr>
              <a:t> du </a:t>
            </a:r>
            <a:r>
              <a:rPr lang="en-US" altLang="ko-KR" dirty="0" err="1" smtClean="0">
                <a:effectLst/>
              </a:rPr>
              <a:t>Châtelet</a:t>
            </a:r>
            <a:r>
              <a:rPr lang="en-US" altLang="ko-KR" dirty="0" smtClean="0">
                <a:effectLst/>
              </a:rPr>
              <a:t> </a:t>
            </a:r>
            <a:r>
              <a:rPr lang="ko-KR" altLang="en-US" dirty="0" smtClean="0">
                <a:effectLst/>
              </a:rPr>
              <a:t>의 운동에너지 개념과 수식을 비교 분석하시오</a:t>
            </a:r>
            <a:endParaRPr lang="en-US" altLang="ko-K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249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19672" y="764704"/>
            <a:ext cx="5688632" cy="5184576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Momentum</a:t>
            </a:r>
            <a:br>
              <a:rPr lang="en-US" altLang="ko-KR" b="1" dirty="0" smtClean="0"/>
            </a:br>
            <a:r>
              <a:rPr lang="en-US" altLang="ko-KR" b="1" dirty="0" smtClean="0"/>
              <a:t>versus</a:t>
            </a:r>
            <a:br>
              <a:rPr lang="en-US" altLang="ko-KR" b="1" dirty="0" smtClean="0"/>
            </a:br>
            <a:r>
              <a:rPr lang="en-US" altLang="ko-KR" b="1" dirty="0" smtClean="0"/>
              <a:t>Kinetic Energy:</a:t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Dispute on Vis Viva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9048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김민호\Desktop\Gottfried_Wilhelm_von_Leibn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446" y="1916832"/>
            <a:ext cx="1989692" cy="251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465313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Gottfried Leibniz </a:t>
            </a:r>
            <a:r>
              <a:rPr lang="en-US" altLang="ko-KR" dirty="0" smtClean="0"/>
              <a:t>(1646~1716)</a:t>
            </a:r>
            <a:endParaRPr lang="ko-KR" altLang="en-US" dirty="0"/>
          </a:p>
        </p:txBody>
      </p:sp>
      <p:pic>
        <p:nvPicPr>
          <p:cNvPr id="6" name="Picture 2" descr="C:\Users\김민호\Desktop\descartes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18702"/>
            <a:ext cx="1813401" cy="222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60" y="131870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effectLst/>
              </a:rPr>
              <a:t>René Descartes</a:t>
            </a:r>
            <a:r>
              <a:rPr lang="en-US" altLang="ko-KR" dirty="0" smtClean="0">
                <a:effectLst/>
              </a:rPr>
              <a:t> (1596~1650)</a:t>
            </a:r>
            <a:endParaRPr lang="ko-KR" altLang="en-US" dirty="0"/>
          </a:p>
        </p:txBody>
      </p:sp>
      <p:pic>
        <p:nvPicPr>
          <p:cNvPr id="8" name="Picture 2" descr="C:\Users\김민호\Desktop\newt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20" y="3592481"/>
            <a:ext cx="1813401" cy="249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24961" y="555031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Sir </a:t>
            </a:r>
            <a:r>
              <a:rPr lang="en-US" altLang="ko-KR" b="1" dirty="0" err="1" smtClean="0"/>
              <a:t>Issac</a:t>
            </a:r>
            <a:r>
              <a:rPr lang="en-US" altLang="ko-KR" b="1" dirty="0" smtClean="0"/>
              <a:t> Newton </a:t>
            </a:r>
            <a:r>
              <a:rPr lang="en-US" altLang="ko-KR" dirty="0" smtClean="0"/>
              <a:t>(1642~1727)</a:t>
            </a:r>
            <a:endParaRPr lang="ko-KR" altLang="en-US" dirty="0"/>
          </a:p>
        </p:txBody>
      </p:sp>
      <p:sp>
        <p:nvSpPr>
          <p:cNvPr id="11" name="날짜 개체 틀 3"/>
          <p:cNvSpPr txBox="1">
            <a:spLocks/>
          </p:cNvSpPr>
          <p:nvPr/>
        </p:nvSpPr>
        <p:spPr>
          <a:xfrm>
            <a:off x="611560" y="6058515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http://en.wikipedia.org/wiki/File:Frans_Hals_-_Portret_van_Ren%C3%A9_Descartes.jpg</a:t>
            </a:r>
            <a:endParaRPr lang="ko-KR" altLang="en-US" sz="800" dirty="0"/>
          </a:p>
        </p:txBody>
      </p:sp>
      <p:sp>
        <p:nvSpPr>
          <p:cNvPr id="12" name="날짜 개체 틀 3"/>
          <p:cNvSpPr txBox="1">
            <a:spLocks/>
          </p:cNvSpPr>
          <p:nvPr/>
        </p:nvSpPr>
        <p:spPr>
          <a:xfrm>
            <a:off x="611560" y="6441574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http://en.wikipedia.org/wiki/File:GodfreyKneller-IsaacNewton-1689.jpg</a:t>
            </a:r>
            <a:endParaRPr lang="ko-KR" altLang="en-US" sz="800" dirty="0"/>
          </a:p>
        </p:txBody>
      </p:sp>
      <p:sp>
        <p:nvSpPr>
          <p:cNvPr id="13" name="날짜 개체 틀 3"/>
          <p:cNvSpPr txBox="1">
            <a:spLocks/>
          </p:cNvSpPr>
          <p:nvPr/>
        </p:nvSpPr>
        <p:spPr>
          <a:xfrm>
            <a:off x="5688124" y="6016203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</a:t>
            </a:r>
            <a:br>
              <a:rPr lang="en-US" altLang="ko-KR" sz="800" dirty="0" smtClean="0"/>
            </a:br>
            <a:r>
              <a:rPr lang="en-US" altLang="ko-KR" sz="800" dirty="0" smtClean="0"/>
              <a:t>http</a:t>
            </a:r>
            <a:r>
              <a:rPr lang="en-US" altLang="ko-KR" sz="800" dirty="0"/>
              <a:t>://</a:t>
            </a:r>
            <a:r>
              <a:rPr lang="en-US" altLang="ko-KR" sz="800" dirty="0" smtClean="0"/>
              <a:t>en.wikipedia.org/wiki</a:t>
            </a:r>
            <a:br>
              <a:rPr lang="en-US" altLang="ko-KR" sz="800" dirty="0" smtClean="0"/>
            </a:br>
            <a:r>
              <a:rPr lang="en-US" altLang="ko-KR" sz="800" dirty="0" smtClean="0"/>
              <a:t>/</a:t>
            </a:r>
            <a:r>
              <a:rPr lang="en-US" altLang="ko-KR" sz="800" dirty="0" err="1" smtClean="0"/>
              <a:t>File:Gottfried_Wilhelm_von_Leibniz.jpg</a:t>
            </a:r>
            <a:endParaRPr lang="ko-KR" altLang="en-US" sz="800" dirty="0"/>
          </a:p>
        </p:txBody>
      </p:sp>
      <p:sp>
        <p:nvSpPr>
          <p:cNvPr id="14" name="제목 3"/>
          <p:cNvSpPr txBox="1">
            <a:spLocks/>
          </p:cNvSpPr>
          <p:nvPr/>
        </p:nvSpPr>
        <p:spPr>
          <a:xfrm>
            <a:off x="-180528" y="260648"/>
            <a:ext cx="9324528" cy="8350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6000" b="1" dirty="0"/>
              <a:t>m</a:t>
            </a:r>
            <a:r>
              <a:rPr lang="en-US" altLang="ko-KR" sz="6000" b="1" dirty="0" smtClean="0"/>
              <a:t>omentum </a:t>
            </a:r>
            <a:r>
              <a:rPr lang="en-US" altLang="ko-KR" sz="6000" b="1" dirty="0" err="1" smtClean="0"/>
              <a:t>v.s</a:t>
            </a:r>
            <a:r>
              <a:rPr lang="en-US" altLang="ko-KR" sz="6000" b="1" dirty="0" smtClean="0"/>
              <a:t>. </a:t>
            </a:r>
            <a:r>
              <a:rPr lang="en-US" altLang="ko-KR" sz="6000" b="1" dirty="0" err="1" smtClean="0"/>
              <a:t>vis</a:t>
            </a:r>
            <a:r>
              <a:rPr lang="en-US" altLang="ko-KR" sz="6000" b="1" dirty="0" smtClean="0"/>
              <a:t> viva </a:t>
            </a:r>
            <a:endParaRPr lang="ko-KR" altLang="en-US" sz="6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51920" y="315138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effectLst/>
                <a:hlinkClick r:id="rId5"/>
              </a:rPr>
              <a:t>A story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220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24744"/>
                <a:ext cx="5400600" cy="5256584"/>
              </a:xfrm>
            </p:spPr>
            <p:txBody>
              <a:bodyPr>
                <a:normAutofit fontScale="85000" lnSpcReduction="20000"/>
              </a:bodyPr>
              <a:lstStyle/>
              <a:p>
                <a:endParaRPr lang="en-US" altLang="ko-KR" b="1" dirty="0" smtClean="0"/>
              </a:p>
              <a:p>
                <a:r>
                  <a:rPr lang="en-US" altLang="ko-KR" b="1" dirty="0" smtClean="0"/>
                  <a:t>cogito ergo sum</a:t>
                </a:r>
              </a:p>
              <a:p>
                <a:r>
                  <a:rPr lang="en-US" altLang="ko-KR" b="1" dirty="0" smtClean="0"/>
                  <a:t>The first scientist who stated the Law of Nature</a:t>
                </a:r>
              </a:p>
              <a:p>
                <a:r>
                  <a:rPr lang="en-US" altLang="ko-KR" b="1" dirty="0" smtClean="0"/>
                  <a:t>Cartesian coordinate system</a:t>
                </a:r>
                <a:endParaRPr lang="en-US" altLang="ko-KR" b="1" dirty="0" smtClean="0"/>
              </a:p>
              <a:p>
                <a:pPr marL="0" indent="0">
                  <a:buNone/>
                </a:pPr>
                <a:endParaRPr lang="en-US" altLang="ko-KR" dirty="0" smtClean="0"/>
              </a:p>
              <a:p>
                <a:r>
                  <a:rPr lang="en-US" altLang="ko-KR" dirty="0" smtClean="0"/>
                  <a:t>Descartes’ 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3</a:t>
                </a:r>
                <a:r>
                  <a:rPr lang="en-US" altLang="ko-KR" baseline="30000" dirty="0" smtClean="0"/>
                  <a:t>rd</a:t>
                </a:r>
                <a:r>
                  <a:rPr lang="en-US" altLang="ko-KR" dirty="0" smtClean="0"/>
                  <a:t> law of nature :</a:t>
                </a:r>
                <a:br>
                  <a:rPr lang="en-US" altLang="ko-KR" dirty="0" smtClean="0"/>
                </a:br>
                <a:r>
                  <a:rPr lang="en-US" altLang="ko-KR" b="1" dirty="0" smtClean="0"/>
                  <a:t>Quantity of motion </a:t>
                </a:r>
                <a:r>
                  <a:rPr lang="en-US" altLang="ko-KR" dirty="0" smtClean="0"/>
                  <a:t/>
                </a:r>
                <a:br>
                  <a:rPr lang="en-US" altLang="ko-KR" dirty="0" smtClean="0"/>
                </a:br>
                <a:r>
                  <a:rPr lang="en-US" altLang="ko-KR" dirty="0" smtClean="0"/>
                  <a:t>(Scalar variable)</a:t>
                </a:r>
                <a:br>
                  <a:rPr lang="en-US" altLang="ko-KR" dirty="0" smtClean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ko-KR" sz="43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sz="43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ko-KR" sz="4300" b="0" i="1" smtClean="0">
                            <a:latin typeface="Cambria Math"/>
                          </a:rPr>
                          <m:t>𝑚</m:t>
                        </m:r>
                        <m:sSub>
                          <m:sSubPr>
                            <m:ctrlPr>
                              <a:rPr lang="en-US" altLang="ko-KR" sz="43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43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ko-KR" sz="43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ko-KR" sz="6000" b="0" dirty="0" smtClean="0"/>
                  <a:t/>
                </a:r>
                <a:br>
                  <a:rPr lang="en-US" altLang="ko-KR" sz="6000" b="0" dirty="0" smtClean="0"/>
                </a:br>
                <a:r>
                  <a:rPr lang="en-US" altLang="ko-KR" b="0" dirty="0" smtClean="0"/>
                  <a:t>is conserved</a:t>
                </a:r>
                <a:r>
                  <a:rPr lang="en-US" altLang="ko-KR" dirty="0" smtClean="0"/>
                  <a:t> </a:t>
                </a:r>
                <a:r>
                  <a:rPr lang="en-US" altLang="ko-KR" b="0" dirty="0" smtClean="0"/>
                  <a:t>in collision</a:t>
                </a:r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24744"/>
                <a:ext cx="5400600" cy="5256584"/>
              </a:xfrm>
              <a:blipFill rotWithShape="1">
                <a:blip r:embed="rId2"/>
                <a:stretch>
                  <a:fillRect l="-1806" r="-2370" b="-243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6632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Descartes’ </a:t>
            </a:r>
            <a:r>
              <a:rPr lang="en-US" altLang="ko-KR" b="1" dirty="0" smtClean="0"/>
              <a:t>Laws of Nature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5148064" y="6381328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http://en.wikipedia.org/wiki/File:Frans_Hals_-_Portret_van_Ren%C3%A9_Descartes.jpg</a:t>
            </a:r>
            <a:endParaRPr lang="ko-KR" altLang="en-US" sz="800" dirty="0"/>
          </a:p>
        </p:txBody>
      </p:sp>
      <p:pic>
        <p:nvPicPr>
          <p:cNvPr id="1026" name="Picture 2" descr="C:\Users\김민호\Desktop\descart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84784"/>
            <a:ext cx="2952328" cy="361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4128" y="53012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effectLst/>
              </a:rPr>
              <a:t>René Descartes</a:t>
            </a:r>
            <a:r>
              <a:rPr lang="en-US" altLang="ko-KR" dirty="0" smtClean="0">
                <a:effectLst/>
              </a:rPr>
              <a:t> (1596~1650)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433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7"/>
                <a:ext cx="5256584" cy="5405685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3000" b="0" dirty="0" smtClean="0"/>
                  <a:t>Vis viva is conserved</a:t>
                </a:r>
                <a:r>
                  <a:rPr lang="en-US" altLang="ko-KR" sz="3000" b="0" i="1" dirty="0" smtClean="0">
                    <a:latin typeface="Cambria Math"/>
                  </a:rPr>
                  <a:t/>
                </a:r>
                <a:br>
                  <a:rPr lang="en-US" altLang="ko-KR" sz="3000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3000" b="0" i="0" smtClean="0">
                        <a:latin typeface="Cambria Math"/>
                      </a:rPr>
                      <m:t>vis</m:t>
                    </m:r>
                    <m:r>
                      <a:rPr lang="en-US" altLang="ko-KR" sz="3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3000" b="0" i="0" smtClean="0">
                        <a:latin typeface="Cambria Math"/>
                      </a:rPr>
                      <m:t>viva</m:t>
                    </m:r>
                    <m:r>
                      <a:rPr lang="en-US" altLang="ko-KR" sz="30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sz="30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𝑚</m:t>
                        </m:r>
                        <m:sSubSup>
                          <m:sSubSupPr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altLang="ko-KR" sz="3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altLang="ko-KR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altLang="ko-KR" sz="3000" dirty="0" smtClean="0"/>
              </a:p>
              <a:p>
                <a:r>
                  <a:rPr lang="ko-KR" altLang="en-US" sz="3000" dirty="0" err="1" smtClean="0">
                    <a:latin typeface="+mn-ea"/>
                  </a:rPr>
                  <a:t>비탄성</a:t>
                </a:r>
                <a:r>
                  <a:rPr lang="ko-KR" altLang="en-US" sz="3000" dirty="0" smtClean="0">
                    <a:latin typeface="+mn-ea"/>
                  </a:rPr>
                  <a:t> 충돌에서는 </a:t>
                </a:r>
                <a:r>
                  <a:rPr lang="en-US" altLang="ko-KR" sz="3000" dirty="0" smtClean="0">
                    <a:latin typeface="+mn-ea"/>
                  </a:rPr>
                  <a:t/>
                </a:r>
                <a:br>
                  <a:rPr lang="en-US" altLang="ko-KR" sz="3000" dirty="0" smtClean="0">
                    <a:latin typeface="+mn-ea"/>
                  </a:rPr>
                </a:br>
                <a:r>
                  <a:rPr lang="ko-KR" altLang="en-US" sz="3000" dirty="0" smtClean="0">
                    <a:latin typeface="+mn-ea"/>
                  </a:rPr>
                  <a:t>보이지 않는 미시 작용에 의해 보존되지 않았다고 </a:t>
                </a:r>
                <a:r>
                  <a:rPr lang="ko-KR" altLang="en-US" sz="3000" dirty="0" smtClean="0">
                    <a:latin typeface="+mn-ea"/>
                  </a:rPr>
                  <a:t>주장</a:t>
                </a:r>
                <a:endParaRPr lang="en-US" altLang="ko-KR" sz="3000" dirty="0" smtClean="0"/>
              </a:p>
              <a:p>
                <a:r>
                  <a:rPr lang="en-US" altLang="ko-KR" sz="3000" dirty="0" smtClean="0"/>
                  <a:t>Descartes, Newton</a:t>
                </a:r>
                <a:r>
                  <a:rPr lang="ko-KR" altLang="en-US" sz="3000" dirty="0" smtClean="0"/>
                  <a:t>의 </a:t>
                </a:r>
                <a:r>
                  <a:rPr lang="en-US" altLang="ko-KR" sz="3000" dirty="0" smtClean="0"/>
                  <a:t/>
                </a:r>
                <a:br>
                  <a:rPr lang="en-US" altLang="ko-KR" sz="3000" dirty="0" smtClean="0"/>
                </a:br>
                <a:r>
                  <a:rPr lang="ko-KR" altLang="en-US" sz="3000" dirty="0" smtClean="0"/>
                  <a:t>추종자들에 의해 단순한 </a:t>
                </a:r>
                <a:r>
                  <a:rPr lang="en-US" altLang="ko-KR" sz="3000" dirty="0" smtClean="0"/>
                  <a:t/>
                </a:r>
                <a:br>
                  <a:rPr lang="en-US" altLang="ko-KR" sz="3000" dirty="0" smtClean="0"/>
                </a:br>
                <a:r>
                  <a:rPr lang="ko-KR" altLang="en-US" sz="3000" dirty="0" smtClean="0"/>
                  <a:t>미신처럼 치부되었음</a:t>
                </a:r>
                <a:r>
                  <a:rPr lang="en-US" altLang="ko-KR" sz="3000" dirty="0" smtClean="0"/>
                  <a:t>.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7"/>
                <a:ext cx="5256584" cy="5405685"/>
              </a:xfrm>
              <a:blipFill rotWithShape="1">
                <a:blip r:embed="rId2"/>
                <a:stretch>
                  <a:fillRect l="-2317" t="-1466" r="-254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Leibniz’s Vis </a:t>
            </a:r>
            <a:r>
              <a:rPr lang="en-US" altLang="ko-KR" b="1" dirty="0" smtClean="0"/>
              <a:t>viva (Living force)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5148064" y="6381328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</a:t>
            </a:r>
            <a:br>
              <a:rPr lang="en-US" altLang="ko-KR" sz="800" dirty="0" smtClean="0"/>
            </a:br>
            <a:r>
              <a:rPr lang="en-US" altLang="ko-KR" sz="800" dirty="0" smtClean="0"/>
              <a:t>http</a:t>
            </a:r>
            <a:r>
              <a:rPr lang="en-US" altLang="ko-KR" sz="800" dirty="0"/>
              <a:t>://</a:t>
            </a:r>
            <a:r>
              <a:rPr lang="en-US" altLang="ko-KR" sz="800" dirty="0" smtClean="0"/>
              <a:t>en.wikipedia.org/wiki</a:t>
            </a:r>
            <a:br>
              <a:rPr lang="en-US" altLang="ko-KR" sz="800" dirty="0" smtClean="0"/>
            </a:br>
            <a:r>
              <a:rPr lang="en-US" altLang="ko-KR" sz="800" dirty="0" smtClean="0"/>
              <a:t>/</a:t>
            </a:r>
            <a:r>
              <a:rPr lang="en-US" altLang="ko-KR" sz="800" dirty="0" err="1" smtClean="0"/>
              <a:t>File:Gottfried_Wilhelm_von_Leibniz.jpg</a:t>
            </a:r>
            <a:endParaRPr lang="ko-KR" altLang="en-US" sz="800" dirty="0"/>
          </a:p>
        </p:txBody>
      </p:sp>
      <p:pic>
        <p:nvPicPr>
          <p:cNvPr id="2" name="Picture 2" descr="C:\Users\김민호\Desktop\Gottfried_Wilhelm_von_Leibni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033" y="1340768"/>
            <a:ext cx="2871952" cy="36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2120" y="50851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Gottfried Leibniz </a:t>
            </a:r>
            <a:r>
              <a:rPr lang="en-US" altLang="ko-KR" dirty="0" smtClean="0"/>
              <a:t>(1646~1716)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389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8"/>
                <a:ext cx="5400600" cy="489654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3000" dirty="0" smtClean="0">
                    <a:hlinkClick r:id="rId2"/>
                  </a:rPr>
                  <a:t>Momentum is conserved</a:t>
                </a:r>
                <a:r>
                  <a:rPr lang="en-US" altLang="ko-KR" sz="3000" dirty="0" smtClean="0"/>
                  <a:t/>
                </a:r>
                <a:br>
                  <a:rPr lang="en-US" altLang="ko-KR" sz="3000" dirty="0" smtClean="0"/>
                </a:br>
                <a:r>
                  <a:rPr lang="en-US" altLang="ko-KR" sz="3000" dirty="0" smtClean="0"/>
                  <a:t>in collision </a:t>
                </a:r>
                <a:r>
                  <a:rPr lang="en-US" altLang="ko-KR" sz="3000" dirty="0" smtClean="0"/>
                  <a:t>(</a:t>
                </a:r>
                <a:r>
                  <a:rPr lang="en-US" altLang="ko-KR" sz="3000" dirty="0" smtClean="0">
                    <a:sym typeface="Wingdings" pitchFamily="2" charset="2"/>
                  </a:rPr>
                  <a:t> 3</a:t>
                </a:r>
                <a:r>
                  <a:rPr lang="en-US" altLang="ko-KR" sz="3000" baseline="30000" dirty="0" smtClean="0">
                    <a:sym typeface="Wingdings" pitchFamily="2" charset="2"/>
                  </a:rPr>
                  <a:t>rd</a:t>
                </a:r>
                <a:r>
                  <a:rPr lang="en-US" altLang="ko-KR" sz="3000" dirty="0" smtClean="0">
                    <a:sym typeface="Wingdings" pitchFamily="2" charset="2"/>
                  </a:rPr>
                  <a:t> Law)</a:t>
                </a:r>
                <a:r>
                  <a:rPr lang="en-US" altLang="ko-KR" sz="3000" dirty="0" smtClean="0"/>
                  <a:t/>
                </a:r>
                <a:br>
                  <a:rPr lang="en-US" altLang="ko-KR" sz="3000" dirty="0" smtClean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sz="30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𝑚</m:t>
                        </m:r>
                        <m:sSub>
                          <m:sSubPr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ko-KR" sz="30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ko-KR" sz="30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altLang="ko-KR" sz="3000" b="0" dirty="0" smtClean="0"/>
              </a:p>
              <a:p>
                <a:pPr marL="0" indent="0">
                  <a:buNone/>
                </a:pPr>
                <a:r>
                  <a:rPr lang="en-US" altLang="ko-KR" sz="3000" dirty="0"/>
                  <a:t> </a:t>
                </a:r>
                <a:r>
                  <a:rPr lang="en-US" altLang="ko-KR" sz="3000" dirty="0" smtClean="0"/>
                  <a:t> (corrected</a:t>
                </a:r>
                <a:r>
                  <a:rPr lang="ko-KR" altLang="en-US" sz="3000" dirty="0" smtClean="0"/>
                  <a:t> </a:t>
                </a:r>
                <a:r>
                  <a:rPr lang="en-US" altLang="ko-KR" sz="3000" dirty="0" smtClean="0"/>
                  <a:t>Descartes error)</a:t>
                </a:r>
                <a:endParaRPr lang="en-US" altLang="ko-KR" sz="3000" dirty="0" smtClean="0"/>
              </a:p>
              <a:p>
                <a:r>
                  <a:rPr lang="ko-KR" altLang="en-US" sz="3000" dirty="0" err="1"/>
                  <a:t>비탄성</a:t>
                </a:r>
                <a:r>
                  <a:rPr lang="ko-KR" altLang="en-US" sz="3000" dirty="0"/>
                  <a:t> 충돌의 </a:t>
                </a:r>
                <a:r>
                  <a:rPr lang="ko-KR" altLang="en-US" sz="3000" dirty="0" smtClean="0"/>
                  <a:t>경우</a:t>
                </a:r>
                <a:r>
                  <a:rPr lang="en-US" altLang="ko-KR" sz="3000" dirty="0" smtClean="0"/>
                  <a:t>,</a:t>
                </a:r>
                <a:r>
                  <a:rPr lang="ko-KR" altLang="en-US" sz="3000" dirty="0" smtClean="0"/>
                  <a:t> </a:t>
                </a:r>
                <a:r>
                  <a:rPr lang="en-US" altLang="ko-KR" sz="3000" dirty="0" smtClean="0"/>
                  <a:t>  Leibniz</a:t>
                </a:r>
                <a:r>
                  <a:rPr lang="ko-KR" altLang="en-US" sz="3000" dirty="0" smtClean="0"/>
                  <a:t>의 </a:t>
                </a:r>
                <a:r>
                  <a:rPr lang="en-US" altLang="ko-KR" sz="3000" dirty="0" err="1" smtClean="0"/>
                  <a:t>vis</a:t>
                </a:r>
                <a:r>
                  <a:rPr lang="en-US" altLang="ko-KR" sz="3000" dirty="0" smtClean="0"/>
                  <a:t> viva</a:t>
                </a:r>
                <a:r>
                  <a:rPr lang="ko-KR" altLang="en-US" sz="3000" dirty="0" smtClean="0"/>
                  <a:t>는 보존되지 않음을 비판</a:t>
                </a:r>
                <a:r>
                  <a:rPr lang="en-US" altLang="ko-KR" sz="3000" dirty="0" smtClean="0"/>
                  <a:t> </a:t>
                </a:r>
              </a:p>
              <a:p>
                <a:r>
                  <a:rPr lang="en-US" altLang="ko-KR" sz="3000" dirty="0" smtClean="0"/>
                  <a:t>Demo </a:t>
                </a:r>
                <a:r>
                  <a:rPr lang="en-US" altLang="ko-KR" sz="3000" dirty="0" smtClean="0">
                    <a:hlinkClick r:id="rId3"/>
                  </a:rPr>
                  <a:t>1</a:t>
                </a:r>
                <a:r>
                  <a:rPr lang="en-US" altLang="ko-KR" sz="3000" dirty="0" smtClean="0"/>
                  <a:t>, </a:t>
                </a:r>
                <a:r>
                  <a:rPr lang="en-US" altLang="ko-KR" sz="3000" dirty="0" smtClean="0">
                    <a:hlinkClick r:id="rId4"/>
                  </a:rPr>
                  <a:t>2</a:t>
                </a:r>
                <a:r>
                  <a:rPr lang="en-US" altLang="ko-KR" sz="3000" dirty="0" smtClean="0"/>
                  <a:t>, 3</a:t>
                </a:r>
              </a:p>
              <a:p>
                <a:pPr marL="0" indent="0">
                  <a:buNone/>
                </a:pPr>
                <a:endParaRPr lang="en-US" altLang="ko-KR" sz="3000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8"/>
                <a:ext cx="5400600" cy="4896544"/>
              </a:xfrm>
              <a:blipFill rotWithShape="1">
                <a:blip r:embed="rId5"/>
                <a:stretch>
                  <a:fillRect l="-2257" t="-161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Newton’s proof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5148064" y="6381328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http://en.wikipedia.org/wiki/File:GodfreyKneller-IsaacNewton-1689.jpg</a:t>
            </a:r>
            <a:endParaRPr lang="ko-KR" altLang="en-US" sz="800" dirty="0"/>
          </a:p>
        </p:txBody>
      </p:sp>
      <p:pic>
        <p:nvPicPr>
          <p:cNvPr id="4098" name="Picture 2" descr="C:\Users\김민호\Desktop\newt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325" y="1196752"/>
            <a:ext cx="3002483" cy="412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08104" y="544522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Sir </a:t>
            </a:r>
            <a:r>
              <a:rPr lang="en-US" altLang="ko-KR" dirty="0" err="1" smtClean="0"/>
              <a:t>Issac</a:t>
            </a:r>
            <a:r>
              <a:rPr lang="en-US" altLang="ko-KR" dirty="0" smtClean="0"/>
              <a:t> Newton (1642~1727)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461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75656"/>
                <a:ext cx="5832648" cy="504056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ko-KR" altLang="en-US" dirty="0" smtClean="0"/>
                  <a:t>공의 충돌문제 이해 </a:t>
                </a:r>
                <a:r>
                  <a:rPr lang="en-US" altLang="ko-KR" dirty="0" smtClean="0"/>
                  <a:t>(1669) </a:t>
                </a:r>
              </a:p>
              <a:p>
                <a:r>
                  <a:rPr lang="ko-KR" altLang="en-US" dirty="0" err="1" smtClean="0"/>
                  <a:t>진자의</a:t>
                </a:r>
                <a:r>
                  <a:rPr lang="ko-KR" altLang="en-US" dirty="0" smtClean="0"/>
                  <a:t> 주기공식 완성</a:t>
                </a:r>
                <a:r>
                  <a:rPr lang="en-US" altLang="ko-KR" dirty="0" smtClean="0"/>
                  <a:t/>
                </a:r>
                <a:br>
                  <a:rPr lang="en-US" altLang="ko-KR" dirty="0" smtClean="0"/>
                </a:br>
                <a:endParaRPr lang="en-US" altLang="ko-KR" dirty="0"/>
              </a:p>
              <a:p>
                <a:r>
                  <a:rPr lang="en-US" altLang="ko-KR" dirty="0" smtClean="0"/>
                  <a:t>Disproved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Descartes’ conjecture: Momentum is not a scalar bu</a:t>
                </a:r>
                <a:r>
                  <a:rPr lang="en-US" altLang="ko-KR" dirty="0" smtClean="0"/>
                  <a:t>t a vector.</a:t>
                </a:r>
                <a:r>
                  <a:rPr lang="en-US" altLang="ko-KR" dirty="0" smtClean="0"/>
                  <a:t> </a:t>
                </a:r>
                <a:endParaRPr lang="en-US" altLang="ko-KR" dirty="0" smtClean="0"/>
              </a:p>
              <a:p>
                <a:endParaRPr lang="en-US" altLang="ko-KR" dirty="0" smtClean="0"/>
              </a:p>
              <a:p>
                <a:r>
                  <a:rPr lang="en-US" altLang="ko-KR" dirty="0"/>
                  <a:t>C</a:t>
                </a:r>
                <a:r>
                  <a:rPr lang="en-US" altLang="ko-KR" dirty="0" smtClean="0"/>
                  <a:t>onserved </a:t>
                </a:r>
                <a:r>
                  <a:rPr lang="en-US" altLang="ko-KR" dirty="0" smtClean="0"/>
                  <a:t>quantities </a:t>
                </a:r>
                <a:r>
                  <a:rPr lang="en-US" altLang="ko-KR" dirty="0" smtClean="0"/>
                  <a:t>are</a:t>
                </a:r>
              </a:p>
              <a:p>
                <a:pPr marL="0" indent="0">
                  <a:buNone/>
                </a:pPr>
                <a:r>
                  <a:rPr lang="en-US" altLang="ko-KR" sz="4000" b="0" dirty="0"/>
                  <a:t> </a:t>
                </a:r>
                <a:r>
                  <a:rPr lang="en-US" altLang="ko-KR" sz="4000" b="0" dirty="0" smtClean="0"/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ko-KR" sz="4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sz="40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ko-KR" sz="4000" b="0" i="1" smtClean="0">
                            <a:latin typeface="Cambria Math"/>
                          </a:rPr>
                          <m:t>𝑚</m:t>
                        </m:r>
                        <m:sSub>
                          <m:sSubPr>
                            <m:ctrlPr>
                              <a:rPr lang="en-US" altLang="ko-KR" sz="40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altLang="ko-KR" sz="40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40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4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ko-KR" sz="4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sz="4000" b="0" dirty="0" smtClean="0"/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ko-KR" sz="4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sz="40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ko-KR" sz="4000" b="0" i="1" smtClean="0">
                            <a:latin typeface="Cambria Math"/>
                          </a:rPr>
                          <m:t>𝑚</m:t>
                        </m:r>
                        <m:sSubSup>
                          <m:sSubSupPr>
                            <m:ctrlPr>
                              <a:rPr lang="en-US" altLang="ko-KR" sz="40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altLang="ko-KR" sz="4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40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ko-KR" sz="4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altLang="ko-KR" sz="4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altLang="ko-KR" sz="4000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/>
                </a:r>
                <a:br>
                  <a:rPr lang="en-US" altLang="ko-KR" dirty="0" smtClean="0"/>
                </a:br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75656"/>
                <a:ext cx="5832648" cy="5040560"/>
              </a:xfrm>
              <a:blipFill rotWithShape="1">
                <a:blip r:embed="rId2"/>
                <a:stretch>
                  <a:fillRect l="-2090" t="-3386" r="-188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Huygens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5148064" y="6381328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</a:t>
            </a:r>
            <a:r>
              <a:rPr lang="en-US" altLang="ko-KR" sz="800" dirty="0" smtClean="0"/>
              <a:t/>
            </a:r>
            <a:br>
              <a:rPr lang="en-US" altLang="ko-KR" sz="800" dirty="0" smtClean="0"/>
            </a:br>
            <a:r>
              <a:rPr lang="en-US" altLang="ko-KR" sz="800" dirty="0" smtClean="0"/>
              <a:t>http</a:t>
            </a:r>
            <a:r>
              <a:rPr lang="en-US" altLang="ko-KR" sz="800" dirty="0"/>
              <a:t>://en.wikipedia.org/wiki/File:Christiaan_Huygens-painting.jpeg</a:t>
            </a:r>
            <a:endParaRPr lang="ko-KR" altLang="en-US" sz="800" dirty="0"/>
          </a:p>
        </p:txBody>
      </p:sp>
      <p:pic>
        <p:nvPicPr>
          <p:cNvPr id="3074" name="Picture 2" descr="C:\Users\김민호\Desktop\Christiaan_Huygens-pain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40768"/>
            <a:ext cx="2873576" cy="434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92080" y="5733256"/>
            <a:ext cx="370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effectLst/>
              </a:rPr>
              <a:t>Christiaan</a:t>
            </a:r>
            <a:r>
              <a:rPr lang="en-US" altLang="ko-KR" b="1" dirty="0" smtClean="0">
                <a:effectLst/>
              </a:rPr>
              <a:t> Huygens(1629~1695)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991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75656"/>
                <a:ext cx="5472608" cy="5040560"/>
              </a:xfrm>
            </p:spPr>
            <p:txBody>
              <a:bodyPr>
                <a:noAutofit/>
              </a:bodyPr>
              <a:lstStyle/>
              <a:p>
                <a:r>
                  <a:rPr lang="en-US" altLang="ko-KR" sz="2500" dirty="0" smtClean="0"/>
                  <a:t>Leibniz</a:t>
                </a:r>
                <a:r>
                  <a:rPr lang="ko-KR" altLang="en-US" sz="2500" dirty="0" smtClean="0"/>
                  <a:t> 미적분학과 뉴턴역학을 </a:t>
                </a:r>
                <a:r>
                  <a:rPr lang="en-US" altLang="ko-KR" sz="2500" dirty="0" smtClean="0"/>
                  <a:t/>
                </a:r>
                <a:br>
                  <a:rPr lang="en-US" altLang="ko-KR" sz="2500" dirty="0" smtClean="0"/>
                </a:br>
                <a:r>
                  <a:rPr lang="ko-KR" altLang="en-US" sz="2500" dirty="0" smtClean="0"/>
                  <a:t>활용하여 두 가지 모두가 </a:t>
                </a:r>
                <a:r>
                  <a:rPr lang="en-US" altLang="ko-KR" sz="2500" dirty="0" smtClean="0"/>
                  <a:t/>
                </a:r>
                <a:br>
                  <a:rPr lang="en-US" altLang="ko-KR" sz="2500" dirty="0" smtClean="0"/>
                </a:br>
                <a:r>
                  <a:rPr lang="ko-KR" altLang="en-US" sz="2500" dirty="0" smtClean="0"/>
                  <a:t>보존된다고 </a:t>
                </a:r>
                <a:r>
                  <a:rPr lang="ko-KR" altLang="en-US" sz="2500" dirty="0" smtClean="0"/>
                  <a:t>주장</a:t>
                </a:r>
                <a:r>
                  <a:rPr lang="en-US" altLang="ko-KR" sz="2000" dirty="0" smtClean="0"/>
                  <a:t/>
                </a:r>
                <a:br>
                  <a:rPr lang="en-US" altLang="ko-KR" sz="2000" dirty="0" smtClean="0"/>
                </a:br>
                <a:endParaRPr lang="en-US" altLang="ko-KR" sz="20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ko-KR" sz="3000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𝑚</m:t>
                          </m:r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ko-KR" sz="30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ko-KR" sz="30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ko-KR" sz="3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ko-KR" sz="3000" b="0" dirty="0" smtClean="0"/>
                        <m:t>,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ko-KR" sz="3000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𝑚</m:t>
                          </m:r>
                          <m:sSubSup>
                            <m:sSubSup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US" altLang="ko-KR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30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altLang="ko-KR" sz="30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b/>
                            <m:sup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altLang="ko-KR" sz="3000" dirty="0" smtClean="0"/>
              </a:p>
              <a:p>
                <a:pPr marL="0" indent="0" algn="ctr">
                  <a:buNone/>
                </a:pPr>
                <a:endParaRPr lang="en-US" altLang="ko-KR" sz="2000" dirty="0" smtClean="0"/>
              </a:p>
              <a:p>
                <a:endParaRPr lang="en-US" altLang="ko-KR" sz="2000" dirty="0"/>
              </a:p>
              <a:p>
                <a:r>
                  <a:rPr lang="ko-KR" altLang="en-US" sz="2500" dirty="0" smtClean="0"/>
                  <a:t>수학에 약한 당시 학자들에게</a:t>
                </a:r>
                <a:r>
                  <a:rPr lang="en-US" altLang="ko-KR" sz="25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altLang="ko-KR" sz="2500" dirty="0" smtClean="0"/>
                  <a:t>    </a:t>
                </a:r>
                <a:r>
                  <a:rPr lang="ko-KR" altLang="en-US" sz="2500" dirty="0" err="1" smtClean="0"/>
                  <a:t>비판받음</a:t>
                </a:r>
                <a:endParaRPr lang="en-US" altLang="ko-KR" sz="2500" dirty="0" smtClean="0"/>
              </a:p>
              <a:p>
                <a:pPr marL="0" indent="0">
                  <a:buNone/>
                </a:pPr>
                <a:endParaRPr lang="en-US" altLang="ko-KR" sz="2000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75656"/>
                <a:ext cx="5472608" cy="5040560"/>
              </a:xfrm>
              <a:blipFill rotWithShape="1">
                <a:blip r:embed="rId2"/>
                <a:stretch>
                  <a:fillRect l="-1559" t="-84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3326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Bernoulli’s statement</a:t>
            </a:r>
            <a:endParaRPr lang="ko-KR" altLang="en-US" b="1" dirty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5148064" y="6381328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</a:t>
            </a:r>
            <a:r>
              <a:rPr lang="en-US" altLang="ko-KR" sz="800" dirty="0" smtClean="0"/>
              <a:t/>
            </a:r>
            <a:br>
              <a:rPr lang="en-US" altLang="ko-KR" sz="800" dirty="0" smtClean="0"/>
            </a:br>
            <a:r>
              <a:rPr lang="en-US" altLang="ko-KR" sz="800" dirty="0"/>
              <a:t>http://en.wikipedia.org/wiki/File:Johann_Bernoulli2.jpg</a:t>
            </a:r>
            <a:endParaRPr lang="ko-KR" altLang="en-US" sz="800" dirty="0"/>
          </a:p>
        </p:txBody>
      </p:sp>
      <p:pic>
        <p:nvPicPr>
          <p:cNvPr id="1026" name="Picture 2" descr="C:\Users\김민호\Desktop\b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44326"/>
            <a:ext cx="2734692" cy="339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24128" y="4941168"/>
            <a:ext cx="331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Johann Bernoulli (1667~1748)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394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9</a:t>
            </a:fld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제목 1"/>
              <p:cNvSpPr txBox="1">
                <a:spLocks/>
              </p:cNvSpPr>
              <p:nvPr/>
            </p:nvSpPr>
            <p:spPr>
              <a:xfrm>
                <a:off x="395536" y="332656"/>
                <a:ext cx="8363272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/>
                      </a:rPr>
                      <m:t>𝑻</m:t>
                    </m:r>
                    <m:r>
                      <a:rPr lang="en-US" altLang="ko-KR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altLang="ko-KR" b="1" i="1" smtClean="0">
                        <a:latin typeface="Cambria Math"/>
                      </a:rPr>
                      <m:t>𝒎</m:t>
                    </m:r>
                    <m:sSup>
                      <m:sSupPr>
                        <m:ctrlPr>
                          <a:rPr lang="en-US" altLang="ko-KR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/>
                          </a:rPr>
                          <m:t>𝒗</m:t>
                        </m:r>
                      </m:e>
                      <m:sup>
                        <m:r>
                          <a:rPr lang="en-US" altLang="ko-KR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ko-KR" altLang="en-US" b="1" dirty="0" smtClean="0"/>
                  <a:t> </a:t>
                </a:r>
                <a:r>
                  <a:rPr lang="en-US" altLang="ko-KR" b="1" dirty="0" smtClean="0"/>
                  <a:t>(1722)</a:t>
                </a:r>
                <a:endParaRPr lang="ko-KR" altLang="en-US" b="1" dirty="0"/>
              </a:p>
            </p:txBody>
          </p:sp>
        </mc:Choice>
        <mc:Fallback>
          <p:sp>
            <p:nvSpPr>
              <p:cNvPr id="7" name="제목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363272" cy="1143000"/>
              </a:xfrm>
              <a:prstGeom prst="rect">
                <a:avLst/>
              </a:prstGeom>
              <a:blipFill rotWithShape="1">
                <a:blip r:embed="rId2"/>
                <a:stretch>
                  <a:fillRect b="-802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날짜 개체 틀 3"/>
          <p:cNvSpPr txBox="1">
            <a:spLocks/>
          </p:cNvSpPr>
          <p:nvPr/>
        </p:nvSpPr>
        <p:spPr>
          <a:xfrm>
            <a:off x="5148064" y="6381328"/>
            <a:ext cx="3168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http://en.wikipedia.org/wiki/File:%C3%89milie_du_Ch%C3%A2telet_1.jpg</a:t>
            </a:r>
            <a:endParaRPr lang="ko-KR" altLang="en-US" sz="800" dirty="0"/>
          </a:p>
        </p:txBody>
      </p:sp>
      <p:pic>
        <p:nvPicPr>
          <p:cNvPr id="2" name="Picture 2" descr="C:\Users\김민호\Desktop\emilie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348" y="1269008"/>
            <a:ext cx="374735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3826" y="51457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effectLst/>
              </a:rPr>
              <a:t>Émilie</a:t>
            </a:r>
            <a:r>
              <a:rPr lang="en-US" altLang="ko-KR" b="1" dirty="0" smtClean="0">
                <a:effectLst/>
              </a:rPr>
              <a:t> du </a:t>
            </a:r>
            <a:r>
              <a:rPr lang="en-US" altLang="ko-KR" b="1" dirty="0" err="1" smtClean="0">
                <a:effectLst/>
              </a:rPr>
              <a:t>Châtelet</a:t>
            </a:r>
            <a:r>
              <a:rPr lang="en-US" altLang="ko-KR" b="1" dirty="0" smtClean="0">
                <a:effectLst/>
              </a:rPr>
              <a:t> (1706~1749)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475656"/>
            <a:ext cx="48648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hlinkClick r:id="rId4"/>
              </a:rPr>
              <a:t>From </a:t>
            </a:r>
            <a:r>
              <a:rPr lang="en-US" altLang="ko-KR" sz="3200" dirty="0">
                <a:hlinkClick r:id="rId4"/>
              </a:rPr>
              <a:t>Einstein's big ideas 2/2 (00:00-10:49)</a:t>
            </a:r>
            <a:endParaRPr lang="ko-KR" altLang="ko-KR" sz="3200" dirty="0"/>
          </a:p>
          <a:p>
            <a:endParaRPr lang="en-US" altLang="ko-KR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sz="3200" dirty="0" smtClean="0"/>
              <a:t>Willem’s </a:t>
            </a:r>
            <a:r>
              <a:rPr lang="en-US" altLang="ko-KR" sz="3200" dirty="0" err="1" smtClean="0"/>
              <a:t>Gravesande</a:t>
            </a:r>
            <a:r>
              <a:rPr lang="ko-KR" altLang="en-US" sz="3200" dirty="0" smtClean="0"/>
              <a:t>와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함께 </a:t>
            </a:r>
            <a:r>
              <a:rPr lang="ko-KR" altLang="en-US" sz="3200" dirty="0" smtClean="0">
                <a:hlinkClick r:id="rId5"/>
              </a:rPr>
              <a:t>실험</a:t>
            </a:r>
            <a:r>
              <a:rPr lang="ko-KR" altLang="en-US" sz="3200" dirty="0" smtClean="0"/>
              <a:t>적으로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>Vis viva</a:t>
            </a:r>
            <a:r>
              <a:rPr lang="ko-KR" altLang="en-US" sz="3200" dirty="0" smtClean="0"/>
              <a:t>에 대해 </a:t>
            </a:r>
            <a:r>
              <a:rPr lang="ko-KR" altLang="en-US" sz="3200" dirty="0" smtClean="0"/>
              <a:t>확인</a:t>
            </a:r>
            <a:endParaRPr lang="en-US" altLang="ko-KR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15042" y="4522644"/>
                <a:ext cx="2670475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ko-KR" sz="6000" i="1" smtClean="0">
                          <a:latin typeface="Cambria Math"/>
                          <a:ea typeface="Cambria Math"/>
                        </a:rPr>
                        <m:t>d</m:t>
                      </m:r>
                      <m:r>
                        <a:rPr lang="en-US" altLang="ko-KR" sz="6000" i="1" smtClean="0">
                          <a:latin typeface="Cambria Math"/>
                          <a:ea typeface="Cambria Math"/>
                        </a:rPr>
                        <m:t>∝</m:t>
                      </m:r>
                      <m:sSup>
                        <m:sSupPr>
                          <m:ctrlPr>
                            <a:rPr lang="en-US" altLang="ko-KR" sz="6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ko-KR" sz="60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altLang="ko-KR" sz="6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sz="6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042" y="4522644"/>
                <a:ext cx="2670475" cy="101566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직사각형 11"/>
          <p:cNvSpPr/>
          <p:nvPr/>
        </p:nvSpPr>
        <p:spPr>
          <a:xfrm>
            <a:off x="407016" y="5688830"/>
            <a:ext cx="8351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 smtClean="0"/>
              <a:t>"A great man, whose only fault was being a woman”.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812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417</Words>
  <Application>Microsoft Office PowerPoint</Application>
  <PresentationFormat>화면 슬라이드 쇼(4:3)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Vis viva</vt:lpstr>
      <vt:lpstr>Momentum versus Kinetic Energy:  Dispute on Vis Viva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Young and “Energy”</vt:lpstr>
      <vt:lpstr>Lagrange</vt:lpstr>
      <vt:lpstr>Coriolis</vt:lpstr>
      <vt:lpstr>출처 및 추가 읽을 거리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vis viva dispute</dc:title>
  <dc:creator>김민호</dc:creator>
  <cp:lastModifiedBy>Jungil</cp:lastModifiedBy>
  <cp:revision>28</cp:revision>
  <dcterms:created xsi:type="dcterms:W3CDTF">2012-04-07T05:34:26Z</dcterms:created>
  <dcterms:modified xsi:type="dcterms:W3CDTF">2012-04-08T16:07:54Z</dcterms:modified>
</cp:coreProperties>
</file>