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77" r:id="rId3"/>
    <p:sldId id="379" r:id="rId4"/>
    <p:sldId id="383" r:id="rId5"/>
    <p:sldId id="381" r:id="rId6"/>
    <p:sldId id="382" r:id="rId7"/>
    <p:sldId id="384" r:id="rId8"/>
    <p:sldId id="385" r:id="rId9"/>
    <p:sldId id="386" r:id="rId10"/>
    <p:sldId id="388" r:id="rId11"/>
    <p:sldId id="387" r:id="rId12"/>
    <p:sldId id="378" r:id="rId13"/>
    <p:sldId id="363" r:id="rId14"/>
    <p:sldId id="364" r:id="rId15"/>
    <p:sldId id="365" r:id="rId16"/>
    <p:sldId id="367" r:id="rId17"/>
    <p:sldId id="366" r:id="rId18"/>
    <p:sldId id="369" r:id="rId19"/>
    <p:sldId id="368" r:id="rId20"/>
    <p:sldId id="373" r:id="rId21"/>
    <p:sldId id="357" r:id="rId22"/>
    <p:sldId id="370" r:id="rId23"/>
    <p:sldId id="371" r:id="rId24"/>
    <p:sldId id="372" r:id="rId25"/>
    <p:sldId id="374" r:id="rId26"/>
    <p:sldId id="337" r:id="rId27"/>
    <p:sldId id="375" r:id="rId28"/>
    <p:sldId id="376" r:id="rId29"/>
    <p:sldId id="389" r:id="rId30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26" autoAdjust="0"/>
  </p:normalViewPr>
  <p:slideViewPr>
    <p:cSldViewPr>
      <p:cViewPr>
        <p:scale>
          <a:sx n="73" d="100"/>
          <a:sy n="73" d="100"/>
        </p:scale>
        <p:origin x="-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77F8A-198A-4B3E-967D-5634ACCCD85B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0476E-FF1E-4ED9-B6A6-302F697F91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43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00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13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39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7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3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05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17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26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20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65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27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61D0-550C-453E-AE2F-0F22F26449DC}" type="datetimeFigureOut">
              <a:rPr lang="ko-KR" altLang="en-US" smtClean="0"/>
              <a:pPr/>
              <a:t>2012-05-30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02FE-0E0E-48F3-9CD1-9C69F41763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2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Repeated</a:t>
            </a:r>
            <a:br>
              <a:rPr lang="en-US" altLang="ko-KR" sz="8000" b="1" dirty="0" smtClean="0">
                <a:latin typeface="+mn-lt"/>
              </a:rPr>
            </a:br>
            <a:r>
              <a:rPr lang="en-US" altLang="ko-KR" sz="8000" b="1" dirty="0" smtClean="0">
                <a:latin typeface="+mn-lt"/>
              </a:rPr>
              <a:t>Lorentz Transformation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3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38944" y="332656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limLow>
                          <m:limLow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𝚲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latin typeface="+mn-lt"/>
                  </a:rPr>
                  <a:t> </a:t>
                </a:r>
                <a:r>
                  <a:rPr lang="en-US" altLang="ko-KR" dirty="0" smtClean="0">
                    <a:solidFill>
                      <a:prstClr val="black"/>
                    </a:solidFill>
                  </a:rPr>
                  <a:t>in Galilean Relativity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944" y="332656"/>
                <a:ext cx="8229600" cy="1143000"/>
              </a:xfrm>
              <a:blipFill rotWithShape="1">
                <a:blip r:embed="rId2"/>
                <a:stretch>
                  <a:fillRect t="-42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700808"/>
                <a:ext cx="9036496" cy="3687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In the case of Galilean transformation, velocity adds up. Therefore,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                </m:t>
                        </m:r>
                        <m:limLow>
                          <m:limLowPr>
                            <m:ctrlP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altLang="ko-KR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𝚲</m:t>
                        </m:r>
                      </m:e>
                      <m:sup>
                        <m:r>
                          <a:rPr lang="en-US" altLang="ko-KR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d>
                      <m:dPr>
                        <m:ctrlPr>
                          <a:rPr lang="en-US" altLang="ko-KR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altLang="ko-KR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→∞</m:t>
                        </m:r>
                      </m:lim>
                    </m:limLow>
                    <m:r>
                      <a:rPr lang="en-US" altLang="ko-KR" sz="3200" b="1" i="0" smtClean="0">
                        <a:solidFill>
                          <a:prstClr val="black"/>
                        </a:solidFill>
                        <a:latin typeface="Cambria Math"/>
                      </a:rPr>
                      <m:t>𝚲</m:t>
                    </m:r>
                    <m:d>
                      <m:dPr>
                        <m:ctrlPr>
                          <a:rPr lang="en-US" altLang="ko-KR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ko-KR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ko-KR" sz="3200" b="1">
                        <a:solidFill>
                          <a:prstClr val="black"/>
                        </a:solidFill>
                        <a:latin typeface="Cambria Math"/>
                      </a:rPr>
                      <m:t>𝚲</m:t>
                    </m:r>
                    <m:d>
                      <m:dPr>
                        <m:ctrlPr>
                          <a:rPr lang="en-US" altLang="ko-KR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∞</m:t>
                        </m:r>
                        <m:r>
                          <a:rPr lang="en-US" altLang="ko-KR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Therefore, if we boost by </a:t>
                </a:r>
                <a14:m>
                  <m:oMath xmlns:m="http://schemas.openxmlformats.org/officeDocument/2006/math"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repeatedly by 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ko-KR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times, then the particle acquires velocity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that diverges to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∞.</m:t>
                    </m:r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00808"/>
                <a:ext cx="9036496" cy="3687997"/>
              </a:xfrm>
              <a:prstGeom prst="rect">
                <a:avLst/>
              </a:prstGeom>
              <a:blipFill rotWithShape="1">
                <a:blip r:embed="rId3"/>
                <a:stretch>
                  <a:fillRect l="-1482" t="-2142" b="-411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2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limLow>
                          <m:limLow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𝚲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latin typeface="+mn-lt"/>
                  </a:rPr>
                  <a:t> </a:t>
                </a:r>
                <a:r>
                  <a:rPr lang="en-US" altLang="ko-KR" dirty="0" smtClean="0">
                    <a:solidFill>
                      <a:prstClr val="black"/>
                    </a:solidFill>
                  </a:rPr>
                  <a:t>in Einstein’s Relativity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t="-37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24744"/>
                <a:ext cx="9036496" cy="545514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In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the case of Einstein’s relativity,</a:t>
                </a: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limLow>
                          <m:limLowPr>
                            <m:ctrlP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  <m: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→∞</m:t>
                        </m:r>
                      </m:lim>
                    </m:limLow>
                    <m:r>
                      <m:rPr>
                        <m:sty m:val="p"/>
                      </m:rP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  <m: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ko-KR" sz="3200" i="1" dirty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              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cosh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sinh</m:t>
                              </m:r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sinh</m:t>
                              </m:r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2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cosh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limLow>
                          <m:limLowPr>
                            <m:ctrlP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altLang="ko-K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ko-K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d>
                      <m:dPr>
                        <m:ctrlPr>
                          <a:rPr lang="en-US" altLang="ko-KR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36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6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Therefore,</a:t>
                </a: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limLow>
                          <m:limLowPr>
                            <m:ctrlP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  <m: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altLang="ko-KR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b="0" i="1" dirty="0" smtClean="0">
                    <a:solidFill>
                      <a:prstClr val="black"/>
                    </a:solidFill>
                    <a:latin typeface="Cambria Math"/>
                  </a:rPr>
                  <a:t>   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Here,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ko-KR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→∞</m:t>
                        </m:r>
                      </m:lim>
                    </m:limLow>
                    <m:sSup>
                      <m:sSupPr>
                        <m:ctrlP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altLang="ko-KR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1→ 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24744"/>
                <a:ext cx="9036496" cy="5455148"/>
              </a:xfrm>
              <a:prstGeom prst="rect">
                <a:avLst/>
              </a:prstGeom>
              <a:blipFill rotWithShape="1">
                <a:blip r:embed="rId3"/>
                <a:stretch>
                  <a:fillRect l="-1482" t="-145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9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Four-Vector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3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Now we know that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1569264"/>
                <a:ext cx="8712968" cy="412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the Lorentz transformation of space-time coordinates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𝑐𝑡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altLang="ko-KR" sz="3000" b="0" i="1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altLang="ko-KR" sz="3000" b="0" i="0" dirty="0" smtClean="0"/>
                      <m:t>and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   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𝑋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′=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𝑐𝑡</m:t>
                              </m:r>
                              <m:r>
                                <a:rPr lang="en-US" altLang="ko-KR" sz="3000" i="1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b="0" dirty="0"/>
              </a:p>
              <a:p>
                <a:r>
                  <a:rPr lang="en-US" altLang="ko-KR" sz="3000" b="0" dirty="0" smtClean="0"/>
                  <a:t>  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b="0" i="0" smtClean="0">
                        <a:latin typeface="Cambria Math"/>
                      </a:rPr>
                      <m:t>Λ</m:t>
                    </m:r>
                    <m:r>
                      <a:rPr lang="en-US" altLang="ko-KR" sz="3000" i="1" smtClean="0">
                        <a:latin typeface="Cambria Math"/>
                      </a:rPr>
                      <m:t>𝑋</m:t>
                    </m:r>
                    <m:r>
                      <m:rPr>
                        <m:nor/>
                      </m:rPr>
                      <a:rPr lang="en-US" altLang="ko-KR" sz="3000" b="0" i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altLang="ko-KR" sz="3000" dirty="0"/>
                      <m:t>and</m:t>
                    </m:r>
                    <m:r>
                      <a:rPr lang="en-US" altLang="ko-KR" sz="3000" b="0" i="1" dirty="0" smtClean="0">
                        <a:latin typeface="Cambria Math"/>
                      </a:rPr>
                      <m:t>  </m:t>
                    </m:r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ko-KR" sz="3000" i="1" dirty="0" smtClean="0">
                    <a:latin typeface="Cambria Math"/>
                  </a:rPr>
                  <a:t>, </a:t>
                </a:r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where</a:t>
                </a:r>
                <a:endParaRPr lang="en-US" altLang="ko-KR" sz="3000" i="1" dirty="0" smtClean="0">
                  <a:latin typeface="Cambria Math"/>
                </a:endParaRPr>
              </a:p>
              <a:p>
                <a:endParaRPr lang="en-US" altLang="ko-KR" sz="30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69264"/>
                <a:ext cx="8712968" cy="4125168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9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3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2776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transformation matrices are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1569264"/>
                <a:ext cx="8568952" cy="4464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b="0" i="0" smtClean="0">
                        <a:latin typeface="Cambria Math"/>
                      </a:rPr>
                      <m:t>Λ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mr>
                            </m:m>
                            <m:r>
                              <a:rPr lang="en-US" altLang="ko-KR" sz="3000" b="0" i="1" smtClean="0">
                                <a:latin typeface="Cambria Math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m:rPr>
                                <m:nor/>
                              </m:rPr>
                              <a:rPr lang="en-US" altLang="ko-KR" sz="3000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 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 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m:rPr>
                                <m:nor/>
                              </m:rPr>
                              <a:rPr lang="en-US" altLang="ko-KR" sz="3000" b="0" i="0" smtClean="0">
                                <a:latin typeface="Cambria Math"/>
                              </a:rPr>
                              <m:t>   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altLang="ko-KR" sz="3000" i="1" dirty="0" smtClean="0">
                  <a:latin typeface="Cambria Math"/>
                </a:endParaRPr>
              </a:p>
              <a:p>
                <a:endParaRPr lang="en-US" altLang="ko-KR" sz="3000" i="1" dirty="0" smtClean="0">
                  <a:latin typeface="Cambria Math"/>
                </a:endParaRPr>
              </a:p>
              <a:p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𝛽𝛾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</m:mr>
                            </m:m>
                            <m:r>
                              <a:rPr lang="en-US" altLang="ko-KR" sz="3000" i="1">
                                <a:latin typeface="Cambria Math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m:rPr>
                                <m:nor/>
                              </m:rPr>
                              <a:rPr lang="en-US" altLang="ko-KR" sz="3000" i="1" dirty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   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   0</m:t>
                                  </m:r>
                                </m:e>
                              </m:mr>
                            </m:m>
                            <m:r>
                              <m:rPr>
                                <m:nor/>
                              </m:rPr>
                              <a:rPr lang="en-US" altLang="ko-KR" sz="300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altLang="ko-KR" sz="3000" b="0" i="0" smtClean="0">
                                <a:latin typeface="Cambria Math"/>
                              </a:rPr>
                              <m:t>      </m:t>
                            </m:r>
                            <m:r>
                              <m:rPr>
                                <m:nor/>
                              </m:rPr>
                              <a:rPr lang="en-US" altLang="ko-KR" sz="3000" dirty="0"/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sz="30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 0</m:t>
                                  </m:r>
                                </m:e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endParaRPr lang="en-US" altLang="ko-KR" sz="3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69264"/>
                <a:ext cx="8568952" cy="44646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Metric Tensor </a:t>
                </a:r>
                <a14:m>
                  <m:oMath xmlns:m="http://schemas.openxmlformats.org/officeDocument/2006/math">
                    <m:r>
                      <a:rPr lang="en-US" altLang="ko-KR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altLang="ko-KR" b="1" dirty="0" smtClean="0">
                    <a:latin typeface="+mn-lt"/>
                  </a:rPr>
                  <a:t> </a:t>
                </a:r>
                <a:br>
                  <a:rPr lang="en-US" altLang="ko-KR" b="1" dirty="0" smtClean="0">
                    <a:latin typeface="+mn-lt"/>
                  </a:rPr>
                </a:br>
                <a:r>
                  <a:rPr lang="en-US" altLang="ko-KR" b="1" dirty="0" smtClean="0">
                    <a:latin typeface="+mn-lt"/>
                  </a:rPr>
                  <a:t>in </a:t>
                </a:r>
                <a:r>
                  <a:rPr lang="en-US" altLang="ko-KR" b="1" dirty="0" err="1" smtClean="0">
                    <a:latin typeface="+mn-lt"/>
                  </a:rPr>
                  <a:t>Minkowski</a:t>
                </a:r>
                <a:r>
                  <a:rPr lang="en-US" altLang="ko-KR" b="1" dirty="0" smtClean="0">
                    <a:latin typeface="+mn-lt"/>
                  </a:rPr>
                  <a:t> Space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96752"/>
                <a:ext cx="9036496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In the </a:t>
                </a:r>
                <a:r>
                  <a:rPr lang="en-US" altLang="ko-KR" sz="3000" dirty="0" err="1" smtClean="0">
                    <a:solidFill>
                      <a:prstClr val="black"/>
                    </a:solidFill>
                  </a:rPr>
                  <a:t>Minkowski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space, where the four-vector transforms, the squared length of a vector is defined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ko-KR" sz="3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altLang="ko-KR" sz="3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The matrix representation of the metric tensor </a:t>
                </a:r>
                <a14:m>
                  <m:oMath xmlns:m="http://schemas.openxmlformats.org/officeDocument/2006/math">
                    <m:r>
                      <a:rPr lang="en-US" altLang="ko-KR" sz="28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is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96752"/>
                <a:ext cx="9036496" cy="3323987"/>
              </a:xfrm>
              <a:prstGeom prst="rect">
                <a:avLst/>
              </a:prstGeom>
              <a:blipFill rotWithShape="1">
                <a:blip r:embed="rId3"/>
                <a:stretch>
                  <a:fillRect l="-1417" t="-2381" b="-45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\\psf\Home\Desktop\latex-image-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76" y="4293096"/>
            <a:ext cx="41340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A clock in the rest frame</a:t>
            </a:r>
            <a:br>
              <a:rPr lang="en-US" altLang="ko-KR" b="1" dirty="0" smtClean="0">
                <a:latin typeface="+mn-lt"/>
              </a:rPr>
            </a:br>
            <a:r>
              <a:rPr lang="en-US" altLang="ko-KR" b="1" dirty="0" smtClean="0">
                <a:latin typeface="+mn-lt"/>
              </a:rPr>
              <a:t>and that in the moving frame.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96752"/>
                <a:ext cx="9036496" cy="513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Rest frame:</a:t>
                </a:r>
                <a:r>
                  <a:rPr lang="en-US" altLang="ko-KR" sz="3000" dirty="0"/>
                  <a:t>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Moving frame:</a:t>
                </a:r>
                <a:r>
                  <a:rPr lang="en-US" altLang="ko-KR" sz="3000" dirty="0"/>
                  <a:t>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𝑋</m:t>
                    </m:r>
                    <m:r>
                      <a:rPr lang="en-US" altLang="ko-KR" sz="3000" b="0" i="1" smtClean="0">
                        <a:latin typeface="Cambria Math"/>
                      </a:rPr>
                      <m:t>′</m:t>
                    </m:r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>
                                  <a:latin typeface="Cambria Math"/>
                                </a:rPr>
                                <m:t>𝑐𝑡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𝑣𝑡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altLang="ko-KR" sz="3000" i="1">
                        <a:latin typeface="Cambria Math"/>
                      </a:rPr>
                      <m:t> 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ko-KR" sz="3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𝒈</m:t>
                      </m:r>
                      <m:r>
                        <a:rPr lang="en-US" altLang="ko-KR" sz="30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The length squared is invariant!</a:t>
                </a:r>
              </a:p>
              <a:p>
                <a:r>
                  <a:rPr lang="en-US" altLang="ko-KR" sz="3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0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altLang="ko-KR" sz="3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0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𝑣𝑡</m:t>
                            </m:r>
                          </m:e>
                        </m:d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𝑐𝑡</m:t>
                            </m:r>
                          </m:e>
                        </m:d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3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ko-KR" sz="3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ko-KR" sz="3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3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𝑐𝑡</m:t>
                            </m:r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𝛾</m:t>
                            </m:r>
                          </m:e>
                        </m:d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𝑐</m:t>
                            </m:r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</m:d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96752"/>
                <a:ext cx="9036496" cy="5131341"/>
              </a:xfrm>
              <a:prstGeom prst="rect">
                <a:avLst/>
              </a:prstGeom>
              <a:blipFill rotWithShape="1">
                <a:blip r:embed="rId2"/>
                <a:stretch>
                  <a:fillRect l="-14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7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31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The reason is that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83" y="1412776"/>
                <a:ext cx="9036496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The metric tensor is invariant under Lorentz transformation: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m:rPr>
                        <m:sty m:val="p"/>
                      </m:rPr>
                      <a:rPr lang="en-US" altLang="ko-KR" sz="30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altLang="ko-KR" sz="3000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  <a:endParaRPr lang="en-US" altLang="ko-KR" sz="30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>
                    <a:solidFill>
                      <a:prstClr val="black"/>
                    </a:solidFill>
                  </a:rPr>
                  <a:t>Therefore, the square of a four vector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ko-KR" sz="3000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 is invariant under Lorentz transformation:</a:t>
                </a:r>
                <a:endParaRPr lang="en-US" altLang="ko-KR" sz="3000" i="1" dirty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US" altLang="ko-KR" sz="3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′2</m:t>
                        </m:r>
                      </m:sup>
                    </m:sSup>
                  </m:oMath>
                </a14:m>
                <a:r>
                  <a:rPr lang="en-US" altLang="ko-KR" sz="3000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3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altLang="ko-KR" sz="3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ko-KR" sz="3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3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𝒈</m:t>
                        </m:r>
                        <m:r>
                          <m:rPr>
                            <m:sty m:val="p"/>
                          </m:rP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3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altLang="ko-KR" sz="3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sz="30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What are four vectors other than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? It must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3000" b="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p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3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altLang="ko-KR" sz="3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3000" b="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like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ko-KR" sz="3000" b="0" i="1" dirty="0" smtClean="0">
                    <a:solidFill>
                      <a:prstClr val="black"/>
                    </a:solidFill>
                    <a:latin typeface="Cambria Math"/>
                  </a:rPr>
                  <a:t>.</a:t>
                </a:r>
              </a:p>
              <a:p>
                <a:endParaRPr lang="en-US" altLang="ko-KR" sz="3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endParaRPr lang="en-US" altLang="ko-KR" sz="3000" dirty="0" smtClean="0">
                  <a:solidFill>
                    <a:prstClr val="black"/>
                  </a:solidFill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3" y="1412776"/>
                <a:ext cx="9036496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417" t="-14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esktop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17" y="1196752"/>
            <a:ext cx="6854966" cy="26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31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Lorentz Invariant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197" y="3861048"/>
                <a:ext cx="9036496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𝛽𝛾</m:t>
                            </m:r>
                          </m:e>
                        </m:d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As shown in the figure, Lorentz boost elongates the adjacent side (horizontal) of the right triangle. However, the opposite side (vertical)</a:t>
                </a:r>
                <a:r>
                  <a:rPr lang="en-US" altLang="ko-KR" sz="3000" dirty="0" smtClean="0">
                    <a:solidFill>
                      <a:prstClr val="black"/>
                    </a:solidFill>
                    <a:sym typeface="Wingdings" pitchFamily="2" charset="2"/>
                  </a:rPr>
                  <a:t> is invariant under Lorentz transformation.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" y="3861048"/>
                <a:ext cx="9036496" cy="2400657"/>
              </a:xfrm>
              <a:prstGeom prst="rect">
                <a:avLst/>
              </a:prstGeom>
              <a:blipFill rotWithShape="1">
                <a:blip r:embed="rId3"/>
                <a:stretch>
                  <a:fillRect l="-1350" r="-2497" b="-68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7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31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latin typeface="+mn-lt"/>
              </a:rPr>
              <a:t>We redefine the proper time as a Lorentz invariant expression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83" y="2060848"/>
                <a:ext cx="9036496" cy="3978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We have shown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3000" b="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is invariant under Lorentz transformation:</a:t>
                </a:r>
                <a:endParaRPr lang="en-US" altLang="ko-KR" sz="3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𝑐𝑡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By making use of this result, we can express the proper time in a Lorentz invariant form:</a:t>
                </a:r>
              </a:p>
              <a:p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  <a:sym typeface="Wingdings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i="1" dirty="0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ko-KR" sz="4400" i="1" dirty="0">
                                <a:solidFill>
                                  <a:prstClr val="black"/>
                                </a:solidFill>
                                <a:latin typeface="Cambria Math"/>
                                <a:sym typeface="Wingdings" pitchFamily="2" charset="2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ko-KR" sz="4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4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ko-KR" sz="44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sym typeface="Wingdings" pitchFamily="2" charset="2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ko-KR" sz="4400" b="0" i="1" dirty="0" smtClean="0">
                            <a:solidFill>
                              <a:prstClr val="black"/>
                            </a:solidFill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ko-KR" sz="4400" dirty="0" smtClean="0">
                    <a:solidFill>
                      <a:prstClr val="black"/>
                    </a:solidFill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3" y="2060848"/>
                <a:ext cx="9036496" cy="3978782"/>
              </a:xfrm>
              <a:prstGeom prst="rect">
                <a:avLst/>
              </a:prstGeom>
              <a:blipFill rotWithShape="1">
                <a:blip r:embed="rId2"/>
                <a:stretch>
                  <a:fillRect l="-1417" t="-1991" r="-26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88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38944" y="188640"/>
                <a:ext cx="82296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1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1" i="0" dirty="0" smtClean="0">
                              <a:latin typeface="Cambria Math"/>
                            </a:rPr>
                            <m:t>𝚲</m:t>
                          </m:r>
                        </m:e>
                        <m:sup>
                          <m:r>
                            <a:rPr lang="en-US" altLang="ko-KR" b="1" i="1" dirty="0" smtClean="0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altLang="ko-KR" b="1" i="1" dirty="0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944" y="18864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700808"/>
                <a:ext cx="9036496" cy="420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We have found that the explicit form of the Lorentz transformation is</a:t>
                </a:r>
                <a:endParaRPr lang="en-US" altLang="ko-KR" sz="3000" b="0" i="1" dirty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30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Λ</m:t>
                      </m:r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altLang="ko-KR" sz="30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𝛽𝛾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We want to find the form of repeated Lorentz transformation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>
                    <a:solidFill>
                      <a:prstClr val="black"/>
                    </a:solidFill>
                  </a:rPr>
                  <a:t>In the case of rotation,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3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ko-KR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00808"/>
                <a:ext cx="9036496" cy="4202176"/>
              </a:xfrm>
              <a:prstGeom prst="rect">
                <a:avLst/>
              </a:prstGeom>
              <a:blipFill rotWithShape="1">
                <a:blip r:embed="rId3"/>
                <a:stretch>
                  <a:fillRect l="-1417" t="-1887" b="-36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1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Three-Vector</a:t>
            </a:r>
            <a:br>
              <a:rPr lang="en-US" altLang="ko-KR" sz="8000" b="1" dirty="0" smtClean="0">
                <a:latin typeface="+mn-lt"/>
              </a:rPr>
            </a:br>
            <a:r>
              <a:rPr lang="en-US" altLang="ko-KR" sz="8000" b="1" dirty="0" smtClean="0">
                <a:latin typeface="+mn-lt"/>
              </a:rPr>
              <a:t>in Classical Mechanics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2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Three-Vector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6" y="1196752"/>
                <a:ext cx="8822150" cy="5159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b="0" dirty="0" smtClean="0"/>
                  <a:t>In classical mechanics, </a:t>
                </a:r>
              </a:p>
              <a:p>
                <a:r>
                  <a:rPr lang="en-US" altLang="ko-KR" sz="30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ko-KR" sz="3000" b="1" i="1" smtClean="0">
                        <a:latin typeface="Cambria Math"/>
                      </a:rPr>
                      <m:t>𝒙</m:t>
                    </m:r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3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i="1" dirty="0" smtClean="0">
                    <a:latin typeface="Cambria Math"/>
                  </a:rPr>
                  <a:t>  </a:t>
                </a:r>
                <a:r>
                  <a:rPr lang="en-US" altLang="ko-KR" sz="3000" dirty="0" smtClean="0"/>
                  <a:t>is a vector whose square is invariant under rotation: </a:t>
                </a:r>
                <a14:m>
                  <m:oMath xmlns:m="http://schemas.openxmlformats.org/officeDocument/2006/math">
                    <m:r>
                      <a:rPr lang="en-US" altLang="ko-KR" sz="30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ko-KR" sz="3000" dirty="0" smtClean="0"/>
                  <a:t>’=</a:t>
                </a:r>
                <a:r>
                  <a:rPr lang="en-US" altLang="ko-KR" sz="3000" dirty="0"/>
                  <a:t>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𝑅</m:t>
                    </m:r>
                    <m:r>
                      <a:rPr lang="en-US" altLang="ko-KR" sz="30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ko-KR" sz="3000" dirty="0" smtClean="0"/>
                  <a:t>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0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ko-KR" sz="3000" i="1" dirty="0" smtClean="0">
                    <a:latin typeface="Cambria Math"/>
                  </a:rPr>
                  <a:t>=</a:t>
                </a:r>
                <a:r>
                  <a:rPr lang="en-US" altLang="ko-KR" sz="3000" b="1" dirty="0" smtClean="0"/>
                  <a:t>1</a:t>
                </a:r>
                <a:r>
                  <a:rPr lang="en-US" altLang="ko-KR" sz="3000" dirty="0" smtClean="0"/>
                  <a:t>.</a:t>
                </a:r>
              </a:p>
              <a:p>
                <a:r>
                  <a:rPr lang="en-US" altLang="ko-KR" sz="30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    </m:t>
                    </m:r>
                    <m:r>
                      <a:rPr lang="en-US" altLang="ko-KR" sz="30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ko-KR" sz="3000" i="1" dirty="0" smtClean="0">
                    <a:latin typeface="Cambria Math"/>
                  </a:rPr>
                  <a:t> </a:t>
                </a:r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is an elementary three-vector.</a:t>
                </a:r>
                <a:endParaRPr lang="en-US" altLang="ko-KR" sz="3000" i="1" dirty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1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sz="3000" b="1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ko-KR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altLang="ko-KR" sz="3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3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ko-KR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altLang="ko-KR" sz="3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3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ko-KR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ko-KR" sz="30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r>
                              <a:rPr lang="en-US" altLang="ko-KR" sz="3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3000" b="1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3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sz="3000" b="1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altLang="ko-KR" sz="3000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altLang="ko-KR" sz="3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altLang="ko-KR" sz="3000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1" i="1" smtClean="0">
                            <a:latin typeface="Cambria Math"/>
                          </a:rPr>
                          <m:t>= </m:t>
                        </m:r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altLang="ko-KR" sz="3000" b="1" i="1">
                            <a:latin typeface="Cambria Math"/>
                          </a:rPr>
                          <m:t>𝑻</m:t>
                        </m:r>
                      </m:sup>
                    </m:sSup>
                    <m:d>
                      <m:d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3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ko-KR" sz="30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3000" i="1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US" altLang="ko-KR" sz="3000" b="1" i="1">
                        <a:latin typeface="Cambria Math"/>
                      </a:rPr>
                      <m:t>𝒙</m:t>
                    </m:r>
                  </m:oMath>
                </a14:m>
                <a:endParaRPr lang="en-US" altLang="ko-KR" sz="3000" i="1" dirty="0" smtClean="0">
                  <a:latin typeface="Cambria Math"/>
                </a:endParaRPr>
              </a:p>
              <a:p>
                <a:r>
                  <a:rPr lang="en-US" altLang="ko-KR" sz="30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                               </m:t>
                        </m:r>
                        <m:r>
                          <a:rPr lang="en-US" altLang="ko-KR" sz="30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ko-KR" sz="3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sz="3000" b="1" i="1">
                                <a:latin typeface="Cambria Math"/>
                              </a:rPr>
                              <m:t>𝑻</m:t>
                            </m:r>
                          </m:sup>
                        </m:sSup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  <m:r>
                          <a:rPr lang="en-US" altLang="ko-KR" sz="3000" b="1" i="1">
                            <a:latin typeface="Cambria Math"/>
                          </a:rPr>
                          <m:t>=</m:t>
                        </m:r>
                        <m:r>
                          <a:rPr lang="en-US" altLang="ko-KR" sz="3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ko-KR" sz="30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sz="3000" b="1" i="1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latin typeface="Cambria Math"/>
                          </a:rPr>
                          <m:t>+</m:t>
                        </m:r>
                        <m:r>
                          <a:rPr lang="en-US" altLang="ko-KR" sz="30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ko-KR" sz="30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ko-KR" sz="3000" i="1" dirty="0" smtClean="0">
                  <a:latin typeface="Cambria Math"/>
                </a:endParaRPr>
              </a:p>
              <a:p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Under Galilean transformation, time is invariant: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altLang="ko-KR" sz="3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6" y="1196752"/>
                <a:ext cx="8822150" cy="5159426"/>
              </a:xfrm>
              <a:prstGeom prst="rect">
                <a:avLst/>
              </a:prstGeom>
              <a:blipFill rotWithShape="1">
                <a:blip r:embed="rId2"/>
                <a:stretch>
                  <a:fillRect l="-1589" t="-1535" b="-25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3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Derived Three-Vectors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6" y="1196752"/>
                <a:ext cx="8822150" cy="5005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ko-KR" sz="3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3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3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3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3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i="1" dirty="0" smtClean="0">
                    <a:latin typeface="Cambria Math"/>
                  </a:rPr>
                  <a:t>  </a:t>
                </a:r>
                <a:r>
                  <a:rPr lang="en-US" altLang="ko-KR" sz="3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ko-KR" sz="3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ko-KR" sz="3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3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0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ko-KR" sz="3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i="1" dirty="0">
                    <a:latin typeface="Cambria Math"/>
                  </a:rPr>
                  <a:t> </a:t>
                </a:r>
                <a:r>
                  <a:rPr lang="en-US" altLang="ko-KR" sz="3000" dirty="0" smtClean="0"/>
                  <a:t>are three-vectors:</a:t>
                </a:r>
                <a:endParaRPr lang="en-US" altLang="ko-KR" sz="3000" b="1" i="1" dirty="0" smtClean="0">
                  <a:latin typeface="Cambria Math"/>
                </a:endParaRPr>
              </a:p>
              <a:p>
                <a:r>
                  <a:rPr lang="en-US" altLang="ko-KR" sz="3000" b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  <m:r>
                          <a:rPr lang="en-US" altLang="ko-KR" sz="3000" b="1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altLang="ko-KR" sz="3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3000" dirty="0" smtClean="0"/>
                  <a:t>  =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𝑅</m:t>
                    </m:r>
                    <m:sSub>
                      <m:sSubPr>
                        <m:ctrlPr>
                          <a:rPr lang="en-US" altLang="ko-KR" sz="3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ko-KR" sz="3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3000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  <m:r>
                          <a:rPr lang="en-US" altLang="ko-KR" sz="3000" b="1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altLang="ko-KR" sz="3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3000" dirty="0"/>
                  <a:t>  =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𝑅</m:t>
                    </m:r>
                    <m:sSub>
                      <m:sSub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ko-KR" sz="3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The difference of the two three-vectors must be another three-vector because the it follows the same rotational transformation: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  <m:r>
                          <a:rPr lang="en-US" altLang="ko-KR" sz="3000" b="1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altLang="ko-KR" sz="3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ko-KR" sz="3000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  <m:r>
                          <a:rPr lang="en-US" altLang="ko-KR" sz="3000" b="1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altLang="ko-KR" sz="3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3000" dirty="0"/>
                  <a:t>  =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𝑅</m:t>
                    </m:r>
                    <m:sSub>
                      <m:sSub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ko-KR" sz="3000" b="1" i="1"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ko-KR" sz="3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altLang="ko-KR" sz="3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ko-KR" sz="3000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i="1" dirty="0" smtClean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Under Galilean transformation, time is invariant: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ko-KR" sz="3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000" b="0" i="1" smtClean="0">
                        <a:latin typeface="Cambria Math"/>
                      </a:rPr>
                      <m:t>=</m:t>
                    </m:r>
                    <m:r>
                      <a:rPr lang="en-US" altLang="ko-KR" sz="3000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altLang="ko-KR" sz="3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6" y="1196752"/>
                <a:ext cx="8822150" cy="5005409"/>
              </a:xfrm>
              <a:prstGeom prst="rect">
                <a:avLst/>
              </a:prstGeom>
              <a:blipFill rotWithShape="1">
                <a:blip r:embed="rId2"/>
                <a:stretch>
                  <a:fillRect l="-1382" r="-1866" b="-28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0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Velocity is a Three-Vector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076" y="836712"/>
                <a:ext cx="8822150" cy="590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The </a:t>
                </a:r>
                <a:r>
                  <a:rPr lang="en-US" altLang="ko-KR" sz="3000" dirty="0"/>
                  <a:t>velocity of an object is defined by</a:t>
                </a:r>
                <a:endParaRPr lang="en-US" altLang="ko-KR" sz="3000" dirty="0" smtClean="0"/>
              </a:p>
              <a:p>
                <a:r>
                  <a:rPr lang="en-US" altLang="ko-KR" sz="3000" b="1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ko-KR" sz="3000" b="1" i="1">
                        <a:latin typeface="Cambria Math"/>
                      </a:rPr>
                      <m:t>𝒗</m:t>
                    </m:r>
                    <m:r>
                      <a:rPr lang="en-US" altLang="ko-KR" sz="3000" b="1" i="1">
                        <a:latin typeface="Cambria Math"/>
                      </a:rPr>
                      <m:t>(</m:t>
                    </m:r>
                    <m:r>
                      <a:rPr lang="en-US" altLang="ko-KR" sz="3000" i="1">
                        <a:latin typeface="Cambria Math"/>
                      </a:rPr>
                      <m:t>𝑡</m:t>
                    </m:r>
                    <m:r>
                      <a:rPr lang="en-US" altLang="ko-KR" sz="3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dirty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000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000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000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0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000" i="1" dirty="0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000" b="1" i="1" dirty="0">
                                <a:latin typeface="Cambria Math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altLang="ko-KR" sz="30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30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3000"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ko-KR" sz="3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3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altLang="ko-KR" sz="30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3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30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30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000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endParaRPr lang="en-US" altLang="ko-KR" sz="3000" dirty="0" smtClean="0"/>
              </a:p>
              <a:p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We know that </a:t>
                </a:r>
                <a14:m>
                  <m:oMath xmlns:m="http://schemas.openxmlformats.org/officeDocument/2006/math">
                    <m:r>
                      <a:rPr lang="en-US" altLang="ko-KR" sz="3000" b="1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latin typeface="Cambria Math"/>
                          </a:rPr>
                          <m:t>𝑡</m:t>
                        </m:r>
                        <m:r>
                          <a:rPr lang="en-US" altLang="ko-KR" sz="3000" b="1" i="1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sz="3000">
                            <a:latin typeface="Cambria Math"/>
                          </a:rPr>
                          <m:t>Δ</m:t>
                        </m:r>
                        <m:r>
                          <a:rPr lang="en-US" altLang="ko-KR" sz="3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ko-KR" sz="3000" i="1">
                        <a:latin typeface="Cambria Math"/>
                      </a:rPr>
                      <m:t>−</m:t>
                    </m:r>
                    <m:r>
                      <a:rPr lang="en-US" altLang="ko-KR" sz="3000" b="1" i="1">
                        <a:latin typeface="Cambria Math"/>
                      </a:rPr>
                      <m:t>𝒙</m:t>
                    </m:r>
                    <m:r>
                      <a:rPr lang="en-US" altLang="ko-KR" sz="3000" b="1" i="1">
                        <a:latin typeface="Cambria Math"/>
                      </a:rPr>
                      <m:t>(</m:t>
                    </m:r>
                    <m:r>
                      <a:rPr lang="en-US" altLang="ko-KR" sz="3000" i="1">
                        <a:latin typeface="Cambria Math"/>
                      </a:rPr>
                      <m:t>𝑡</m:t>
                    </m:r>
                    <m:r>
                      <a:rPr lang="en-US" altLang="ko-KR" sz="3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dirty="0" smtClean="0"/>
                  <a:t> is a three-vector because </a:t>
                </a:r>
                <a14:m>
                  <m:oMath xmlns:m="http://schemas.openxmlformats.org/officeDocument/2006/math">
                    <m:r>
                      <a:rPr lang="en-US" altLang="ko-KR" sz="3000" b="1" i="1" dirty="0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latin typeface="Cambria Math"/>
                          </a:rPr>
                          <m:t>𝑡</m:t>
                        </m:r>
                        <m:r>
                          <a:rPr lang="en-US" altLang="ko-KR" sz="3000" b="1" i="1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ko-KR" sz="3000">
                            <a:latin typeface="Cambria Math"/>
                          </a:rPr>
                          <m:t>Δ</m:t>
                        </m:r>
                        <m:r>
                          <a:rPr lang="en-US" altLang="ko-KR" sz="3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m:rPr>
                        <m:nor/>
                      </m:rPr>
                      <a:rPr lang="en-US" altLang="ko-KR" sz="30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ko-KR" sz="3000" dirty="0"/>
                      <m:t>a</m:t>
                    </m:r>
                    <m:r>
                      <m:rPr>
                        <m:nor/>
                      </m:rPr>
                      <a:rPr lang="en-US" altLang="ko-KR" sz="3000" b="0" i="0" dirty="0" smtClean="0"/>
                      <m:t>nd</m:t>
                    </m:r>
                    <m:r>
                      <m:rPr>
                        <m:nor/>
                      </m:rPr>
                      <a:rPr lang="en-US" altLang="ko-KR" sz="3000" b="0" i="0" dirty="0" smtClean="0"/>
                      <m:t> </m:t>
                    </m:r>
                    <m:r>
                      <a:rPr lang="en-US" altLang="ko-KR" sz="3000" b="1" i="1">
                        <a:latin typeface="Cambria Math"/>
                      </a:rPr>
                      <m:t>𝒙</m:t>
                    </m:r>
                    <m:r>
                      <a:rPr lang="en-US" altLang="ko-KR" sz="3000" b="1" i="1">
                        <a:latin typeface="Cambria Math"/>
                      </a:rPr>
                      <m:t>(</m:t>
                    </m:r>
                    <m:r>
                      <a:rPr lang="en-US" altLang="ko-KR" sz="3000" i="1">
                        <a:latin typeface="Cambria Math"/>
                      </a:rPr>
                      <m:t>𝑡</m:t>
                    </m:r>
                    <m:r>
                      <a:rPr lang="en-US" altLang="ko-KR" sz="3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dirty="0" smtClean="0"/>
                  <a:t> are three-vectors. In addition, under Galilean transformation, time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ko-KR" sz="3000" dirty="0" smtClean="0"/>
                  <a:t> is invariant.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Therefore, under rotation, velocity transforms like</a:t>
                </a:r>
                <a:r>
                  <a:rPr lang="en-US" altLang="ko-KR" sz="30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3000" b="1" i="1" smtClean="0">
                        <a:latin typeface="Cambria Math"/>
                      </a:rPr>
                      <m:t>𝒗</m:t>
                    </m:r>
                    <m:r>
                      <a:rPr lang="en-US" altLang="ko-KR" sz="3000" b="1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dirty="0"/>
                  <a:t> </a:t>
                </a:r>
                <a:r>
                  <a:rPr lang="en-US" altLang="ko-KR" sz="3000" dirty="0" smtClean="0"/>
                  <a:t>=</a:t>
                </a:r>
                <a:r>
                  <a:rPr lang="en-US" altLang="ko-KR" sz="3000" b="1" dirty="0"/>
                  <a:t>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latin typeface="Cambria Math"/>
                      </a:rPr>
                      <m:t>𝑅</m:t>
                    </m:r>
                    <m:r>
                      <a:rPr lang="en-US" altLang="ko-KR" sz="3000" b="1" i="1">
                        <a:latin typeface="Cambria Math"/>
                      </a:rPr>
                      <m:t>𝒗</m:t>
                    </m:r>
                    <m:r>
                      <a:rPr lang="en-US" altLang="ko-KR" sz="3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ko-KR" sz="3000" dirty="0" smtClean="0"/>
                  <a:t>and the magnitude is invariant under rotation: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1" i="1" smtClean="0">
                            <a:latin typeface="Cambria Math"/>
                          </a:rPr>
                          <m:t>  </m:t>
                        </m:r>
                        <m:r>
                          <a:rPr lang="en-US" altLang="ko-KR" sz="30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altLang="ko-KR" sz="3000" b="1" i="1">
                            <a:latin typeface="Cambria Math"/>
                          </a:rPr>
                          <m:t>′</m:t>
                        </m:r>
                        <m:r>
                          <a:rPr lang="en-US" altLang="ko-KR" sz="3000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altLang="ko-KR" sz="3000" b="1" i="1">
                        <a:latin typeface="Cambria Math"/>
                      </a:rPr>
                      <m:t>𝒗</m:t>
                    </m:r>
                    <m:r>
                      <a:rPr lang="en-US" altLang="ko-KR" sz="30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000" dirty="0" smtClean="0"/>
                  <a:t>=</a:t>
                </a:r>
                <a:r>
                  <a:rPr lang="en-US" altLang="ko-KR" sz="30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1" i="1">
                            <a:latin typeface="Cambria Math"/>
                          </a:rPr>
                          <m:t>𝒗</m:t>
                        </m:r>
                      </m:e>
                      <m:sup>
                        <m:r>
                          <a:rPr lang="en-US" altLang="ko-KR" sz="3000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altLang="ko-KR" sz="3000" b="1" i="1">
                        <a:latin typeface="Cambria Math"/>
                      </a:rPr>
                      <m:t>𝒗</m:t>
                    </m:r>
                  </m:oMath>
                </a14:m>
                <a:r>
                  <a:rPr lang="en-US" altLang="ko-KR" sz="3000" i="1" dirty="0" smtClean="0">
                    <a:latin typeface="Cambria Math"/>
                  </a:rPr>
                  <a:t>.</a:t>
                </a:r>
              </a:p>
              <a:p>
                <a:endParaRPr lang="en-US" altLang="ko-KR" sz="3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6" y="836712"/>
                <a:ext cx="8822150" cy="5906682"/>
              </a:xfrm>
              <a:prstGeom prst="rect">
                <a:avLst/>
              </a:prstGeom>
              <a:blipFill rotWithShape="1">
                <a:blip r:embed="rId2"/>
                <a:stretch>
                  <a:fillRect l="-1382" t="-13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+mn-lt"/>
              </a:rPr>
              <a:t>Derived Three-Vectors are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097" y="1196752"/>
                <a:ext cx="8822150" cy="524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In </a:t>
                </a:r>
                <a:r>
                  <a:rPr lang="en-US" altLang="ko-KR" sz="3000" dirty="0"/>
                  <a:t>a similar manner, there are various three-vectors that follows the rotational transformation of the position vector </a:t>
                </a:r>
                <a14:m>
                  <m:oMath xmlns:m="http://schemas.openxmlformats.org/officeDocument/2006/math">
                    <m:r>
                      <a:rPr lang="en-US" altLang="ko-KR" sz="3000" b="1" i="1">
                        <a:latin typeface="Cambria Math"/>
                      </a:rPr>
                      <m:t>𝒙</m:t>
                    </m:r>
                    <m:r>
                      <a:rPr lang="en-US" altLang="ko-KR" sz="3000" b="1" i="1">
                        <a:latin typeface="Cambria Math"/>
                      </a:rPr>
                      <m:t>:</m:t>
                    </m:r>
                  </m:oMath>
                </a14:m>
                <a:endParaRPr lang="en-US" altLang="ko-KR" sz="3000" b="1" dirty="0"/>
              </a:p>
              <a:p>
                <a:r>
                  <a:rPr lang="en-US" altLang="ko-KR" sz="30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ko-KR" sz="3000" b="1" i="1">
                        <a:latin typeface="Cambria Math"/>
                      </a:rPr>
                      <m:t>𝒗</m:t>
                    </m:r>
                    <m:r>
                      <a:rPr lang="en-US" altLang="ko-KR" sz="3000" b="1" i="1">
                        <a:latin typeface="Cambria Math"/>
                      </a:rPr>
                      <m:t>(</m:t>
                    </m:r>
                    <m:r>
                      <a:rPr lang="en-US" altLang="ko-KR" sz="3000" i="1">
                        <a:latin typeface="Cambria Math"/>
                      </a:rPr>
                      <m:t>𝑡</m:t>
                    </m:r>
                    <m:r>
                      <a:rPr lang="en-US" altLang="ko-KR" sz="3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dirty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000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000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000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0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000" i="1" dirty="0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000" b="1" i="1" dirty="0">
                                <a:latin typeface="Cambria Math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altLang="ko-KR" sz="30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30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3000"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ko-KR" sz="3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30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altLang="ko-KR" sz="30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3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30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30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000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endParaRPr lang="en-US" altLang="ko-KR" sz="3000" dirty="0"/>
              </a:p>
              <a:p>
                <a:endParaRPr lang="en-US" altLang="ko-KR" sz="3000" i="1" dirty="0">
                  <a:latin typeface="Cambria Math"/>
                </a:endParaRPr>
              </a:p>
              <a:p>
                <a:r>
                  <a:rPr lang="en-US" altLang="ko-KR" sz="3000" b="1" dirty="0"/>
                  <a:t> </a:t>
                </a:r>
                <a14:m>
                  <m:oMath xmlns:m="http://schemas.openxmlformats.org/officeDocument/2006/math">
                    <m:r>
                      <a:rPr lang="en-US" altLang="ko-KR" sz="3000" b="1">
                        <a:latin typeface="Cambria Math"/>
                      </a:rPr>
                      <m:t>                   </m:t>
                    </m:r>
                    <m:r>
                      <a:rPr lang="en-US" altLang="ko-KR" sz="3000" b="1" i="1">
                        <a:latin typeface="Cambria Math"/>
                      </a:rPr>
                      <m:t>𝒂</m:t>
                    </m:r>
                    <m:r>
                      <a:rPr lang="en-US" altLang="ko-KR" sz="3000" b="1" i="1">
                        <a:latin typeface="Cambria Math"/>
                      </a:rPr>
                      <m:t>(</m:t>
                    </m:r>
                    <m:r>
                      <a:rPr lang="en-US" altLang="ko-KR" sz="3000" i="1">
                        <a:latin typeface="Cambria Math"/>
                      </a:rPr>
                      <m:t>𝑡</m:t>
                    </m:r>
                    <m:r>
                      <a:rPr lang="en-US" altLang="ko-KR" sz="3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dirty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000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000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000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0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000" i="1" dirty="0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0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000" b="1" i="1" dirty="0">
                                <a:latin typeface="Cambria Math"/>
                              </a:rPr>
                              <m:t>𝒗</m:t>
                            </m:r>
                            <m:d>
                              <m:dPr>
                                <m:ctrlPr>
                                  <a:rPr lang="en-US" altLang="ko-KR" sz="30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ko-KR" sz="30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3000"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altLang="ko-KR" sz="3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ko-KR" sz="3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sz="3000" b="1" i="1">
                                <a:latin typeface="Cambria Math"/>
                              </a:rPr>
                              <m:t>𝒗</m:t>
                            </m:r>
                            <m:r>
                              <a:rPr lang="en-US" altLang="ko-KR" sz="3000" b="1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3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ko-KR" sz="30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30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000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func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:r>
                  <a:rPr lang="en-US" altLang="ko-KR" sz="3000" b="1" dirty="0"/>
                  <a:t> </a:t>
                </a:r>
                <a14:m>
                  <m:oMath xmlns:m="http://schemas.openxmlformats.org/officeDocument/2006/math">
                    <m:r>
                      <a:rPr lang="en-US" altLang="ko-KR" sz="3000" b="1">
                        <a:latin typeface="Cambria Math"/>
                      </a:rPr>
                      <m:t>              </m:t>
                    </m:r>
                  </m:oMath>
                </a14:m>
                <a:endParaRPr lang="en-US" altLang="ko-KR" sz="3000" b="1" dirty="0">
                  <a:latin typeface="Cambria Math"/>
                </a:endParaRPr>
              </a:p>
              <a:p>
                <a:r>
                  <a:rPr lang="en-US" altLang="ko-KR" sz="3000" b="1" dirty="0"/>
                  <a:t>             </a:t>
                </a:r>
                <a14:m>
                  <m:oMath xmlns:m="http://schemas.openxmlformats.org/officeDocument/2006/math">
                    <m:r>
                      <a:rPr lang="en-US" altLang="ko-KR" sz="3000" b="1" i="1">
                        <a:latin typeface="Cambria Math"/>
                      </a:rPr>
                      <m:t>𝑭</m:t>
                    </m:r>
                    <m:r>
                      <a:rPr lang="en-US" altLang="ko-KR" sz="3000" b="1" i="1">
                        <a:latin typeface="Cambria Math"/>
                      </a:rPr>
                      <m:t>(</m:t>
                    </m:r>
                    <m:r>
                      <a:rPr lang="en-US" altLang="ko-KR" sz="3000" i="1">
                        <a:latin typeface="Cambria Math"/>
                      </a:rPr>
                      <m:t>𝑡</m:t>
                    </m:r>
                    <m:r>
                      <a:rPr lang="en-US" altLang="ko-KR" sz="30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dirty="0"/>
                  <a:t> =</a:t>
                </a:r>
                <a14:m>
                  <m:oMath xmlns:m="http://schemas.openxmlformats.org/officeDocument/2006/math">
                    <m:r>
                      <a:rPr lang="en-US" altLang="ko-KR" sz="3000" i="1" dirty="0">
                        <a:latin typeface="Cambria Math"/>
                      </a:rPr>
                      <m:t>𝑚</m:t>
                    </m:r>
                    <m:r>
                      <a:rPr lang="en-US" altLang="ko-KR" sz="3000" b="1" i="1">
                        <a:latin typeface="Cambria Math"/>
                      </a:rPr>
                      <m:t>𝒂</m:t>
                    </m:r>
                    <m:r>
                      <a:rPr lang="en-US" altLang="ko-KR" sz="3000" b="1" i="1">
                        <a:latin typeface="Cambria Math"/>
                      </a:rPr>
                      <m:t>(</m:t>
                    </m:r>
                    <m:r>
                      <a:rPr lang="en-US" altLang="ko-KR" sz="3000" i="1">
                        <a:latin typeface="Cambria Math"/>
                      </a:rPr>
                      <m:t>𝑡</m:t>
                    </m:r>
                    <m:r>
                      <a:rPr lang="en-US" altLang="ko-KR" sz="3000" b="1" i="1">
                        <a:latin typeface="Cambria Math"/>
                      </a:rPr>
                      <m:t>)</m:t>
                    </m:r>
                  </m:oMath>
                </a14:m>
                <a:endParaRPr lang="en-US" altLang="ko-KR" sz="3000" i="1" dirty="0"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/>
                  <a:t>In the case of the force, we have used the invariance of the mass in classical mechanics.</a:t>
                </a:r>
                <a:endParaRPr lang="en-US" altLang="ko-KR" sz="30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97" y="1196752"/>
                <a:ext cx="8822150" cy="5241307"/>
              </a:xfrm>
              <a:prstGeom prst="rect">
                <a:avLst/>
              </a:prstGeom>
              <a:blipFill rotWithShape="1">
                <a:blip r:embed="rId2"/>
                <a:stretch>
                  <a:fillRect l="-1382" t="-1512" b="-25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8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>
                <a:latin typeface="+mn-lt"/>
              </a:rPr>
              <a:t>Four-Velocity</a:t>
            </a:r>
            <a:endParaRPr lang="ko-KR" altLang="en-US" sz="8000" b="1" dirty="0">
              <a:latin typeface="+mn-lt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7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What is Four-Velocity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/>
                      </a:rPr>
                      <m:t>𝒖</m:t>
                    </m:r>
                  </m:oMath>
                </a14:m>
                <a:r>
                  <a:rPr lang="en-US" altLang="ko-KR" b="1" dirty="0" smtClean="0">
                    <a:latin typeface="+mn-lt"/>
                  </a:rPr>
                  <a:t>?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412776"/>
                <a:ext cx="9036496" cy="4705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Four velocity is the Lorentz covariant form of the velocity.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b="0" dirty="0" smtClean="0">
                    <a:solidFill>
                      <a:prstClr val="black"/>
                    </a:solidFill>
                  </a:rPr>
                  <a:t>It must satisfy the Lorentz transformation property:</a:t>
                </a:r>
                <a14:m>
                  <m:oMath xmlns:m="http://schemas.openxmlformats.org/officeDocument/2006/math">
                    <m:r>
                      <a:rPr lang="en-US" altLang="ko-KR" sz="3200" b="0" i="0" smtClean="0">
                        <a:latin typeface="Cambria Math"/>
                      </a:rPr>
                      <m:t>   </m:t>
                    </m:r>
                    <m:r>
                      <a:rPr lang="en-US" altLang="ko-KR" sz="3200" b="0" i="1" smtClean="0">
                        <a:latin typeface="Cambria Math"/>
                      </a:rPr>
                      <m:t>𝑢</m:t>
                    </m:r>
                    <m:r>
                      <a:rPr lang="en-US" altLang="ko-KR" sz="32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200" b="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32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ko-KR" sz="3200" b="0" dirty="0" smtClean="0">
                    <a:solidFill>
                      <a:prstClr val="black"/>
                    </a:solidFill>
                  </a:rPr>
                  <a:t>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6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sz="3600" i="1">
                            <a:latin typeface="Cambria Math"/>
                          </a:rPr>
                          <m:t>′</m:t>
                        </m:r>
                        <m:r>
                          <a:rPr lang="en-US" altLang="ko-KR" sz="36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600" i="1">
                        <a:latin typeface="Cambria Math"/>
                      </a:rPr>
                      <m:t>𝑢</m:t>
                    </m:r>
                    <m:r>
                      <a:rPr lang="en-US" altLang="ko-KR" sz="36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60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sz="36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600" i="1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ko-KR" sz="3200" b="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>
                    <a:solidFill>
                      <a:prstClr val="black"/>
                    </a:solidFill>
                  </a:rPr>
                  <a:t>We begin with four-displacement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𝑥</m:t>
                    </m:r>
                    <m:r>
                      <a:rPr lang="en-US" altLang="ko-KR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ko-KR" sz="3200">
                        <a:latin typeface="Cambria Math"/>
                      </a:rPr>
                      <m:t>  </m:t>
                    </m:r>
                  </m:oMath>
                </a14:m>
                <a:endParaRPr lang="en-US" altLang="ko-KR" sz="3200" dirty="0">
                  <a:latin typeface="Cambria Math"/>
                </a:endParaRPr>
              </a:p>
              <a:p>
                <a:r>
                  <a:rPr lang="en-US" altLang="ko-KR" sz="3200" dirty="0"/>
                  <a:t>   </a:t>
                </a:r>
                <a14:m>
                  <m:oMath xmlns:m="http://schemas.openxmlformats.org/officeDocument/2006/math">
                    <m:r>
                      <a:rPr lang="en-US" altLang="ko-KR" sz="3200">
                        <a:latin typeface="Cambria Math"/>
                      </a:rPr>
                      <m:t> </m:t>
                    </m:r>
                    <m:r>
                      <a:rPr lang="en-US" altLang="ko-KR" sz="3200" i="1">
                        <a:latin typeface="Cambria Math"/>
                      </a:rPr>
                      <m:t>𝑥</m:t>
                    </m:r>
                    <m:r>
                      <a:rPr lang="en-US" altLang="ko-KR" sz="32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600" i="1">
                            <a:latin typeface="Cambria Math"/>
                          </a:rPr>
                          <m:t>′</m:t>
                        </m:r>
                        <m:r>
                          <a:rPr lang="en-US" altLang="ko-KR" sz="36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600" i="1">
                        <a:latin typeface="Cambria Math"/>
                      </a:rPr>
                      <m:t>𝑥</m:t>
                    </m:r>
                    <m:r>
                      <a:rPr lang="en-US" altLang="ko-KR" sz="36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6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.</a:t>
                </a:r>
                <a:endParaRPr lang="en-US" altLang="ko-KR" sz="3200" b="1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>
                    <a:solidFill>
                      <a:prstClr val="black"/>
                    </a:solidFill>
                  </a:rPr>
                  <a:t>The change in the four-displacement is also a four-vector:</a:t>
                </a:r>
                <a14:m>
                  <m:oMath xmlns:m="http://schemas.openxmlformats.org/officeDocument/2006/math">
                    <m:r>
                      <a:rPr lang="en-US" altLang="ko-KR" sz="3200">
                        <a:latin typeface="Cambria Math"/>
                      </a:rPr>
                      <m:t>  </m:t>
                    </m:r>
                  </m:oMath>
                </a14:m>
                <a:endParaRPr lang="en-US" altLang="ko-KR" sz="3200" dirty="0">
                  <a:latin typeface="Cambria Math"/>
                </a:endParaRPr>
              </a:p>
              <a:p>
                <a:r>
                  <a:rPr lang="en-US" altLang="ko-KR" sz="3200" dirty="0"/>
                  <a:t>   </a:t>
                </a:r>
                <a14:m>
                  <m:oMath xmlns:m="http://schemas.openxmlformats.org/officeDocument/2006/math">
                    <m:r>
                      <a:rPr lang="en-US" altLang="ko-KR" sz="3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3200">
                        <a:latin typeface="Cambria Math"/>
                      </a:rPr>
                      <m:t>Δ</m:t>
                    </m:r>
                    <m:r>
                      <a:rPr lang="en-US" altLang="ko-KR" sz="3200" i="1">
                        <a:latin typeface="Cambria Math"/>
                      </a:rPr>
                      <m:t>𝑥</m:t>
                    </m:r>
                    <m:r>
                      <a:rPr lang="en-US" altLang="ko-KR" sz="32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3200">
                        <a:latin typeface="Cambria Math"/>
                      </a:rPr>
                      <m:t>Δ</m:t>
                    </m:r>
                    <m:r>
                      <a:rPr lang="en-US" altLang="ko-KR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600"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n-US" altLang="ko-K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600" i="1">
                            <a:latin typeface="Cambria Math"/>
                          </a:rPr>
                          <m:t>′</m:t>
                        </m:r>
                        <m:r>
                          <a:rPr lang="en-US" altLang="ko-KR" sz="36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3600">
                        <a:latin typeface="Cambria Math"/>
                      </a:rPr>
                      <m:t>Δ</m:t>
                    </m:r>
                    <m:r>
                      <a:rPr lang="en-US" altLang="ko-KR" sz="3600" i="1">
                        <a:latin typeface="Cambria Math"/>
                      </a:rPr>
                      <m:t>𝑥</m:t>
                    </m:r>
                    <m:r>
                      <a:rPr lang="en-US" altLang="ko-KR" sz="36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600"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n-US" altLang="ko-K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6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3600">
                        <a:latin typeface="Cambria Math"/>
                      </a:rPr>
                      <m:t>Δ</m:t>
                    </m:r>
                    <m:r>
                      <a:rPr lang="en-US" altLang="ko-KR" sz="3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036496" cy="4705327"/>
              </a:xfrm>
              <a:prstGeom prst="rect">
                <a:avLst/>
              </a:prstGeom>
              <a:blipFill rotWithShape="1">
                <a:blip r:embed="rId3"/>
                <a:stretch>
                  <a:fillRect l="-1484" t="-1813" r="-2699" b="-29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9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b="1" dirty="0" smtClean="0">
                    <a:latin typeface="+mn-lt"/>
                  </a:rPr>
                  <a:t>Four-Velocity 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/>
                      </a:rPr>
                      <m:t>𝒖</m:t>
                    </m:r>
                    <m:r>
                      <m:rPr>
                        <m:nor/>
                      </m:rPr>
                      <a:rPr lang="en-US" altLang="ko-KR" b="1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ko-KR" b="1" dirty="0" smtClean="0">
                    <a:latin typeface="+mn-lt"/>
                  </a:rPr>
                  <a:t>is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980728"/>
                <a:ext cx="9036496" cy="6396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change in the four-displacement is also a four-vector:</a:t>
                </a:r>
                <a14:m>
                  <m:oMath xmlns:m="http://schemas.openxmlformats.org/officeDocument/2006/math">
                    <m:r>
                      <a:rPr lang="en-US" altLang="ko-KR" sz="3200">
                        <a:latin typeface="Cambria Math"/>
                      </a:rPr>
                      <m:t>  </m:t>
                    </m:r>
                  </m:oMath>
                </a14:m>
                <a:endParaRPr lang="en-US" altLang="ko-KR" sz="3200" dirty="0">
                  <a:latin typeface="Cambria Math"/>
                </a:endParaRPr>
              </a:p>
              <a:p>
                <a:r>
                  <a:rPr lang="en-US" altLang="ko-KR" sz="3200" dirty="0"/>
                  <a:t>   </a:t>
                </a:r>
                <a14:m>
                  <m:oMath xmlns:m="http://schemas.openxmlformats.org/officeDocument/2006/math">
                    <m:r>
                      <a:rPr lang="en-US" altLang="ko-KR" sz="3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3200">
                        <a:latin typeface="Cambria Math"/>
                      </a:rPr>
                      <m:t>Δ</m:t>
                    </m:r>
                    <m:r>
                      <a:rPr lang="en-US" altLang="ko-KR" sz="3200" i="1">
                        <a:latin typeface="Cambria Math"/>
                      </a:rPr>
                      <m:t>𝑥</m:t>
                    </m:r>
                    <m:r>
                      <a:rPr lang="en-US" altLang="ko-KR" sz="32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3200">
                        <a:latin typeface="Cambria Math"/>
                      </a:rPr>
                      <m:t>Δ</m:t>
                    </m:r>
                    <m:r>
                      <a:rPr lang="en-US" altLang="ko-KR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and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′</m:t>
                        </m:r>
                        <m:r>
                          <a:rPr lang="en-US" altLang="ko-KR" sz="3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3200">
                        <a:latin typeface="Cambria Math"/>
                      </a:rPr>
                      <m:t>Δ</m:t>
                    </m:r>
                    <m:r>
                      <a:rPr lang="en-US" altLang="ko-KR" sz="3200" i="1">
                        <a:latin typeface="Cambria Math"/>
                      </a:rPr>
                      <m:t>𝑥</m:t>
                    </m:r>
                    <m:r>
                      <a:rPr lang="en-US" altLang="ko-KR" sz="32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latin typeface="Cambria Math"/>
                      </a:rPr>
                      <m:t>Δ</m:t>
                    </m:r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3200">
                        <a:latin typeface="Cambria Math"/>
                      </a:rPr>
                      <m:t>Δ</m:t>
                    </m:r>
                    <m:r>
                      <a:rPr lang="en-US" altLang="ko-KR" sz="32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Lorentz invariant physical variable of time is the proper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 b="0" i="0" smtClean="0">
                        <a:latin typeface="Cambria Math"/>
                      </a:rPr>
                      <m:t>Δ</m:t>
                    </m:r>
                    <m:r>
                      <a:rPr lang="en-US" altLang="ko-KR" sz="32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. Therefore,</a:t>
                </a:r>
              </a:p>
              <a:p>
                <a:r>
                  <a:rPr lang="en-US" altLang="ko-KR" sz="3200" b="1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ko-KR" sz="3200" b="1" i="1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altLang="ko-KR" sz="3200" dirty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200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200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b="0" i="1" dirty="0" smtClean="0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ko-KR" sz="3200" b="0" i="0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ko-KR" sz="3200" i="1" dirty="0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2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320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b="0" i="1" dirty="0" smtClean="0"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is</a:t>
                </a:r>
                <a:r>
                  <a:rPr lang="ko-KR" altLang="en-US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four-velocity.</a:t>
                </a:r>
              </a:p>
              <a:p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/>
                      </a:rPr>
                      <m:t>𝑢</m:t>
                    </m:r>
                    <m:r>
                      <a:rPr lang="en-US" altLang="ko-KR" sz="32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32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200" b="0" i="1" smtClean="0">
                        <a:latin typeface="Cambria Math"/>
                      </a:rPr>
                      <m:t>𝑢</m:t>
                    </m:r>
                    <m:r>
                      <a:rPr lang="en-US" altLang="ko-KR" sz="32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sz="3200" b="0" i="0" smtClean="0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altLang="ko-KR" sz="3200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200" b="0" i="1" smtClean="0">
                        <a:latin typeface="Cambria Math"/>
                      </a:rPr>
                      <m:t>𝑢</m:t>
                    </m:r>
                    <m:r>
                      <a:rPr lang="en-US" altLang="ko-KR" sz="3200" i="1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sz="32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b="1" i="1">
                        <a:solidFill>
                          <a:prstClr val="black"/>
                        </a:solidFill>
                        <a:latin typeface="Cambria Math"/>
                      </a:rPr>
                      <m:t>𝒈</m:t>
                    </m:r>
                    <m:r>
                      <a:rPr lang="en-US" altLang="ko-KR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200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 smtClean="0">
                    <a:solidFill>
                      <a:prstClr val="black"/>
                    </a:solidFill>
                  </a:rPr>
                  <a:t> </a:t>
                </a:r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0728"/>
                <a:ext cx="9036496" cy="6396816"/>
              </a:xfrm>
              <a:prstGeom prst="rect">
                <a:avLst/>
              </a:prstGeom>
              <a:blipFill rotWithShape="1">
                <a:blip r:embed="rId3"/>
                <a:stretch>
                  <a:fillRect l="-1552" t="-1335" r="-2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9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/>
                          </a:rPr>
                          <m:t>𝒖</m:t>
                        </m:r>
                      </m:e>
                      <m:sup>
                        <m:r>
                          <a:rPr lang="en-US" altLang="ko-KR" b="1" i="1" smtClean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altLang="ko-KR" b="1" i="1" smtClean="0">
                        <a:latin typeface="Cambria Math"/>
                      </a:rPr>
                      <m:t>𝒖</m:t>
                    </m:r>
                    <m:r>
                      <a:rPr lang="en-US" altLang="ko-KR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altLang="ko-KR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b="1" dirty="0"/>
                  <a:t> </a:t>
                </a:r>
                <a:r>
                  <a:rPr lang="en-US" altLang="ko-KR" b="1" dirty="0" smtClean="0"/>
                  <a:t>is invariant!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980728"/>
                <a:ext cx="9036496" cy="5603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/>
                  <a:t>In the rest frame,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latin typeface="Cambria Math"/>
                      </a:rPr>
                      <m:t>Δ</m:t>
                    </m:r>
                    <m:r>
                      <a:rPr lang="en-US" altLang="ko-KR" sz="3200" i="1">
                        <a:latin typeface="Cambria Math"/>
                      </a:rPr>
                      <m:t>𝑥</m:t>
                    </m:r>
                    <m:r>
                      <a:rPr lang="en-US" altLang="ko-KR" sz="3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b="0" i="1" smtClean="0">
                            <a:latin typeface="Cambria Math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en-US" altLang="ko-KR" sz="3200" b="0" i="0" smtClean="0">
                            <a:latin typeface="Cambria Math"/>
                          </a:rPr>
                          <m:t>Δ</m:t>
                        </m:r>
                        <m:r>
                          <a:rPr lang="en-US" altLang="ko-KR" sz="3200" b="0" i="1" smtClean="0">
                            <a:latin typeface="Cambria Math"/>
                          </a:rPr>
                          <m:t>𝜏</m:t>
                        </m:r>
                        <m:r>
                          <a:rPr lang="en-US" altLang="ko-KR" sz="3200" b="0" i="1" smtClean="0">
                            <a:latin typeface="Cambria Math"/>
                          </a:rPr>
                          <m:t>,0,0,0</m:t>
                        </m:r>
                      </m:e>
                    </m:d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The four-velocity </a:t>
                </a:r>
                <a:r>
                  <a:rPr lang="en-US" altLang="ko-KR" sz="3200" dirty="0">
                    <a:solidFill>
                      <a:prstClr val="black"/>
                    </a:solidFill>
                  </a:rPr>
                  <a:t>is</a:t>
                </a:r>
              </a:p>
              <a:p>
                <a:r>
                  <a:rPr lang="en-US" altLang="ko-KR" sz="3200" b="1" dirty="0"/>
                  <a:t>   </a:t>
                </a:r>
                <a14:m>
                  <m:oMath xmlns:m="http://schemas.openxmlformats.org/officeDocument/2006/math">
                    <m:r>
                      <a:rPr lang="en-US" altLang="ko-KR" sz="3200" b="1" i="1">
                        <a:latin typeface="Cambria Math"/>
                      </a:rPr>
                      <m:t>𝒖</m:t>
                    </m:r>
                    <m:sSub>
                      <m:sSubPr>
                        <m:ctrlPr>
                          <a:rPr lang="en-US" altLang="ko-KR" sz="3200" b="1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ko-KR" sz="32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ko-KR" altLang="en-US" sz="32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ko-KR" sz="3200" b="1">
                            <a:latin typeface="Cambria Math"/>
                          </a:rPr>
                          <m:t>𝐫𝐞𝐬𝐭</m:t>
                        </m:r>
                      </m:sub>
                    </m:sSub>
                  </m:oMath>
                </a14:m>
                <a:r>
                  <a:rPr lang="en-US" altLang="ko-KR" sz="3200" dirty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200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200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i="1" dirty="0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ko-KR" sz="3200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ko-KR" sz="3200" i="1" dirty="0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2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320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i="1" dirty="0"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200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200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i="1" dirty="0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ko-KR" sz="3200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ko-KR" sz="3200" i="1" dirty="0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2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200" i="1">
                                <a:latin typeface="Cambria Math"/>
                              </a:rPr>
                              <m:t>𝑐</m:t>
                            </m:r>
                            <m:r>
                              <m:rPr>
                                <m:sty m:val="p"/>
                              </m:rPr>
                              <a:rPr lang="en-US" altLang="ko-KR" sz="320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i="1">
                                <a:latin typeface="Cambria Math"/>
                              </a:rPr>
                              <m:t>𝜏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i="1" dirty="0"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e>
                    </m:func>
                    <m:r>
                      <a:rPr lang="en-US" altLang="ko-KR" sz="3200" i="1" dirty="0">
                        <a:latin typeface="Cambria Math"/>
                      </a:rPr>
                      <m:t>=</m:t>
                    </m:r>
                    <m:r>
                      <a:rPr lang="en-US" altLang="ko-KR" sz="3200" i="1" dirty="0">
                        <a:latin typeface="Cambria Math"/>
                      </a:rPr>
                      <m:t>𝑐</m:t>
                    </m:r>
                    <m:r>
                      <a:rPr lang="en-US" altLang="ko-KR" sz="3200" i="1" dirty="0">
                        <a:latin typeface="Cambria Math"/>
                      </a:rPr>
                      <m:t>.</m:t>
                    </m:r>
                  </m:oMath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  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altLang="ko-KR" sz="3200" i="1">
                        <a:latin typeface="Cambria Math"/>
                      </a:rPr>
                      <m:t>𝑢</m:t>
                    </m:r>
                    <m:r>
                      <a:rPr lang="en-US" altLang="ko-KR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i="1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.</a:t>
                </a: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200" dirty="0" smtClean="0">
                    <a:solidFill>
                      <a:prstClr val="black"/>
                    </a:solidFill>
                  </a:rPr>
                  <a:t>In the moving frame,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200">
                        <a:latin typeface="Cambria Math"/>
                      </a:rPr>
                      <m:t>Δ</m:t>
                    </m:r>
                    <m:r>
                      <a:rPr lang="en-US" altLang="ko-KR" sz="3200" i="1">
                        <a:latin typeface="Cambria Math"/>
                      </a:rPr>
                      <m:t>𝑥</m:t>
                    </m:r>
                    <m:r>
                      <a:rPr lang="en-US" altLang="ko-KR" sz="3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i="1">
                            <a:latin typeface="Cambria Math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en-US" altLang="ko-KR" sz="3200">
                            <a:latin typeface="Cambria Math"/>
                          </a:rPr>
                          <m:t>Δ</m:t>
                        </m:r>
                        <m:r>
                          <a:rPr lang="en-US" altLang="ko-KR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ko-KR" sz="3200" i="1">
                            <a:latin typeface="Cambria Math"/>
                          </a:rPr>
                          <m:t>,</m:t>
                        </m:r>
                        <m:r>
                          <a:rPr lang="en-US" altLang="ko-KR" sz="3200" b="0" i="1" smtClean="0">
                            <a:latin typeface="Cambria Math"/>
                          </a:rPr>
                          <m:t>𝑣</m:t>
                        </m:r>
                        <m:r>
                          <m:rPr>
                            <m:sty m:val="p"/>
                          </m:rPr>
                          <a:rPr lang="en-US" altLang="ko-KR" sz="3200" b="0" i="0" smtClean="0">
                            <a:latin typeface="Cambria Math"/>
                          </a:rPr>
                          <m:t>Δ</m:t>
                        </m:r>
                        <m:r>
                          <a:rPr lang="en-US" altLang="ko-KR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ko-KR" sz="3200" i="1">
                            <a:latin typeface="Cambria Math"/>
                          </a:rPr>
                          <m:t>,0,0</m:t>
                        </m:r>
                      </m:e>
                    </m:d>
                  </m:oMath>
                </a14:m>
                <a:r>
                  <a:rPr lang="en-US" altLang="ko-KR" sz="3200" dirty="0">
                    <a:solidFill>
                      <a:prstClr val="black"/>
                    </a:solidFill>
                  </a:rPr>
                  <a:t>.</a:t>
                </a:r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b="1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ko-KR" sz="3200" b="1" i="1" smtClean="0">
                        <a:latin typeface="Cambria Math"/>
                      </a:rPr>
                      <m:t>𝒖</m:t>
                    </m:r>
                    <m:sSub>
                      <m:sSubPr>
                        <m:ctrlPr>
                          <a:rPr lang="en-US" altLang="ko-KR" sz="3200" b="1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ko-KR" sz="32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ko-KR" alt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ko-KR" sz="3200" b="1" i="0" smtClean="0">
                            <a:latin typeface="Cambria Math"/>
                          </a:rPr>
                          <m:t>𝐦𝐨𝐯𝐢𝐧𝐠</m:t>
                        </m:r>
                      </m:sub>
                    </m:sSub>
                  </m:oMath>
                </a14:m>
                <a:r>
                  <a:rPr lang="en-US" altLang="ko-KR" sz="3200" dirty="0" smtClean="0"/>
                  <a:t> </a:t>
                </a:r>
                <a:r>
                  <a:rPr lang="en-US" altLang="ko-KR" sz="320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200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200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b="0" i="1" dirty="0" smtClean="0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ko-KR" sz="3200" b="0" i="0" dirty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ko-KR" sz="3200" i="1" dirty="0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2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320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b="0" i="1" dirty="0" smtClean="0"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altLang="ko-KR" sz="3200" dirty="0" smtClean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3200" i="1" dirty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sz="3200" i="1" dirty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i="1" dirty="0">
                                <a:latin typeface="Cambria Math"/>
                              </a:rPr>
                              <m:t>𝜏</m:t>
                            </m:r>
                            <m:r>
                              <a:rPr lang="en-US" altLang="ko-KR" sz="3200" dirty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ko-KR" sz="3200" i="1" dirty="0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sz="32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3200" b="0" i="0" smtClean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b="0" i="1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3200" dirty="0">
                                <a:latin typeface="Cambria Math"/>
                              </a:rPr>
                              <m:t>Δ</m:t>
                            </m:r>
                            <m:r>
                              <a:rPr lang="en-US" altLang="ko-KR" sz="3200" i="1" dirty="0">
                                <a:latin typeface="Cambria Math"/>
                              </a:rPr>
                              <m:t>𝜏</m:t>
                            </m:r>
                          </m:den>
                        </m:f>
                      </m:e>
                    </m:func>
                    <m:d>
                      <m:dPr>
                        <m:ctrlPr>
                          <a:rPr lang="en-US" altLang="ko-KR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i="1">
                            <a:latin typeface="Cambria Math"/>
                          </a:rPr>
                          <m:t>𝑐</m:t>
                        </m:r>
                        <m:r>
                          <a:rPr lang="en-US" altLang="ko-KR" sz="3200" i="1">
                            <a:latin typeface="Cambria Math"/>
                          </a:rPr>
                          <m:t>,</m:t>
                        </m:r>
                        <m:r>
                          <a:rPr lang="en-US" altLang="ko-KR" sz="3200" i="1">
                            <a:latin typeface="Cambria Math"/>
                          </a:rPr>
                          <m:t>𝑣</m:t>
                        </m:r>
                        <m:r>
                          <a:rPr lang="en-US" altLang="ko-KR" sz="3200" i="1">
                            <a:latin typeface="Cambria Math"/>
                          </a:rPr>
                          <m:t>,0,0</m:t>
                        </m:r>
                      </m:e>
                    </m:d>
                  </m:oMath>
                </a14:m>
                <a:endParaRPr lang="en-US" altLang="ko-KR" sz="3200" i="1" dirty="0" smtClean="0">
                  <a:latin typeface="Cambria Math"/>
                </a:endParaRPr>
              </a:p>
              <a:p>
                <a:r>
                  <a:rPr lang="en-US" altLang="ko-KR" sz="3200" dirty="0" smtClean="0"/>
                  <a:t>                          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</a:rPr>
                      <m:t>=</m:t>
                    </m:r>
                    <m:r>
                      <a:rPr lang="en-US" altLang="ko-KR" sz="3200" b="0" i="1" smtClean="0">
                        <a:latin typeface="Cambria Math"/>
                      </a:rPr>
                      <m:t>𝛾</m:t>
                    </m:r>
                    <m:d>
                      <m:dPr>
                        <m:ctrlPr>
                          <a:rPr lang="en-US" altLang="ko-KR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200" i="1">
                            <a:latin typeface="Cambria Math"/>
                          </a:rPr>
                          <m:t>𝑐</m:t>
                        </m:r>
                        <m:r>
                          <a:rPr lang="en-US" altLang="ko-KR" sz="3200" i="1">
                            <a:latin typeface="Cambria Math"/>
                          </a:rPr>
                          <m:t>,</m:t>
                        </m:r>
                        <m:r>
                          <a:rPr lang="en-US" altLang="ko-KR" sz="3200" i="1">
                            <a:latin typeface="Cambria Math"/>
                          </a:rPr>
                          <m:t>𝑣</m:t>
                        </m:r>
                        <m:r>
                          <a:rPr lang="en-US" altLang="ko-KR" sz="3200" i="1">
                            <a:latin typeface="Cambria Math"/>
                          </a:rPr>
                          <m:t>,0,0</m:t>
                        </m:r>
                      </m:e>
                    </m:d>
                  </m:oMath>
                </a14:m>
                <a:endParaRPr lang="en-US" altLang="ko-KR" sz="3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2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200" dirty="0" smtClean="0">
                    <a:solidFill>
                      <a:prstClr val="black"/>
                    </a:solidFill>
                  </a:rPr>
                  <a:t>  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6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sz="3600" b="0" i="1" smtClean="0">
                            <a:latin typeface="Cambria Math"/>
                          </a:rPr>
                          <m:t>′</m:t>
                        </m:r>
                        <m:r>
                          <a:rPr lang="en-US" altLang="ko-KR" sz="3600" i="1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altLang="ko-KR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ko-KR" sz="36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ko-KR" sz="3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3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6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6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36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ko-KR" sz="36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6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ko-KR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600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ko-KR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600" b="0" i="1" smtClean="0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altLang="ko-KR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6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ko-KR" sz="3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600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ko-KR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80728"/>
                <a:ext cx="9036496" cy="5603778"/>
              </a:xfrm>
              <a:prstGeom prst="rect">
                <a:avLst/>
              </a:prstGeom>
              <a:blipFill rotWithShape="1">
                <a:blip r:embed="rId3"/>
                <a:stretch>
                  <a:fillRect l="-1552" t="-1523" b="-23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2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o-KR" altLang="en-US" dirty="0"/>
              <a:t>이번 학기 우리 수업은 내가 고려대학에 와서 한 강의 중 가장 많은 학생이 수강한 과목인 것과 동시에 가장 많은 학생이 수업시간에 졸았던 수업입니다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 </a:t>
            </a:r>
            <a:r>
              <a:rPr lang="ko-KR" altLang="en-US" dirty="0" smtClean="0"/>
              <a:t>만약 </a:t>
            </a:r>
            <a:r>
              <a:rPr lang="ko-KR" altLang="en-US" dirty="0"/>
              <a:t>수업시간에 한 번이라도 졸았던 기억이 있다면 그리고 그 이유가 담당교수의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강의법에</a:t>
            </a:r>
            <a:r>
              <a:rPr lang="ko-KR" altLang="en-US" dirty="0" smtClean="0"/>
              <a:t> </a:t>
            </a:r>
            <a:r>
              <a:rPr lang="ko-KR" altLang="en-US" dirty="0"/>
              <a:t>근거한 것이라면 그 이유가 타당함을 증명하고 그런 일을 피할 수 있는 대안을 물리적으로 타당하게 제시하시오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만약 </a:t>
            </a:r>
            <a:r>
              <a:rPr lang="ko-KR" altLang="en-US" dirty="0"/>
              <a:t>졸지 </a:t>
            </a:r>
            <a:r>
              <a:rPr lang="ko-KR" altLang="en-US" dirty="0" smtClean="0"/>
              <a:t>않았다면 </a:t>
            </a:r>
            <a:r>
              <a:rPr lang="ko-KR" altLang="en-US" dirty="0"/>
              <a:t>무엇이 당신을 </a:t>
            </a:r>
            <a:r>
              <a:rPr lang="ko-KR" altLang="en-US" dirty="0" smtClean="0"/>
              <a:t>집중하게 </a:t>
            </a:r>
            <a:r>
              <a:rPr lang="ko-KR" altLang="en-US" dirty="0"/>
              <a:t>한 </a:t>
            </a:r>
            <a:r>
              <a:rPr lang="ko-KR" altLang="en-US" dirty="0" smtClean="0"/>
              <a:t>요인이었는지 </a:t>
            </a:r>
            <a:r>
              <a:rPr lang="ko-KR" altLang="en-US" dirty="0" err="1"/>
              <a:t>설득력있게</a:t>
            </a:r>
            <a:r>
              <a:rPr lang="ko-KR" altLang="en-US" dirty="0"/>
              <a:t> 설명하시오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88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38944" y="116632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ko-KR" b="1" dirty="0" smtClean="0"/>
                  <a:t>Looking for </a:t>
                </a:r>
                <a:br>
                  <a:rPr lang="en-US" altLang="ko-KR" b="1" dirty="0" smtClean="0"/>
                </a:br>
                <a:r>
                  <a:rPr lang="en-US" altLang="ko-KR" b="1" dirty="0" smtClean="0"/>
                  <a:t>a</a:t>
                </a:r>
                <a14:m>
                  <m:oMath xmlns:m="http://schemas.openxmlformats.org/officeDocument/2006/math">
                    <m:r>
                      <a:rPr lang="en-US" altLang="ko-KR" b="1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ko-KR" b="1" i="0" dirty="0" smtClean="0"/>
                      <m:t>Parametrization</m:t>
                    </m:r>
                    <m:r>
                      <m:rPr>
                        <m:nor/>
                      </m:rPr>
                      <a:rPr lang="en-US" altLang="ko-KR" b="1" i="0" dirty="0" smtClean="0"/>
                      <m:t> </m:t>
                    </m:r>
                    <m:r>
                      <m:rPr>
                        <m:nor/>
                      </m:rPr>
                      <a:rPr lang="en-US" altLang="ko-KR" b="1" i="0" dirty="0" smtClean="0"/>
                      <m:t>of</m:t>
                    </m:r>
                    <m:r>
                      <m:rPr>
                        <m:nor/>
                      </m:rPr>
                      <a:rPr lang="en-US" altLang="ko-KR" b="1" i="0" dirty="0" smtClean="0"/>
                      <m:t> </m:t>
                    </m:r>
                    <m:r>
                      <a:rPr lang="en-US" altLang="ko-KR" b="1" dirty="0">
                        <a:latin typeface="Cambria Math"/>
                      </a:rPr>
                      <m:t>𝚲</m:t>
                    </m:r>
                  </m:oMath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944" y="116632"/>
                <a:ext cx="8229600" cy="1143000"/>
              </a:xfrm>
              <a:blipFill rotWithShape="1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583" y="1412776"/>
                <a:ext cx="9036496" cy="5125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In the case of rotation,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3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is easily obtained because the parameter (angle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) is defined in an explicit way. </a:t>
                </a: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In the case of the Lorentz transformation matrix, we have to find a good </a:t>
                </a:r>
                <a:r>
                  <a:rPr lang="en-US" altLang="ko-KR" sz="3000" dirty="0" err="1" smtClean="0">
                    <a:solidFill>
                      <a:prstClr val="black"/>
                    </a:solidFill>
                  </a:rPr>
                  <a:t>paramterization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  <m:e>
                              <m:r>
                                <a:rPr lang="en-US" altLang="ko-KR" sz="30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𝛽𝛾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𝛽𝛾</m:t>
                              </m:r>
                            </m:e>
                            <m:e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that resembles </a:t>
                </a:r>
                <a14:m>
                  <m:oMath xmlns:m="http://schemas.openxmlformats.org/officeDocument/2006/math"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.</a:t>
                </a: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We might want to use the condition </a:t>
                </a: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             </a:t>
                </a:r>
                <a:r>
                  <a:rPr lang="en-US" altLang="ko-KR" sz="3000" dirty="0" err="1" smtClean="0">
                    <a:solidFill>
                      <a:prstClr val="black"/>
                    </a:solidFill>
                  </a:rPr>
                  <a:t>det</a:t>
                </a:r>
                <a:r>
                  <a:rPr lang="en-US" altLang="ko-KR" sz="11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Λ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=1.</m:t>
                    </m:r>
                    <m:r>
                      <a:rPr lang="en-US" altLang="ko-KR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In the case of rotation,     </a:t>
                </a: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             </a:t>
                </a:r>
                <a:r>
                  <a:rPr lang="en-US" altLang="ko-KR" sz="3000" dirty="0" err="1" smtClean="0">
                    <a:solidFill>
                      <a:prstClr val="black"/>
                    </a:solidFill>
                  </a:rPr>
                  <a:t>det</a:t>
                </a:r>
                <a:r>
                  <a:rPr lang="en-US" altLang="ko-KR" sz="11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]=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cos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𝜃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sin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𝜃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=1.</m:t>
                    </m:r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3" y="1412776"/>
                <a:ext cx="9036496" cy="5125506"/>
              </a:xfrm>
              <a:prstGeom prst="rect">
                <a:avLst/>
              </a:prstGeom>
              <a:blipFill rotWithShape="1">
                <a:blip r:embed="rId3"/>
                <a:stretch>
                  <a:fillRect l="-1349" t="-1546" r="-3439" b="-27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6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/>
              <a:lstStyle/>
              <a:p>
                <a:r>
                  <a:rPr lang="en-US" altLang="ko-KR" b="1" dirty="0" smtClean="0"/>
                  <a:t>Natural exponent 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/>
                      </a:rPr>
                      <m:t>𝒆</m:t>
                    </m:r>
                  </m:oMath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24744"/>
                <a:ext cx="9036496" cy="5438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We define the natural exponent </a:t>
                </a:r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ko-KR" sz="3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30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altLang="ko-KR" sz="3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3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ko-KR" sz="3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ko-KR" sz="3200"/>
                            <m:t>2.71828</m:t>
                          </m:r>
                          <m:r>
                            <a:rPr lang="en-US" altLang="ko-KR" sz="3200" b="0" i="1" smtClean="0">
                              <a:latin typeface="Cambria Math"/>
                            </a:rPr>
                            <m:t>⋯</m:t>
                          </m:r>
                        </m:e>
                      </m:func>
                    </m:oMath>
                  </m:oMathPara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The exponential function is then expressed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≡</m:t>
                      </m:r>
                      <m:sSup>
                        <m:sSupPr>
                          <m:ctrlPr>
                            <a:rPr lang="en-US" altLang="ko-KR" sz="3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3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30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ko-KR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3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ko-KR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ko-KR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ko-KR" sz="3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ko-KR" sz="3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ko-KR" sz="3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30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3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altLang="ko-KR" sz="3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It is straightforward to show that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   </m:t>
                        </m:r>
                        <m:f>
                          <m:fPr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𝑑𝑥</m:t>
                            </m:r>
                          </m:den>
                        </m:f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=1.</m:t>
                    </m:r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24744"/>
                <a:ext cx="9036496" cy="5438861"/>
              </a:xfrm>
              <a:prstGeom prst="rect">
                <a:avLst/>
              </a:prstGeom>
              <a:blipFill rotWithShape="1">
                <a:blip r:embed="rId3"/>
                <a:stretch>
                  <a:fillRect l="-1417" t="-14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4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altLang="ko-KR" b="1" dirty="0" smtClean="0"/>
              <a:t>Hyperbolic Functions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418" y="908720"/>
                <a:ext cx="9036496" cy="57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We define hyperbolic functions</a:t>
                </a:r>
              </a:p>
              <a:p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cosh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), </m:t>
                    </m:r>
                    <m:r>
                      <a:rPr lang="en-US" altLang="ko-KR" sz="3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sinh</m:t>
                    </m:r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It 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is straightforward to show that</a:t>
                </a: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000">
                        <a:solidFill>
                          <a:prstClr val="black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cosh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sinh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:</a:t>
                </a:r>
              </a:p>
              <a:p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ko-KR" sz="30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cosh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+2)</m:t>
                    </m:r>
                  </m:oMath>
                </a14:m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en-US" altLang="ko-KR" sz="3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sinh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ko-KR" sz="3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−2)</m:t>
                    </m:r>
                  </m:oMath>
                </a14:m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b="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They have the same condition as </a:t>
                </a:r>
              </a:p>
              <a:p>
                <a:r>
                  <a:rPr lang="en-US" altLang="ko-KR" sz="3000" b="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                  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𝛽𝛾</m:t>
                            </m:r>
                          </m:e>
                        </m:d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=1.</m:t>
                    </m:r>
                  </m:oMath>
                </a14:m>
                <a:r>
                  <a:rPr lang="en-US" altLang="ko-KR" sz="3000" b="0" dirty="0" smtClean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8" y="908720"/>
                <a:ext cx="9036496" cy="5741572"/>
              </a:xfrm>
              <a:prstGeom prst="rect">
                <a:avLst/>
              </a:prstGeom>
              <a:blipFill rotWithShape="1">
                <a:blip r:embed="rId2"/>
                <a:stretch>
                  <a:fillRect l="-1350" t="-13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1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/>
              <a:lstStyle/>
              <a:p>
                <a:r>
                  <a:rPr lang="en-US" altLang="ko-KR" b="1" dirty="0" smtClean="0"/>
                  <a:t>Parametrization of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b="1" i="1">
                        <a:solidFill>
                          <a:prstClr val="black"/>
                        </a:solidFill>
                        <a:latin typeface="Cambria Math"/>
                      </a:rPr>
                      <m:t>𝚲</m:t>
                    </m:r>
                  </m:oMath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24744"/>
                <a:ext cx="9036496" cy="513397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We have found that the Lorentz transformation can be </a:t>
                </a:r>
                <a:r>
                  <a:rPr lang="en-US" altLang="ko-KR" sz="3000" dirty="0" err="1">
                    <a:solidFill>
                      <a:prstClr val="black"/>
                    </a:solidFill>
                  </a:rPr>
                  <a:t>parametrized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 as</a:t>
                </a:r>
                <a:endParaRPr lang="en-US" altLang="ko-KR" sz="3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3000">
                          <a:solidFill>
                            <a:prstClr val="black"/>
                          </a:solidFill>
                          <a:latin typeface="Cambria Math"/>
                        </a:rPr>
                        <m:t>Λ</m:t>
                      </m:r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𝛽𝛾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𝛽𝛾</m:t>
                                </m:r>
                              </m:e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cosh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sinh</m:t>
                                </m:r>
                                <m: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sinh</m:t>
                                </m:r>
                                <m: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cosh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ko-KR" sz="3000" b="1" i="1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altLang="ko-KR" sz="3000" b="1" dirty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  where 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𝛾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cosh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𝛽𝛾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sinh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  <m:r>
                      <a:rPr lang="en-US" altLang="ko-KR" sz="300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O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ur next goal is to find the explicit form of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3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ko-KR" sz="3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3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altLang="ko-KR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  <m:e>
                                    <m:r>
                                      <a:rPr lang="en-US" altLang="ko-KR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𝛽𝛾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𝛽𝛾</m:t>
                                    </m:r>
                                  </m:e>
                                  <m:e>
                                    <m:r>
                                      <a:rPr lang="en-US" altLang="ko-KR" sz="3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ko-KR" sz="3000" b="1" i="1">
                          <a:solidFill>
                            <a:prstClr val="black"/>
                          </a:solidFill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Unlike the case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3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we do not have knowledge to 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24744"/>
                <a:ext cx="9036496" cy="5133970"/>
              </a:xfrm>
              <a:prstGeom prst="rect">
                <a:avLst/>
              </a:prstGeom>
              <a:blipFill rotWithShape="1">
                <a:blip r:embed="rId3"/>
                <a:stretch>
                  <a:fillRect l="-1348" t="-1422" r="-1213" b="-260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1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/>
              <a:lstStyle/>
              <a:p>
                <a:r>
                  <a:rPr lang="en-US" altLang="ko-KR" b="1" dirty="0" smtClean="0"/>
                  <a:t>Parametrization of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𝚲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24744"/>
                <a:ext cx="9036496" cy="497322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In 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the case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of rotation,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3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sz="30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. 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3000" b="0" i="0" smtClean="0">
                        <a:solidFill>
                          <a:prstClr val="black"/>
                        </a:solidFill>
                        <a:latin typeface="Cambria Math"/>
                      </a:rPr>
                      <m:t>W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e first try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Explicit multiplication shows that</a:t>
                </a:r>
                <a:endParaRPr lang="en-US" altLang="ko-KR" sz="3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3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Λ</m:t>
                          </m:r>
                        </m:e>
                        <m:sup>
                          <m:r>
                            <a:rPr lang="en-US" altLang="ko-KR" sz="30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cosh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sinh</m:t>
                                </m:r>
                                <m: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sinh</m:t>
                                </m:r>
                                <m: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cosh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cosh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sinh</m:t>
                                </m:r>
                                <m: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sinh</m:t>
                                </m:r>
                                <m: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cosh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30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r>
                  <a:rPr lang="en-US" altLang="ko-KR" sz="3000" b="1" dirty="0" smtClean="0">
                    <a:solidFill>
                      <a:prstClr val="black"/>
                    </a:solidFill>
                  </a:rPr>
                  <a:t>    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sz="3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ko-KR" sz="3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ko-KR" sz="3000" b="1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en-US" altLang="ko-KR" sz="3000" b="1" dirty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  where </a:t>
                </a: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cosh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00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ko-KR" sz="3000" i="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sinh</m:t>
                        </m:r>
                      </m:e>
                      <m:sup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cosh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sinh</m:t>
                    </m:r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Let us compute these values explicitly.</a:t>
                </a:r>
                <a:endParaRPr lang="en-US" altLang="ko-KR" sz="3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24744"/>
                <a:ext cx="9036496" cy="4973221"/>
              </a:xfrm>
              <a:prstGeom prst="rect">
                <a:avLst/>
              </a:prstGeom>
              <a:blipFill rotWithShape="1">
                <a:blip r:embed="rId3"/>
                <a:stretch>
                  <a:fillRect l="-1348" t="-1469" b="-281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7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b="1" dirty="0" smtClean="0"/>
              <a:t>Hyperbolic Function Formulas</a:t>
            </a:r>
            <a:endParaRPr lang="ko-KR" altLang="en-US" b="1" dirty="0">
              <a:latin typeface="+mn-lt"/>
            </a:endParaRP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24744"/>
                <a:ext cx="9036496" cy="500855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We recall that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cosh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), </m:t>
                    </m:r>
                    <m:r>
                      <a:rPr lang="en-US" altLang="ko-KR" sz="3000" dirty="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sinh</m:t>
                    </m:r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).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cosh</m:t>
                        </m:r>
                      </m:e>
                      <m:sup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+2)</m:t>
                    </m:r>
                  </m:oMath>
                </a14:m>
                <a:endParaRPr lang="en-US" altLang="ko-KR" sz="3000" dirty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en-US" altLang="ko-KR" sz="3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sinh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altLang="ko-KR" sz="3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−2)</m:t>
                    </m:r>
                  </m:oMath>
                </a14:m>
                <a:endParaRPr lang="en-US" altLang="ko-KR" sz="30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Therefore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,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3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cosh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00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ko-KR" sz="3000" i="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sinh</m:t>
                        </m:r>
                      </m:e>
                      <m:sup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cosh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2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altLang="ko-KR" sz="30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sz="30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</m:t>
                    </m:r>
                    <m:sSub>
                      <m:sSub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cosh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sinh</m:t>
                    </m:r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3000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30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ko-KR" sz="3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ko-KR" sz="3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sup>
                    </m:sSup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sinh</m:t>
                    </m:r>
                    <m:r>
                      <a:rPr lang="en-US" altLang="ko-KR" sz="3000" i="1" dirty="0">
                        <a:solidFill>
                          <a:prstClr val="black"/>
                        </a:solidFill>
                        <a:latin typeface="Cambria Math"/>
                      </a:rPr>
                      <m:t> 2</m:t>
                    </m:r>
                    <m:r>
                      <a:rPr lang="en-US" altLang="ko-KR" sz="3000" i="1">
                        <a:solidFill>
                          <a:prstClr val="black"/>
                        </a:solidFill>
                        <a:latin typeface="Cambria Math"/>
                      </a:rPr>
                      <m:t>𝜙</m:t>
                    </m:r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24744"/>
                <a:ext cx="9036496" cy="5008551"/>
              </a:xfrm>
              <a:prstGeom prst="rect">
                <a:avLst/>
              </a:prstGeom>
              <a:blipFill rotWithShape="1">
                <a:blip r:embed="rId2"/>
                <a:stretch>
                  <a:fillRect l="-1348" t="-1458" b="-279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5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</p:spPr>
            <p:txBody>
              <a:bodyPr/>
              <a:lstStyle/>
              <a:p>
                <a:r>
                  <a:rPr lang="en-US" altLang="ko-KR" b="1" dirty="0" smtClean="0"/>
                  <a:t>Parametrization of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𝚲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latin typeface="+mn-lt"/>
                  </a:rPr>
                  <a:t> </a:t>
                </a:r>
                <a:r>
                  <a:rPr lang="en-US" altLang="ko-KR" b="1" dirty="0" smtClean="0"/>
                  <a:t>is</a:t>
                </a:r>
                <a:endParaRPr lang="ko-KR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6" y="1124744"/>
                <a:ext cx="9036496" cy="415703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Explicit multiplication shows that</a:t>
                </a:r>
              </a:p>
              <a:p>
                <a:endParaRPr lang="en-US" altLang="ko-KR" sz="3000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sz="30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altLang="ko-KR" sz="30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Λ</m:t>
                          </m:r>
                          <m:r>
                            <a:rPr lang="en-US" altLang="ko-KR" sz="30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  <m:r>
                            <a:rPr lang="en-US" altLang="ko-KR" sz="3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altLang="ko-KR" sz="30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ko-KR" sz="30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30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cosh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2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sinh</m:t>
                                </m:r>
                                <m: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2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sinh</m:t>
                                </m:r>
                                <m:r>
                                  <a:rPr lang="en-US" altLang="ko-KR" sz="3000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2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cosh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2</m:t>
                                </m:r>
                                <m:r>
                                  <a:rPr lang="en-US" altLang="ko-KR" sz="3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altLang="ko-KR" sz="3000" dirty="0" smtClean="0">
                  <a:solidFill>
                    <a:prstClr val="black"/>
                  </a:solidFill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altLang="ko-KR" sz="3000" dirty="0" smtClean="0">
                    <a:solidFill>
                      <a:prstClr val="black"/>
                    </a:solidFill>
                  </a:rPr>
                  <a:t>My making  use of mathematical induction, </a:t>
                </a:r>
              </a:p>
              <a:p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ko-KR" sz="3000" dirty="0" smtClean="0">
                    <a:solidFill>
                      <a:prstClr val="black"/>
                    </a:solidFill>
                  </a:rPr>
                  <a:t>   we can prove that</a:t>
                </a:r>
                <a:r>
                  <a:rPr lang="en-US" altLang="ko-KR" sz="3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30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                </m:t>
                        </m:r>
                        <m: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Λ</m:t>
                        </m:r>
                        <m: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ko-KR" sz="3000">
                            <a:solidFill>
                              <a:prstClr val="black"/>
                            </a:solidFill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altLang="ko-KR" sz="3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ko-KR" sz="30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ko-KR" sz="3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3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cosh</m:t>
                              </m:r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3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sinh</m:t>
                              </m:r>
                              <m:r>
                                <a:rPr lang="en-US" altLang="ko-KR" sz="3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0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ko-KR" sz="3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sinh</m:t>
                              </m:r>
                              <m:r>
                                <a:rPr lang="en-US" altLang="ko-KR" sz="3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0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cosh</m:t>
                              </m:r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ko-KR" sz="3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ko-KR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sz="30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124744"/>
                <a:ext cx="9036496" cy="4157035"/>
              </a:xfrm>
              <a:prstGeom prst="rect">
                <a:avLst/>
              </a:prstGeom>
              <a:blipFill rotWithShape="1">
                <a:blip r:embed="rId3"/>
                <a:stretch>
                  <a:fillRect l="-1348" t="-175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94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2686</Words>
  <Application>Microsoft Office PowerPoint</Application>
  <PresentationFormat>화면 슬라이드 쇼(4:3)</PresentationFormat>
  <Paragraphs>242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Repeated Lorentz Transformation</vt:lpstr>
      <vt:lpstr>Λ^n=?</vt:lpstr>
      <vt:lpstr>Looking for  a "Parametrization of " Λ</vt:lpstr>
      <vt:lpstr>Natural exponent e</vt:lpstr>
      <vt:lpstr>Hyperbolic Functions</vt:lpstr>
      <vt:lpstr>Parametrization of Λ</vt:lpstr>
      <vt:lpstr>Parametrization of Λ^2</vt:lpstr>
      <vt:lpstr>Hyperbolic Function Formulas</vt:lpstr>
      <vt:lpstr>Parametrization of Λ^n is</vt:lpstr>
      <vt:lpstr>〖lim┬(n→∞) Λ〗^n in Galilean Relativity</vt:lpstr>
      <vt:lpstr>〖lim┬(n→∞) Λ〗^n in Einstein’s Relativity</vt:lpstr>
      <vt:lpstr>Four-Vector</vt:lpstr>
      <vt:lpstr>Now we know that</vt:lpstr>
      <vt:lpstr>transformation matrices are</vt:lpstr>
      <vt:lpstr>Metric Tensor g  in Minkowski Space</vt:lpstr>
      <vt:lpstr>A clock in the rest frame and that in the moving frame.</vt:lpstr>
      <vt:lpstr>The reason is that</vt:lpstr>
      <vt:lpstr>Lorentz Invariant</vt:lpstr>
      <vt:lpstr>We redefine the proper time as a Lorentz invariant expression</vt:lpstr>
      <vt:lpstr>Three-Vector in Classical Mechanics</vt:lpstr>
      <vt:lpstr>Three-Vector</vt:lpstr>
      <vt:lpstr>Derived Three-Vectors</vt:lpstr>
      <vt:lpstr>Velocity is a Three-Vector</vt:lpstr>
      <vt:lpstr>Derived Three-Vectors are</vt:lpstr>
      <vt:lpstr>Four-Velocity</vt:lpstr>
      <vt:lpstr>What is Four-Velocity u?</vt:lpstr>
      <vt:lpstr>Four-Velocity u"  "is</vt:lpstr>
      <vt:lpstr>u^T u=c^2 is invariant!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다시 만나는  전자기학</dc:title>
  <dc:creator>김민호</dc:creator>
  <cp:lastModifiedBy>wd</cp:lastModifiedBy>
  <cp:revision>181</cp:revision>
  <cp:lastPrinted>2012-04-29T10:01:51Z</cp:lastPrinted>
  <dcterms:created xsi:type="dcterms:W3CDTF">2012-04-29T07:09:51Z</dcterms:created>
  <dcterms:modified xsi:type="dcterms:W3CDTF">2012-05-30T01:29:14Z</dcterms:modified>
</cp:coreProperties>
</file>