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A2C7F3-0330-4042-8C88-349A44FAE822}" type="doc">
      <dgm:prSet loTypeId="urn:microsoft.com/office/officeart/2005/8/layout/default#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615C063A-CCB8-4F81-B018-BB9AEC4E4B7A}">
      <dgm:prSet phldrT="[텍스트]"/>
      <dgm:spPr/>
      <dgm:t>
        <a:bodyPr/>
        <a:lstStyle/>
        <a:p>
          <a:pPr latinLnBrk="1"/>
          <a:r>
            <a:rPr lang="ko-KR" altLang="en-US" dirty="0" smtClean="0"/>
            <a:t>농식품정책</a:t>
          </a:r>
          <a:endParaRPr lang="en-US" altLang="ko-KR" dirty="0" smtClean="0"/>
        </a:p>
        <a:p>
          <a:pPr latinLnBrk="1"/>
          <a:r>
            <a:rPr lang="ko-KR" altLang="en-US" dirty="0" smtClean="0"/>
            <a:t>통합</a:t>
          </a:r>
          <a:endParaRPr lang="ko-KR" altLang="en-US" dirty="0"/>
        </a:p>
      </dgm:t>
    </dgm:pt>
    <dgm:pt modelId="{6655B271-A61A-4633-9113-F98B11B64BB4}" type="parTrans" cxnId="{BBD14EE7-5D7E-41DB-8CE6-522CB9D9B1C8}">
      <dgm:prSet/>
      <dgm:spPr/>
      <dgm:t>
        <a:bodyPr/>
        <a:lstStyle/>
        <a:p>
          <a:pPr latinLnBrk="1"/>
          <a:endParaRPr lang="ko-KR" altLang="en-US"/>
        </a:p>
      </dgm:t>
    </dgm:pt>
    <dgm:pt modelId="{AA0E7F21-3479-49D2-AADD-1A027B0E373F}" type="sibTrans" cxnId="{BBD14EE7-5D7E-41DB-8CE6-522CB9D9B1C8}">
      <dgm:prSet/>
      <dgm:spPr/>
      <dgm:t>
        <a:bodyPr/>
        <a:lstStyle/>
        <a:p>
          <a:pPr latinLnBrk="1"/>
          <a:endParaRPr lang="ko-KR" altLang="en-US"/>
        </a:p>
      </dgm:t>
    </dgm:pt>
    <dgm:pt modelId="{344418BE-8CD2-4DF6-A172-EE8A16834084}">
      <dgm:prSet phldrT="[텍스트]"/>
      <dgm:spPr/>
      <dgm:t>
        <a:bodyPr/>
        <a:lstStyle/>
        <a:p>
          <a:pPr latinLnBrk="1"/>
          <a:r>
            <a:rPr lang="ko-KR" altLang="en-US" dirty="0" smtClean="0"/>
            <a:t>생산중립적 </a:t>
          </a:r>
          <a:endParaRPr lang="en-US" altLang="ko-KR" dirty="0" smtClean="0"/>
        </a:p>
        <a:p>
          <a:pPr latinLnBrk="1"/>
          <a:r>
            <a:rPr lang="ko-KR" altLang="en-US" dirty="0" smtClean="0"/>
            <a:t>직접지불제</a:t>
          </a:r>
          <a:endParaRPr lang="ko-KR" altLang="en-US" dirty="0"/>
        </a:p>
      </dgm:t>
    </dgm:pt>
    <dgm:pt modelId="{2DDD5BA5-5747-4555-8729-E27BFE5EE889}" type="parTrans" cxnId="{9081C4B0-DCA6-4D92-9808-C4586719D32F}">
      <dgm:prSet/>
      <dgm:spPr/>
      <dgm:t>
        <a:bodyPr/>
        <a:lstStyle/>
        <a:p>
          <a:pPr latinLnBrk="1"/>
          <a:endParaRPr lang="ko-KR" altLang="en-US"/>
        </a:p>
      </dgm:t>
    </dgm:pt>
    <dgm:pt modelId="{266108A3-4303-4EBE-A87F-A7C030459C54}" type="sibTrans" cxnId="{9081C4B0-DCA6-4D92-9808-C4586719D32F}">
      <dgm:prSet/>
      <dgm:spPr/>
      <dgm:t>
        <a:bodyPr/>
        <a:lstStyle/>
        <a:p>
          <a:pPr latinLnBrk="1"/>
          <a:endParaRPr lang="ko-KR" altLang="en-US"/>
        </a:p>
      </dgm:t>
    </dgm:pt>
    <dgm:pt modelId="{8C7738E2-92B3-42C9-8628-E78922107FE9}">
      <dgm:prSet phldrT="[텍스트]"/>
      <dgm:spPr/>
      <dgm:t>
        <a:bodyPr/>
        <a:lstStyle/>
        <a:p>
          <a:pPr latinLnBrk="1"/>
          <a:r>
            <a:rPr lang="ko-KR" altLang="en-US" dirty="0" smtClean="0"/>
            <a:t>세계화와 </a:t>
          </a:r>
          <a:endParaRPr lang="en-US" altLang="ko-KR" dirty="0" smtClean="0"/>
        </a:p>
        <a:p>
          <a:pPr latinLnBrk="1"/>
          <a:r>
            <a:rPr lang="ko-KR" altLang="en-US" dirty="0" smtClean="0"/>
            <a:t>지역화</a:t>
          </a:r>
          <a:endParaRPr lang="ko-KR" altLang="en-US" dirty="0"/>
        </a:p>
      </dgm:t>
    </dgm:pt>
    <dgm:pt modelId="{BC783F9D-4F36-47A0-A18B-903CF899A2C8}" type="parTrans" cxnId="{FD678D4F-B0EE-400B-9792-F7F2D13C89F5}">
      <dgm:prSet/>
      <dgm:spPr/>
      <dgm:t>
        <a:bodyPr/>
        <a:lstStyle/>
        <a:p>
          <a:pPr latinLnBrk="1"/>
          <a:endParaRPr lang="ko-KR" altLang="en-US"/>
        </a:p>
      </dgm:t>
    </dgm:pt>
    <dgm:pt modelId="{32BF4A29-29CC-4366-B63F-1DAAC91E19B8}" type="sibTrans" cxnId="{FD678D4F-B0EE-400B-9792-F7F2D13C89F5}">
      <dgm:prSet/>
      <dgm:spPr/>
      <dgm:t>
        <a:bodyPr/>
        <a:lstStyle/>
        <a:p>
          <a:pPr latinLnBrk="1"/>
          <a:endParaRPr lang="ko-KR" altLang="en-US"/>
        </a:p>
      </dgm:t>
    </dgm:pt>
    <dgm:pt modelId="{8EF66820-1ECE-4C63-BBA8-9F015A3B9E49}">
      <dgm:prSet phldrT="[텍스트]"/>
      <dgm:spPr/>
      <dgm:t>
        <a:bodyPr/>
        <a:lstStyle/>
        <a:p>
          <a:pPr latinLnBrk="1"/>
          <a:r>
            <a:rPr lang="ko-KR" altLang="en-US" dirty="0" smtClean="0"/>
            <a:t>식품안전과 </a:t>
          </a:r>
          <a:endParaRPr lang="en-US" altLang="ko-KR" dirty="0" smtClean="0"/>
        </a:p>
        <a:p>
          <a:pPr latinLnBrk="1"/>
          <a:r>
            <a:rPr lang="ko-KR" altLang="en-US" dirty="0" smtClean="0"/>
            <a:t>식량안보</a:t>
          </a:r>
          <a:endParaRPr lang="ko-KR" altLang="en-US" dirty="0"/>
        </a:p>
      </dgm:t>
    </dgm:pt>
    <dgm:pt modelId="{25FBF5D3-1945-4D5B-8631-21BE3DCBFCBB}" type="parTrans" cxnId="{C7726AFD-4049-44EA-98DE-C2E0DF739768}">
      <dgm:prSet/>
      <dgm:spPr/>
      <dgm:t>
        <a:bodyPr/>
        <a:lstStyle/>
        <a:p>
          <a:pPr latinLnBrk="1"/>
          <a:endParaRPr lang="ko-KR" altLang="en-US"/>
        </a:p>
      </dgm:t>
    </dgm:pt>
    <dgm:pt modelId="{3ACE235C-F8F3-4C5F-B1D8-E880F33F6B51}" type="sibTrans" cxnId="{C7726AFD-4049-44EA-98DE-C2E0DF739768}">
      <dgm:prSet/>
      <dgm:spPr/>
      <dgm:t>
        <a:bodyPr/>
        <a:lstStyle/>
        <a:p>
          <a:pPr latinLnBrk="1"/>
          <a:endParaRPr lang="ko-KR" altLang="en-US"/>
        </a:p>
      </dgm:t>
    </dgm:pt>
    <dgm:pt modelId="{10AD7FC8-8D9B-4E09-8357-896AA0C2FDFA}">
      <dgm:prSet phldrT="[텍스트]"/>
      <dgm:spPr/>
      <dgm:t>
        <a:bodyPr/>
        <a:lstStyle/>
        <a:p>
          <a:pPr latinLnBrk="1"/>
          <a:r>
            <a:rPr lang="ko-KR" altLang="en-US" dirty="0" smtClean="0"/>
            <a:t>식품시스템</a:t>
          </a:r>
          <a:endParaRPr lang="ko-KR" altLang="en-US" dirty="0"/>
        </a:p>
      </dgm:t>
    </dgm:pt>
    <dgm:pt modelId="{3DD9D210-8343-4C1C-8057-2FF28915448B}" type="parTrans" cxnId="{1D5F3ECA-A247-45A6-A74D-3DF40626A8A5}">
      <dgm:prSet/>
      <dgm:spPr/>
      <dgm:t>
        <a:bodyPr/>
        <a:lstStyle/>
        <a:p>
          <a:pPr latinLnBrk="1"/>
          <a:endParaRPr lang="ko-KR" altLang="en-US"/>
        </a:p>
      </dgm:t>
    </dgm:pt>
    <dgm:pt modelId="{C8DD3BEF-3DFD-4349-83A2-21D71550C90F}" type="sibTrans" cxnId="{1D5F3ECA-A247-45A6-A74D-3DF40626A8A5}">
      <dgm:prSet/>
      <dgm:spPr/>
      <dgm:t>
        <a:bodyPr/>
        <a:lstStyle/>
        <a:p>
          <a:pPr latinLnBrk="1"/>
          <a:endParaRPr lang="ko-KR" altLang="en-US"/>
        </a:p>
      </dgm:t>
    </dgm:pt>
    <dgm:pt modelId="{1E1E72A0-1978-404B-9143-4A0087876A10}" type="pres">
      <dgm:prSet presAssocID="{E1A2C7F3-0330-4042-8C88-349A44FAE82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385B2DB-CFBD-4EDE-81E4-D8929B743523}" type="pres">
      <dgm:prSet presAssocID="{615C063A-CCB8-4F81-B018-BB9AEC4E4B7A}" presName="node" presStyleLbl="node1" presStyleIdx="0" presStyleCnt="5" custLinFactNeighborX="-161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41D679E-6E62-40FB-B268-B1BE59176663}" type="pres">
      <dgm:prSet presAssocID="{AA0E7F21-3479-49D2-AADD-1A027B0E373F}" presName="sibTrans" presStyleCnt="0"/>
      <dgm:spPr/>
    </dgm:pt>
    <dgm:pt modelId="{0DE818AC-3A77-4811-9B0F-1DD7D5C9797B}" type="pres">
      <dgm:prSet presAssocID="{344418BE-8CD2-4DF6-A172-EE8A1683408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3C6BB7E-D8D8-45E2-9AEE-A438C64525BC}" type="pres">
      <dgm:prSet presAssocID="{266108A3-4303-4EBE-A87F-A7C030459C54}" presName="sibTrans" presStyleCnt="0"/>
      <dgm:spPr/>
    </dgm:pt>
    <dgm:pt modelId="{916E8C34-0E7F-45C8-A639-038C45B327D2}" type="pres">
      <dgm:prSet presAssocID="{8C7738E2-92B3-42C9-8628-E78922107FE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0271F80-FB43-41E9-A8B4-5BE178493825}" type="pres">
      <dgm:prSet presAssocID="{32BF4A29-29CC-4366-B63F-1DAAC91E19B8}" presName="sibTrans" presStyleCnt="0"/>
      <dgm:spPr/>
    </dgm:pt>
    <dgm:pt modelId="{03F522EB-A623-4546-9763-EBA508DBDA77}" type="pres">
      <dgm:prSet presAssocID="{8EF66820-1ECE-4C63-BBA8-9F015A3B9E4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E885BD-7A3F-4B79-9A4D-34E75BE39407}" type="pres">
      <dgm:prSet presAssocID="{3ACE235C-F8F3-4C5F-B1D8-E880F33F6B51}" presName="sibTrans" presStyleCnt="0"/>
      <dgm:spPr/>
    </dgm:pt>
    <dgm:pt modelId="{B1EEB2A4-9FFB-4969-B452-CEEBAC4492B3}" type="pres">
      <dgm:prSet presAssocID="{10AD7FC8-8D9B-4E09-8357-896AA0C2FDF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7726AFD-4049-44EA-98DE-C2E0DF739768}" srcId="{E1A2C7F3-0330-4042-8C88-349A44FAE822}" destId="{8EF66820-1ECE-4C63-BBA8-9F015A3B9E49}" srcOrd="3" destOrd="0" parTransId="{25FBF5D3-1945-4D5B-8631-21BE3DCBFCBB}" sibTransId="{3ACE235C-F8F3-4C5F-B1D8-E880F33F6B51}"/>
    <dgm:cxn modelId="{1D5F3ECA-A247-45A6-A74D-3DF40626A8A5}" srcId="{E1A2C7F3-0330-4042-8C88-349A44FAE822}" destId="{10AD7FC8-8D9B-4E09-8357-896AA0C2FDFA}" srcOrd="4" destOrd="0" parTransId="{3DD9D210-8343-4C1C-8057-2FF28915448B}" sibTransId="{C8DD3BEF-3DFD-4349-83A2-21D71550C90F}"/>
    <dgm:cxn modelId="{FD678D4F-B0EE-400B-9792-F7F2D13C89F5}" srcId="{E1A2C7F3-0330-4042-8C88-349A44FAE822}" destId="{8C7738E2-92B3-42C9-8628-E78922107FE9}" srcOrd="2" destOrd="0" parTransId="{BC783F9D-4F36-47A0-A18B-903CF899A2C8}" sibTransId="{32BF4A29-29CC-4366-B63F-1DAAC91E19B8}"/>
    <dgm:cxn modelId="{C392DF2F-9FFF-4303-93D1-3D6F1FFAF1F2}" type="presOf" srcId="{344418BE-8CD2-4DF6-A172-EE8A16834084}" destId="{0DE818AC-3A77-4811-9B0F-1DD7D5C9797B}" srcOrd="0" destOrd="0" presId="urn:microsoft.com/office/officeart/2005/8/layout/default#1"/>
    <dgm:cxn modelId="{A96908E1-6431-42F0-A657-AD7339369AA2}" type="presOf" srcId="{10AD7FC8-8D9B-4E09-8357-896AA0C2FDFA}" destId="{B1EEB2A4-9FFB-4969-B452-CEEBAC4492B3}" srcOrd="0" destOrd="0" presId="urn:microsoft.com/office/officeart/2005/8/layout/default#1"/>
    <dgm:cxn modelId="{24AE8F93-2C15-4C00-AADE-B3A326C61EE0}" type="presOf" srcId="{615C063A-CCB8-4F81-B018-BB9AEC4E4B7A}" destId="{9385B2DB-CFBD-4EDE-81E4-D8929B743523}" srcOrd="0" destOrd="0" presId="urn:microsoft.com/office/officeart/2005/8/layout/default#1"/>
    <dgm:cxn modelId="{BBD14EE7-5D7E-41DB-8CE6-522CB9D9B1C8}" srcId="{E1A2C7F3-0330-4042-8C88-349A44FAE822}" destId="{615C063A-CCB8-4F81-B018-BB9AEC4E4B7A}" srcOrd="0" destOrd="0" parTransId="{6655B271-A61A-4633-9113-F98B11B64BB4}" sibTransId="{AA0E7F21-3479-49D2-AADD-1A027B0E373F}"/>
    <dgm:cxn modelId="{B9AD8D7A-00ED-4459-9B66-F47BFDCB0D6D}" type="presOf" srcId="{8EF66820-1ECE-4C63-BBA8-9F015A3B9E49}" destId="{03F522EB-A623-4546-9763-EBA508DBDA77}" srcOrd="0" destOrd="0" presId="urn:microsoft.com/office/officeart/2005/8/layout/default#1"/>
    <dgm:cxn modelId="{9081C4B0-DCA6-4D92-9808-C4586719D32F}" srcId="{E1A2C7F3-0330-4042-8C88-349A44FAE822}" destId="{344418BE-8CD2-4DF6-A172-EE8A16834084}" srcOrd="1" destOrd="0" parTransId="{2DDD5BA5-5747-4555-8729-E27BFE5EE889}" sibTransId="{266108A3-4303-4EBE-A87F-A7C030459C54}"/>
    <dgm:cxn modelId="{2CF65699-849A-4647-B7B3-D2262AA14A8A}" type="presOf" srcId="{8C7738E2-92B3-42C9-8628-E78922107FE9}" destId="{916E8C34-0E7F-45C8-A639-038C45B327D2}" srcOrd="0" destOrd="0" presId="urn:microsoft.com/office/officeart/2005/8/layout/default#1"/>
    <dgm:cxn modelId="{6CAE075E-E0C8-4636-970A-56BAEC0776BA}" type="presOf" srcId="{E1A2C7F3-0330-4042-8C88-349A44FAE822}" destId="{1E1E72A0-1978-404B-9143-4A0087876A10}" srcOrd="0" destOrd="0" presId="urn:microsoft.com/office/officeart/2005/8/layout/default#1"/>
    <dgm:cxn modelId="{F76255A7-269D-4CE4-A24D-81BA7F92393A}" type="presParOf" srcId="{1E1E72A0-1978-404B-9143-4A0087876A10}" destId="{9385B2DB-CFBD-4EDE-81E4-D8929B743523}" srcOrd="0" destOrd="0" presId="urn:microsoft.com/office/officeart/2005/8/layout/default#1"/>
    <dgm:cxn modelId="{1D4AE569-510B-4D08-8D6F-6E891048054A}" type="presParOf" srcId="{1E1E72A0-1978-404B-9143-4A0087876A10}" destId="{541D679E-6E62-40FB-B268-B1BE59176663}" srcOrd="1" destOrd="0" presId="urn:microsoft.com/office/officeart/2005/8/layout/default#1"/>
    <dgm:cxn modelId="{B227D31C-8848-4701-A22C-E0B969664FD6}" type="presParOf" srcId="{1E1E72A0-1978-404B-9143-4A0087876A10}" destId="{0DE818AC-3A77-4811-9B0F-1DD7D5C9797B}" srcOrd="2" destOrd="0" presId="urn:microsoft.com/office/officeart/2005/8/layout/default#1"/>
    <dgm:cxn modelId="{F44A9E87-DDCD-4DC8-8CC7-927B6F76458C}" type="presParOf" srcId="{1E1E72A0-1978-404B-9143-4A0087876A10}" destId="{63C6BB7E-D8D8-45E2-9AEE-A438C64525BC}" srcOrd="3" destOrd="0" presId="urn:microsoft.com/office/officeart/2005/8/layout/default#1"/>
    <dgm:cxn modelId="{1C94EE1B-CFFE-4FD6-B2C6-28F87F571160}" type="presParOf" srcId="{1E1E72A0-1978-404B-9143-4A0087876A10}" destId="{916E8C34-0E7F-45C8-A639-038C45B327D2}" srcOrd="4" destOrd="0" presId="urn:microsoft.com/office/officeart/2005/8/layout/default#1"/>
    <dgm:cxn modelId="{3A1FB975-980E-4B9C-8EBD-67B6C0F269EE}" type="presParOf" srcId="{1E1E72A0-1978-404B-9143-4A0087876A10}" destId="{B0271F80-FB43-41E9-A8B4-5BE178493825}" srcOrd="5" destOrd="0" presId="urn:microsoft.com/office/officeart/2005/8/layout/default#1"/>
    <dgm:cxn modelId="{68B13400-9510-423F-B37C-303D18BE058F}" type="presParOf" srcId="{1E1E72A0-1978-404B-9143-4A0087876A10}" destId="{03F522EB-A623-4546-9763-EBA508DBDA77}" srcOrd="6" destOrd="0" presId="urn:microsoft.com/office/officeart/2005/8/layout/default#1"/>
    <dgm:cxn modelId="{60FDBC48-B0B0-440A-9660-34C51BC5AC01}" type="presParOf" srcId="{1E1E72A0-1978-404B-9143-4A0087876A10}" destId="{DAE885BD-7A3F-4B79-9A4D-34E75BE39407}" srcOrd="7" destOrd="0" presId="urn:microsoft.com/office/officeart/2005/8/layout/default#1"/>
    <dgm:cxn modelId="{640F81B7-1309-46A4-962D-B7EB8EEFE67F}" type="presParOf" srcId="{1E1E72A0-1978-404B-9143-4A0087876A10}" destId="{B1EEB2A4-9FFB-4969-B452-CEEBAC4492B3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0DFD38-264E-4A62-BE35-745F7A14E376}" type="doc">
      <dgm:prSet loTypeId="urn:microsoft.com/office/officeart/2005/8/layout/arrow5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F07A9BCD-512D-4D4B-874B-7E3EE0837698}">
      <dgm:prSet phldrT="[텍스트]"/>
      <dgm:spPr/>
      <dgm:t>
        <a:bodyPr/>
        <a:lstStyle/>
        <a:p>
          <a:pPr latinLnBrk="1"/>
          <a:r>
            <a:rPr lang="ko-KR" altLang="en-US" dirty="0" smtClean="0"/>
            <a:t>세계화 </a:t>
          </a:r>
          <a:endParaRPr lang="en-US" altLang="ko-KR" dirty="0" smtClean="0"/>
        </a:p>
        <a:p>
          <a:pPr latinLnBrk="1"/>
          <a:r>
            <a:rPr lang="en-US" altLang="ko-KR" dirty="0" smtClean="0"/>
            <a:t>(WTO)</a:t>
          </a:r>
          <a:endParaRPr lang="ko-KR" altLang="en-US" dirty="0"/>
        </a:p>
      </dgm:t>
    </dgm:pt>
    <dgm:pt modelId="{A7782586-7F22-4CEA-B3D1-53B4A01167B7}" type="parTrans" cxnId="{F5D5FAA6-18DA-4842-AF39-651DB5AAECC9}">
      <dgm:prSet/>
      <dgm:spPr/>
      <dgm:t>
        <a:bodyPr/>
        <a:lstStyle/>
        <a:p>
          <a:pPr latinLnBrk="1"/>
          <a:endParaRPr lang="ko-KR" altLang="en-US"/>
        </a:p>
      </dgm:t>
    </dgm:pt>
    <dgm:pt modelId="{9FA58942-09A5-493C-8CE8-2CE556B6975C}" type="sibTrans" cxnId="{F5D5FAA6-18DA-4842-AF39-651DB5AAECC9}">
      <dgm:prSet/>
      <dgm:spPr/>
      <dgm:t>
        <a:bodyPr/>
        <a:lstStyle/>
        <a:p>
          <a:pPr latinLnBrk="1"/>
          <a:endParaRPr lang="ko-KR" altLang="en-US"/>
        </a:p>
      </dgm:t>
    </dgm:pt>
    <dgm:pt modelId="{BFB21EA1-E020-4891-9219-47A8A4FABBF6}">
      <dgm:prSet phldrT="[텍스트]"/>
      <dgm:spPr/>
      <dgm:t>
        <a:bodyPr/>
        <a:lstStyle/>
        <a:p>
          <a:pPr latinLnBrk="1"/>
          <a:r>
            <a:rPr lang="ko-KR" altLang="en-US" dirty="0" smtClean="0"/>
            <a:t>지역화</a:t>
          </a:r>
          <a:endParaRPr lang="en-US" altLang="ko-KR" dirty="0" smtClean="0"/>
        </a:p>
        <a:p>
          <a:pPr latinLnBrk="1"/>
          <a:r>
            <a:rPr lang="en-US" altLang="ko-KR" dirty="0" smtClean="0"/>
            <a:t>(FTAs)</a:t>
          </a:r>
          <a:endParaRPr lang="ko-KR" altLang="en-US" dirty="0"/>
        </a:p>
      </dgm:t>
    </dgm:pt>
    <dgm:pt modelId="{0485BC39-63C4-4027-BD6D-EF171C5CA60A}" type="parTrans" cxnId="{20B0E483-0C6F-404E-8113-A251AA148F7C}">
      <dgm:prSet/>
      <dgm:spPr/>
      <dgm:t>
        <a:bodyPr/>
        <a:lstStyle/>
        <a:p>
          <a:pPr latinLnBrk="1"/>
          <a:endParaRPr lang="ko-KR" altLang="en-US"/>
        </a:p>
      </dgm:t>
    </dgm:pt>
    <dgm:pt modelId="{489BF78F-DDD6-4FB0-895C-F6A516836179}" type="sibTrans" cxnId="{20B0E483-0C6F-404E-8113-A251AA148F7C}">
      <dgm:prSet/>
      <dgm:spPr/>
      <dgm:t>
        <a:bodyPr/>
        <a:lstStyle/>
        <a:p>
          <a:pPr latinLnBrk="1"/>
          <a:endParaRPr lang="ko-KR" altLang="en-US"/>
        </a:p>
      </dgm:t>
    </dgm:pt>
    <dgm:pt modelId="{E9D569BB-889C-4895-B6F6-BEE0B60DD65E}" type="pres">
      <dgm:prSet presAssocID="{700DFD38-264E-4A62-BE35-745F7A14E37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F9F4C4-EBD8-4FD1-977D-C3BDB9090CE3}" type="pres">
      <dgm:prSet presAssocID="{F07A9BCD-512D-4D4B-874B-7E3EE083769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F11E0E3-EF6E-4D54-B591-EC0F6A6E249F}" type="pres">
      <dgm:prSet presAssocID="{BFB21EA1-E020-4891-9219-47A8A4FABBF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89AD1B7-2A64-472B-B428-7B825A5A1E56}" type="presOf" srcId="{BFB21EA1-E020-4891-9219-47A8A4FABBF6}" destId="{4F11E0E3-EF6E-4D54-B591-EC0F6A6E249F}" srcOrd="0" destOrd="0" presId="urn:microsoft.com/office/officeart/2005/8/layout/arrow5"/>
    <dgm:cxn modelId="{F5D5FAA6-18DA-4842-AF39-651DB5AAECC9}" srcId="{700DFD38-264E-4A62-BE35-745F7A14E376}" destId="{F07A9BCD-512D-4D4B-874B-7E3EE0837698}" srcOrd="0" destOrd="0" parTransId="{A7782586-7F22-4CEA-B3D1-53B4A01167B7}" sibTransId="{9FA58942-09A5-493C-8CE8-2CE556B6975C}"/>
    <dgm:cxn modelId="{9E633CBF-5FEC-43A4-9599-B090831636D5}" type="presOf" srcId="{700DFD38-264E-4A62-BE35-745F7A14E376}" destId="{E9D569BB-889C-4895-B6F6-BEE0B60DD65E}" srcOrd="0" destOrd="0" presId="urn:microsoft.com/office/officeart/2005/8/layout/arrow5"/>
    <dgm:cxn modelId="{20B0E483-0C6F-404E-8113-A251AA148F7C}" srcId="{700DFD38-264E-4A62-BE35-745F7A14E376}" destId="{BFB21EA1-E020-4891-9219-47A8A4FABBF6}" srcOrd="1" destOrd="0" parTransId="{0485BC39-63C4-4027-BD6D-EF171C5CA60A}" sibTransId="{489BF78F-DDD6-4FB0-895C-F6A516836179}"/>
    <dgm:cxn modelId="{27715B3F-299D-4EC4-852C-7D5F7543C67E}" type="presOf" srcId="{F07A9BCD-512D-4D4B-874B-7E3EE0837698}" destId="{D2F9F4C4-EBD8-4FD1-977D-C3BDB9090CE3}" srcOrd="0" destOrd="0" presId="urn:microsoft.com/office/officeart/2005/8/layout/arrow5"/>
    <dgm:cxn modelId="{2788E3B2-AF18-4D1A-87EC-466BEC1DFD3E}" type="presParOf" srcId="{E9D569BB-889C-4895-B6F6-BEE0B60DD65E}" destId="{D2F9F4C4-EBD8-4FD1-977D-C3BDB9090CE3}" srcOrd="0" destOrd="0" presId="urn:microsoft.com/office/officeart/2005/8/layout/arrow5"/>
    <dgm:cxn modelId="{8B6E32C1-8C94-4D32-973C-194AE2679875}" type="presParOf" srcId="{E9D569BB-889C-4895-B6F6-BEE0B60DD65E}" destId="{4F11E0E3-EF6E-4D54-B591-EC0F6A6E249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85B2DB-CFBD-4EDE-81E4-D8929B743523}">
      <dsp:nvSpPr>
        <dsp:cNvPr id="0" name=""/>
        <dsp:cNvSpPr/>
      </dsp:nvSpPr>
      <dsp:spPr>
        <a:xfrm>
          <a:off x="936110" y="196"/>
          <a:ext cx="2239939" cy="134396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농식품정책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통합</a:t>
          </a:r>
          <a:endParaRPr lang="ko-KR" altLang="en-US" sz="2400" kern="1200" dirty="0"/>
        </a:p>
      </dsp:txBody>
      <dsp:txXfrm>
        <a:off x="936110" y="196"/>
        <a:ext cx="2239939" cy="1343963"/>
      </dsp:txXfrm>
    </dsp:sp>
    <dsp:sp modelId="{0DE818AC-3A77-4811-9B0F-1DD7D5C9797B}">
      <dsp:nvSpPr>
        <dsp:cNvPr id="0" name=""/>
        <dsp:cNvSpPr/>
      </dsp:nvSpPr>
      <dsp:spPr>
        <a:xfrm>
          <a:off x="3436196" y="196"/>
          <a:ext cx="2239939" cy="1343963"/>
        </a:xfrm>
        <a:prstGeom prst="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생산중립적 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직접지불제</a:t>
          </a:r>
          <a:endParaRPr lang="ko-KR" altLang="en-US" sz="2400" kern="1200" dirty="0"/>
        </a:p>
      </dsp:txBody>
      <dsp:txXfrm>
        <a:off x="3436196" y="196"/>
        <a:ext cx="2239939" cy="1343963"/>
      </dsp:txXfrm>
    </dsp:sp>
    <dsp:sp modelId="{916E8C34-0E7F-45C8-A639-038C45B327D2}">
      <dsp:nvSpPr>
        <dsp:cNvPr id="0" name=""/>
        <dsp:cNvSpPr/>
      </dsp:nvSpPr>
      <dsp:spPr>
        <a:xfrm>
          <a:off x="972263" y="1568154"/>
          <a:ext cx="2239939" cy="1343963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세계화와 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지역화</a:t>
          </a:r>
          <a:endParaRPr lang="ko-KR" altLang="en-US" sz="2400" kern="1200" dirty="0"/>
        </a:p>
      </dsp:txBody>
      <dsp:txXfrm>
        <a:off x="972263" y="1568154"/>
        <a:ext cx="2239939" cy="1343963"/>
      </dsp:txXfrm>
    </dsp:sp>
    <dsp:sp modelId="{03F522EB-A623-4546-9763-EBA508DBDA77}">
      <dsp:nvSpPr>
        <dsp:cNvPr id="0" name=""/>
        <dsp:cNvSpPr/>
      </dsp:nvSpPr>
      <dsp:spPr>
        <a:xfrm>
          <a:off x="3436196" y="1568154"/>
          <a:ext cx="2239939" cy="1343963"/>
        </a:xfrm>
        <a:prstGeom prst="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식품안전과 </a:t>
          </a:r>
          <a:endParaRPr lang="en-US" altLang="ko-KR" sz="2400" kern="1200" dirty="0" smtClean="0"/>
        </a:p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식량안보</a:t>
          </a:r>
          <a:endParaRPr lang="ko-KR" altLang="en-US" sz="2400" kern="1200" dirty="0"/>
        </a:p>
      </dsp:txBody>
      <dsp:txXfrm>
        <a:off x="3436196" y="1568154"/>
        <a:ext cx="2239939" cy="1343963"/>
      </dsp:txXfrm>
    </dsp:sp>
    <dsp:sp modelId="{B1EEB2A4-9FFB-4969-B452-CEEBAC4492B3}">
      <dsp:nvSpPr>
        <dsp:cNvPr id="0" name=""/>
        <dsp:cNvSpPr/>
      </dsp:nvSpPr>
      <dsp:spPr>
        <a:xfrm>
          <a:off x="2204230" y="3136111"/>
          <a:ext cx="2239939" cy="1343963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식품시스템</a:t>
          </a:r>
          <a:endParaRPr lang="ko-KR" altLang="en-US" sz="2400" kern="1200" dirty="0"/>
        </a:p>
      </dsp:txBody>
      <dsp:txXfrm>
        <a:off x="2204230" y="3136111"/>
        <a:ext cx="2239939" cy="13439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F9F4C4-EBD8-4FD1-977D-C3BDB9090CE3}">
      <dsp:nvSpPr>
        <dsp:cNvPr id="0" name=""/>
        <dsp:cNvSpPr/>
      </dsp:nvSpPr>
      <dsp:spPr>
        <a:xfrm rot="16200000">
          <a:off x="1322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세계화 </a:t>
          </a:r>
          <a:endParaRPr lang="en-US" altLang="ko-KR" sz="2300" kern="1200" dirty="0" smtClean="0"/>
        </a:p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300" kern="1200" dirty="0" smtClean="0"/>
            <a:t>(WTO)</a:t>
          </a:r>
          <a:endParaRPr lang="ko-KR" altLang="en-US" sz="2300" kern="1200" dirty="0"/>
        </a:p>
      </dsp:txBody>
      <dsp:txXfrm rot="16200000">
        <a:off x="1322" y="558601"/>
        <a:ext cx="2946796" cy="2946796"/>
      </dsp:txXfrm>
    </dsp:sp>
    <dsp:sp modelId="{4F11E0E3-EF6E-4D54-B591-EC0F6A6E249F}">
      <dsp:nvSpPr>
        <dsp:cNvPr id="0" name=""/>
        <dsp:cNvSpPr/>
      </dsp:nvSpPr>
      <dsp:spPr>
        <a:xfrm rot="5400000">
          <a:off x="3147880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300" kern="1200" dirty="0" smtClean="0"/>
            <a:t>지역화</a:t>
          </a:r>
          <a:endParaRPr lang="en-US" altLang="ko-KR" sz="2300" kern="1200" dirty="0" smtClean="0"/>
        </a:p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300" kern="1200" dirty="0" smtClean="0"/>
            <a:t>(FTAs)</a:t>
          </a:r>
          <a:endParaRPr lang="ko-KR" altLang="en-US" sz="2300" kern="1200" dirty="0"/>
        </a:p>
      </dsp:txBody>
      <dsp:txXfrm rot="5400000">
        <a:off x="3147880" y="558601"/>
        <a:ext cx="2946796" cy="2946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882B4-FDAD-4756-ACC8-79EFFC67C3F7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2D066-DCDC-4095-BC0F-56CE28C6D3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A1422-EE22-4EEC-8481-4291F4BAB1C8}" type="slidenum">
              <a:rPr lang="ko-KR" altLang="en-US" smtClean="0">
                <a:solidFill>
                  <a:prstClr val="black"/>
                </a:solidFill>
              </a:rPr>
              <a:pPr/>
              <a:t>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2.jpg"/>
          <p:cNvPicPr>
            <a:picLocks noChangeAspect="1"/>
          </p:cNvPicPr>
          <p:nvPr userDrawn="1"/>
        </p:nvPicPr>
        <p:blipFill>
          <a:blip r:embed="rId2" cstate="print"/>
          <a:srcRect t="14583"/>
          <a:stretch>
            <a:fillRect/>
          </a:stretch>
        </p:blipFill>
        <p:spPr>
          <a:xfrm>
            <a:off x="-1" y="1000108"/>
            <a:ext cx="9143999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그림 19" descr="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057198"/>
            <a:ext cx="2428860" cy="2943306"/>
          </a:xfrm>
          <a:prstGeom prst="rect">
            <a:avLst/>
          </a:prstGeom>
        </p:spPr>
      </p:pic>
      <p:pic>
        <p:nvPicPr>
          <p:cNvPr id="15" name="그림 14" descr="6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532364" y="4929198"/>
            <a:ext cx="3910622" cy="1643075"/>
          </a:xfrm>
          <a:prstGeom prst="rect">
            <a:avLst/>
          </a:prstGeom>
        </p:spPr>
      </p:pic>
      <p:pic>
        <p:nvPicPr>
          <p:cNvPr id="17" name="그림 16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57158" y="2854833"/>
            <a:ext cx="2822388" cy="2535851"/>
          </a:xfrm>
          <a:prstGeom prst="rect">
            <a:avLst/>
          </a:prstGeom>
        </p:spPr>
      </p:pic>
      <p:sp>
        <p:nvSpPr>
          <p:cNvPr id="19" name="제목 9"/>
          <p:cNvSpPr>
            <a:spLocks noGrp="1"/>
          </p:cNvSpPr>
          <p:nvPr>
            <p:ph type="title" hasCustomPrompt="1"/>
          </p:nvPr>
        </p:nvSpPr>
        <p:spPr>
          <a:xfrm>
            <a:off x="1214414" y="142852"/>
            <a:ext cx="7929586" cy="796908"/>
          </a:xfrm>
          <a:prstGeom prst="rect">
            <a:avLst/>
          </a:prstGeom>
        </p:spPr>
        <p:txBody>
          <a:bodyPr anchor="ctr"/>
          <a:lstStyle>
            <a:lvl1pPr algn="l">
              <a:defRPr sz="3600" spc="-150">
                <a:solidFill>
                  <a:srgbClr val="666666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  <p:pic>
        <p:nvPicPr>
          <p:cNvPr id="22" name="그림 21" descr="5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flipH="1">
            <a:off x="0" y="1000108"/>
            <a:ext cx="9144000" cy="1225296"/>
          </a:xfrm>
          <a:prstGeom prst="rect">
            <a:avLst/>
          </a:prstGeom>
        </p:spPr>
      </p:pic>
      <p:pic>
        <p:nvPicPr>
          <p:cNvPr id="13" name="그림 12" descr="1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78292"/>
            <a:ext cx="1188952" cy="1068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2.jpg"/>
          <p:cNvPicPr>
            <a:picLocks noChangeAspect="1"/>
          </p:cNvPicPr>
          <p:nvPr userDrawn="1"/>
        </p:nvPicPr>
        <p:blipFill>
          <a:blip r:embed="rId2" cstate="print"/>
          <a:srcRect t="14583"/>
          <a:stretch>
            <a:fillRect/>
          </a:stretch>
        </p:blipFill>
        <p:spPr>
          <a:xfrm>
            <a:off x="-1" y="1000108"/>
            <a:ext cx="9143999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그림 6" descr="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2928990" y="-857256"/>
            <a:ext cx="1414841" cy="1714512"/>
          </a:xfrm>
          <a:prstGeom prst="rect">
            <a:avLst/>
          </a:prstGeom>
        </p:spPr>
      </p:pic>
      <p:pic>
        <p:nvPicPr>
          <p:cNvPr id="8" name="그림 7" descr="5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flipH="1">
            <a:off x="0" y="1000108"/>
            <a:ext cx="9144000" cy="1225296"/>
          </a:xfrm>
          <a:prstGeom prst="rect">
            <a:avLst/>
          </a:prstGeom>
        </p:spPr>
      </p:pic>
      <p:sp>
        <p:nvSpPr>
          <p:cNvPr id="12" name="제목 9"/>
          <p:cNvSpPr>
            <a:spLocks noGrp="1"/>
          </p:cNvSpPr>
          <p:nvPr>
            <p:ph type="title" hasCustomPrompt="1"/>
          </p:nvPr>
        </p:nvSpPr>
        <p:spPr>
          <a:xfrm>
            <a:off x="1214414" y="142852"/>
            <a:ext cx="7929586" cy="796908"/>
          </a:xfrm>
          <a:prstGeom prst="rect">
            <a:avLst/>
          </a:prstGeom>
        </p:spPr>
        <p:txBody>
          <a:bodyPr anchor="ctr"/>
          <a:lstStyle>
            <a:lvl1pPr algn="l">
              <a:defRPr sz="3600" spc="-150">
                <a:solidFill>
                  <a:srgbClr val="666666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  <p:pic>
        <p:nvPicPr>
          <p:cNvPr id="9" name="그림 8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78292"/>
            <a:ext cx="1188952" cy="1068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00034" y="21429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PNG FILE</a:t>
            </a:r>
            <a:endParaRPr lang="ko-KR" altLang="en-US" u="sn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>
                <a:solidFill>
                  <a:prstClr val="black"/>
                </a:solidFill>
              </a:rPr>
              <a:pPr/>
              <a:t>2011-08-05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세계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농식품정책의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과제와 전망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cs typeface="Times New Roman" pitchFamily="18" charset="0"/>
              </a:rPr>
              <a:t>쌀 중심의  </a:t>
            </a:r>
            <a:r>
              <a:rPr lang="ko-KR" altLang="en-US" b="1" dirty="0">
                <a:cs typeface="Times New Roman" pitchFamily="18" charset="0"/>
              </a:rPr>
              <a:t>둔 전통 </a:t>
            </a:r>
            <a:r>
              <a:rPr lang="ko-KR" altLang="en-US" b="1" dirty="0" smtClean="0">
                <a:cs typeface="Times New Roman" pitchFamily="18" charset="0"/>
              </a:rPr>
              <a:t>식단 </a:t>
            </a:r>
            <a:r>
              <a:rPr lang="ko-KR" altLang="en-US" b="1" dirty="0">
                <a:cs typeface="Times New Roman" pitchFamily="18" charset="0"/>
              </a:rPr>
              <a:t>유지발전</a:t>
            </a:r>
            <a:endParaRPr lang="ko-KR" altLang="en-US" dirty="0"/>
          </a:p>
        </p:txBody>
      </p:sp>
      <p:sp>
        <p:nvSpPr>
          <p:cNvPr id="3" name="내용 개체 틀 8"/>
          <p:cNvSpPr txBox="1">
            <a:spLocks/>
          </p:cNvSpPr>
          <p:nvPr/>
        </p:nvSpPr>
        <p:spPr>
          <a:xfrm>
            <a:off x="251520" y="1556792"/>
            <a:ext cx="8676456" cy="53012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</a:pPr>
            <a:endParaRPr lang="en-US" altLang="ko-KR" sz="2400" b="1" smtClean="0">
              <a:solidFill>
                <a:prstClr val="black"/>
              </a:solidFill>
              <a:latin typeface="Times New Roman"/>
              <a:ea typeface="한양신명조"/>
            </a:endParaRPr>
          </a:p>
          <a:p>
            <a:pPr>
              <a:lnSpc>
                <a:spcPct val="150000"/>
              </a:lnSpc>
            </a:pPr>
            <a:endParaRPr lang="en-US" altLang="ko-KR" sz="2400" b="1" smtClean="0">
              <a:solidFill>
                <a:prstClr val="black"/>
              </a:solidFill>
              <a:latin typeface="Times New Roman"/>
              <a:ea typeface="한양신명조"/>
            </a:endParaRPr>
          </a:p>
          <a:p>
            <a:pPr>
              <a:lnSpc>
                <a:spcPct val="150000"/>
              </a:lnSpc>
            </a:pPr>
            <a:endParaRPr lang="en-US" altLang="ko-KR" sz="2400" b="1" smtClean="0">
              <a:solidFill>
                <a:prstClr val="black"/>
              </a:solidFill>
              <a:latin typeface="Times New Roman"/>
            </a:endParaRPr>
          </a:p>
          <a:p>
            <a:pPr>
              <a:lnSpc>
                <a:spcPct val="150000"/>
              </a:lnSpc>
            </a:pPr>
            <a:endParaRPr lang="en-US" altLang="ko-KR" sz="2400" b="1" smtClean="0">
              <a:solidFill>
                <a:prstClr val="black"/>
              </a:solidFill>
              <a:latin typeface="Times New Roman"/>
            </a:endParaRPr>
          </a:p>
          <a:p>
            <a:pPr>
              <a:lnSpc>
                <a:spcPct val="150000"/>
              </a:lnSpc>
            </a:pPr>
            <a:endParaRPr lang="en-US" altLang="ko-KR" sz="2400" b="1" smtClean="0">
              <a:solidFill>
                <a:prstClr val="black"/>
              </a:solidFill>
              <a:latin typeface="Times New Roman"/>
            </a:endParaRPr>
          </a:p>
          <a:p>
            <a:pPr>
              <a:lnSpc>
                <a:spcPct val="150000"/>
              </a:lnSpc>
            </a:pPr>
            <a:endParaRPr lang="en-US" altLang="ko-KR" sz="2400" b="1" smtClean="0">
              <a:solidFill>
                <a:prstClr val="black"/>
              </a:solidFill>
              <a:latin typeface="Times New Roman"/>
            </a:endParaRP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endParaRPr lang="en-US" altLang="ko-KR" sz="2400" smtClean="0">
              <a:solidFill>
                <a:prstClr val="black"/>
              </a:solidFill>
            </a:endParaRPr>
          </a:p>
          <a:p>
            <a:pPr>
              <a:lnSpc>
                <a:spcPct val="200000"/>
              </a:lnSpc>
            </a:pPr>
            <a:endParaRPr lang="en-US" altLang="ko-KR" sz="200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51520" y="2004792"/>
            <a:ext cx="4032448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2400" b="1" dirty="0">
                <a:solidFill>
                  <a:prstClr val="black"/>
                </a:solidFill>
              </a:rPr>
              <a:t>한국형 식단의 제정∙보급</a:t>
            </a:r>
            <a:endParaRPr lang="en-US" altLang="ko-KR" sz="2400" b="1" dirty="0">
              <a:solidFill>
                <a:prstClr val="black"/>
              </a:solidFill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2400" b="1" dirty="0">
                <a:solidFill>
                  <a:prstClr val="black"/>
                </a:solidFill>
              </a:rPr>
              <a:t>한국형 식단 우수성 홍보 </a:t>
            </a:r>
            <a:endParaRPr lang="en-US" altLang="ko-KR" sz="2400" b="1" dirty="0">
              <a:solidFill>
                <a:prstClr val="black"/>
              </a:solidFill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2400" b="1" dirty="0">
                <a:solidFill>
                  <a:prstClr val="black"/>
                </a:solidFill>
              </a:rPr>
              <a:t>초∙중∙고교에 한국형     식생활 교육을 도입</a:t>
            </a:r>
            <a:endParaRPr lang="en-US" altLang="ko-KR" sz="2400" b="1" dirty="0">
              <a:solidFill>
                <a:prstClr val="black"/>
              </a:solidFill>
            </a:endParaRPr>
          </a:p>
        </p:txBody>
      </p:sp>
      <p:pic>
        <p:nvPicPr>
          <p:cNvPr id="5" name="_x91486744" descr="EMB0000114079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972048"/>
            <a:ext cx="4427984" cy="4121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5279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식품시스템</a:t>
            </a:r>
            <a:r>
              <a:rPr lang="en-US" altLang="ko-KR" dirty="0" smtClean="0"/>
              <a:t>(Food System)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4154984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400" dirty="0">
                <a:solidFill>
                  <a:prstClr val="black"/>
                </a:solidFill>
              </a:rPr>
              <a:t> 식품시스템</a:t>
            </a:r>
            <a:r>
              <a:rPr lang="en-US" altLang="ko-KR" sz="2400" dirty="0">
                <a:solidFill>
                  <a:prstClr val="black"/>
                </a:solidFill>
              </a:rPr>
              <a:t>: </a:t>
            </a:r>
            <a:r>
              <a:rPr lang="ko-KR" altLang="en-US" sz="2400" dirty="0">
                <a:solidFill>
                  <a:prstClr val="black"/>
                </a:solidFill>
              </a:rPr>
              <a:t>농업</a:t>
            </a:r>
            <a:r>
              <a:rPr lang="en-US" altLang="ko-KR" sz="2400" dirty="0">
                <a:solidFill>
                  <a:prstClr val="black"/>
                </a:solidFill>
              </a:rPr>
              <a:t>, </a:t>
            </a:r>
            <a:r>
              <a:rPr lang="ko-KR" altLang="en-US" sz="2400" dirty="0">
                <a:solidFill>
                  <a:prstClr val="black"/>
                </a:solidFill>
              </a:rPr>
              <a:t>식품</a:t>
            </a:r>
            <a:r>
              <a:rPr lang="en-US" altLang="ko-KR" sz="2400" dirty="0">
                <a:solidFill>
                  <a:prstClr val="black"/>
                </a:solidFill>
              </a:rPr>
              <a:t>, </a:t>
            </a:r>
            <a:r>
              <a:rPr lang="ko-KR" altLang="en-US" sz="2400" dirty="0">
                <a:solidFill>
                  <a:prstClr val="black"/>
                </a:solidFill>
              </a:rPr>
              <a:t>유통업</a:t>
            </a:r>
            <a:r>
              <a:rPr lang="en-US" altLang="ko-KR" sz="2400" dirty="0">
                <a:solidFill>
                  <a:prstClr val="black"/>
                </a:solidFill>
              </a:rPr>
              <a:t>, </a:t>
            </a:r>
            <a:r>
              <a:rPr lang="ko-KR" altLang="en-US" sz="2400" dirty="0">
                <a:solidFill>
                  <a:prstClr val="black"/>
                </a:solidFill>
              </a:rPr>
              <a:t>관련산업을 포괄 개념 </a:t>
            </a:r>
            <a:endParaRPr lang="en-US" altLang="ko-KR" sz="24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4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400" dirty="0" smtClean="0">
                <a:solidFill>
                  <a:prstClr val="black"/>
                </a:solidFill>
              </a:rPr>
              <a:t> 농업과 </a:t>
            </a:r>
            <a:r>
              <a:rPr lang="ko-KR" altLang="en-US" sz="2400" dirty="0">
                <a:solidFill>
                  <a:prstClr val="black"/>
                </a:solidFill>
              </a:rPr>
              <a:t>식품산업의 연계 강화 필수적 </a:t>
            </a:r>
            <a:endParaRPr lang="en-US" altLang="ko-KR" sz="24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4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400" dirty="0">
                <a:solidFill>
                  <a:prstClr val="black"/>
                </a:solidFill>
              </a:rPr>
              <a:t> </a:t>
            </a:r>
            <a:r>
              <a:rPr lang="ko-KR" altLang="en-US" sz="2400" dirty="0">
                <a:solidFill>
                  <a:prstClr val="black"/>
                </a:solidFill>
              </a:rPr>
              <a:t>농업의 기업화</a:t>
            </a:r>
            <a:r>
              <a:rPr lang="en-US" altLang="ko-KR" sz="2400" dirty="0">
                <a:solidFill>
                  <a:prstClr val="black"/>
                </a:solidFill>
              </a:rPr>
              <a:t>, </a:t>
            </a:r>
            <a:r>
              <a:rPr lang="ko-KR" altLang="en-US" sz="2400" dirty="0">
                <a:solidFill>
                  <a:prstClr val="black"/>
                </a:solidFill>
              </a:rPr>
              <a:t>세계화 </a:t>
            </a:r>
            <a:r>
              <a:rPr lang="ko-KR" altLang="en-US" sz="2400" dirty="0" smtClean="0">
                <a:solidFill>
                  <a:prstClr val="black"/>
                </a:solidFill>
              </a:rPr>
              <a:t>가속화</a:t>
            </a:r>
            <a:r>
              <a:rPr lang="en-US" altLang="ko-KR" sz="2400" dirty="0" smtClean="0">
                <a:solidFill>
                  <a:prstClr val="black"/>
                </a:solidFill>
              </a:rPr>
              <a:t>: </a:t>
            </a:r>
            <a:r>
              <a:rPr lang="ko-KR" altLang="en-US" sz="2400" dirty="0" smtClean="0">
                <a:solidFill>
                  <a:prstClr val="black"/>
                </a:solidFill>
              </a:rPr>
              <a:t>식품산업클러스터 </a:t>
            </a:r>
            <a:endParaRPr lang="en-US" altLang="ko-KR" sz="2400" dirty="0">
              <a:solidFill>
                <a:prstClr val="black"/>
              </a:solidFill>
            </a:endParaRPr>
          </a:p>
          <a:p>
            <a:endParaRPr lang="en-US" altLang="ko-KR" sz="24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400" dirty="0">
                <a:solidFill>
                  <a:prstClr val="black"/>
                </a:solidFill>
              </a:rPr>
              <a:t> </a:t>
            </a:r>
            <a:r>
              <a:rPr lang="ko-KR" altLang="en-US" sz="2400" dirty="0">
                <a:solidFill>
                  <a:prstClr val="black"/>
                </a:solidFill>
              </a:rPr>
              <a:t>농산물과 식품의 부가가치를 농업인의 소득화</a:t>
            </a:r>
            <a:endParaRPr lang="en-US" altLang="ko-KR" sz="24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4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400" dirty="0">
                <a:solidFill>
                  <a:prstClr val="black"/>
                </a:solidFill>
              </a:rPr>
              <a:t> </a:t>
            </a:r>
            <a:r>
              <a:rPr lang="ko-KR" altLang="en-US" sz="2400" dirty="0">
                <a:solidFill>
                  <a:prstClr val="black"/>
                </a:solidFill>
              </a:rPr>
              <a:t>농업과 식품산업의 상생 방안 모색</a:t>
            </a:r>
            <a:endParaRPr lang="en-US" altLang="ko-KR" sz="2400" dirty="0">
              <a:solidFill>
                <a:prstClr val="black"/>
              </a:solidFill>
            </a:endParaRPr>
          </a:p>
          <a:p>
            <a:r>
              <a:rPr lang="en-US" altLang="ko-KR" sz="2400" dirty="0">
                <a:solidFill>
                  <a:prstClr val="black"/>
                </a:solidFill>
              </a:rPr>
              <a:t>   - </a:t>
            </a:r>
            <a:r>
              <a:rPr lang="ko-KR" altLang="en-US" sz="2400" dirty="0">
                <a:solidFill>
                  <a:prstClr val="black"/>
                </a:solidFill>
              </a:rPr>
              <a:t>농업 국민경제 비중</a:t>
            </a:r>
            <a:r>
              <a:rPr lang="en-US" altLang="ko-KR" sz="2400" dirty="0">
                <a:solidFill>
                  <a:prstClr val="black"/>
                </a:solidFill>
              </a:rPr>
              <a:t>: 2.3%</a:t>
            </a:r>
            <a:r>
              <a:rPr lang="ko-KR" altLang="en-US" sz="2400" dirty="0">
                <a:solidFill>
                  <a:prstClr val="black"/>
                </a:solidFill>
              </a:rPr>
              <a:t> </a:t>
            </a:r>
            <a:endParaRPr lang="en-US" altLang="ko-KR" sz="2400" dirty="0">
              <a:solidFill>
                <a:prstClr val="black"/>
              </a:solidFill>
            </a:endParaRPr>
          </a:p>
          <a:p>
            <a:r>
              <a:rPr lang="en-US" altLang="ko-KR" sz="2400" dirty="0">
                <a:solidFill>
                  <a:prstClr val="black"/>
                </a:solidFill>
              </a:rPr>
              <a:t>   - </a:t>
            </a:r>
            <a:r>
              <a:rPr lang="ko-KR" altLang="en-US" sz="2400" dirty="0">
                <a:solidFill>
                  <a:prstClr val="black"/>
                </a:solidFill>
              </a:rPr>
              <a:t>식품시스템 비중</a:t>
            </a:r>
            <a:r>
              <a:rPr lang="en-US" altLang="ko-KR" sz="2400" dirty="0">
                <a:solidFill>
                  <a:prstClr val="black"/>
                </a:solidFill>
              </a:rPr>
              <a:t>: 15% </a:t>
            </a:r>
          </a:p>
        </p:txBody>
      </p:sp>
    </p:spTree>
    <p:extLst>
      <p:ext uri="{BB962C8B-B14F-4D97-AF65-F5344CB8AC3E}">
        <p14:creationId xmlns="" xmlns:p14="http://schemas.microsoft.com/office/powerpoint/2010/main" val="8990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농업가치의 인식변화 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4585871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농업은 </a:t>
            </a:r>
            <a:r>
              <a:rPr lang="ko-KR" altLang="en-US" sz="2800" dirty="0" err="1">
                <a:solidFill>
                  <a:prstClr val="black"/>
                </a:solidFill>
              </a:rPr>
              <a:t>나노공학</a:t>
            </a:r>
            <a:r>
              <a:rPr lang="en-US" altLang="ko-KR" sz="2800" dirty="0">
                <a:solidFill>
                  <a:prstClr val="black"/>
                </a:solidFill>
              </a:rPr>
              <a:t>,</a:t>
            </a:r>
            <a:r>
              <a:rPr lang="ko-KR" altLang="en-US" sz="2800" dirty="0">
                <a:solidFill>
                  <a:prstClr val="black"/>
                </a:solidFill>
              </a:rPr>
              <a:t> 우주산업처럼 미래를 </a:t>
            </a:r>
            <a:r>
              <a:rPr lang="ko-KR" altLang="en-US" sz="2800" dirty="0" smtClean="0">
                <a:solidFill>
                  <a:prstClr val="black"/>
                </a:solidFill>
              </a:rPr>
              <a:t>여는 산업</a:t>
            </a:r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1"/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-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프랑스 </a:t>
            </a:r>
            <a:r>
              <a:rPr lang="ko-KR" altLang="en-US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사르코지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대통령  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 smtClean="0">
                <a:solidFill>
                  <a:prstClr val="black"/>
                </a:solidFill>
              </a:rPr>
              <a:t>우리는 </a:t>
            </a:r>
            <a:r>
              <a:rPr lang="ko-KR" altLang="en-US" sz="2800" dirty="0">
                <a:solidFill>
                  <a:prstClr val="black"/>
                </a:solidFill>
              </a:rPr>
              <a:t>배고픔 없는 세상을 만들 수 있다</a:t>
            </a:r>
            <a:r>
              <a:rPr lang="en-US" altLang="ko-KR" sz="2800" dirty="0">
                <a:solidFill>
                  <a:prstClr val="black"/>
                </a:solidFill>
              </a:rPr>
              <a:t>. </a:t>
            </a:r>
            <a:r>
              <a:rPr lang="ko-KR" altLang="en-US" sz="2800" dirty="0">
                <a:solidFill>
                  <a:prstClr val="black"/>
                </a:solidFill>
              </a:rPr>
              <a:t>농업은 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r>
              <a:rPr lang="en-US" altLang="ko-KR" sz="2800" dirty="0" smtClean="0">
                <a:solidFill>
                  <a:prstClr val="black"/>
                </a:solidFill>
              </a:rPr>
              <a:t>  </a:t>
            </a:r>
            <a:r>
              <a:rPr lang="ko-KR" altLang="en-US" sz="2800" dirty="0" smtClean="0">
                <a:solidFill>
                  <a:prstClr val="black"/>
                </a:solidFill>
              </a:rPr>
              <a:t>최상의 </a:t>
            </a:r>
            <a:r>
              <a:rPr lang="ko-KR" altLang="en-US" sz="2800" dirty="0">
                <a:solidFill>
                  <a:prstClr val="black"/>
                </a:solidFill>
              </a:rPr>
              <a:t>과학에 기초해야 한다</a:t>
            </a:r>
            <a:r>
              <a:rPr lang="en-US" altLang="ko-KR" sz="2800" dirty="0">
                <a:solidFill>
                  <a:prstClr val="black"/>
                </a:solidFill>
              </a:rPr>
              <a:t>. </a:t>
            </a:r>
          </a:p>
          <a:p>
            <a:pPr marL="800100" lvl="1" indent="-342900">
              <a:buFontTx/>
              <a:buChar char="-"/>
            </a:pPr>
            <a:r>
              <a:rPr lang="ko-KR" altLang="en-US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빌게이츠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 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800100" lvl="1" indent="-342900">
              <a:buFontTx/>
              <a:buChar char="-"/>
            </a:pP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 smtClean="0">
                <a:solidFill>
                  <a:prstClr val="black"/>
                </a:solidFill>
              </a:rPr>
              <a:t> 농업은 </a:t>
            </a:r>
            <a:r>
              <a:rPr lang="ko-KR" altLang="en-US" sz="2800" dirty="0">
                <a:solidFill>
                  <a:prstClr val="black"/>
                </a:solidFill>
              </a:rPr>
              <a:t>도전을 겪는 동시에 막대한 경제적 </a:t>
            </a:r>
            <a:r>
              <a:rPr lang="ko-KR" altLang="en-US" sz="2800" dirty="0" smtClean="0">
                <a:solidFill>
                  <a:prstClr val="black"/>
                </a:solidFill>
              </a:rPr>
              <a:t>기회</a:t>
            </a:r>
            <a:endParaRPr lang="en-US" altLang="ko-KR" sz="2800" dirty="0" smtClean="0">
              <a:solidFill>
                <a:prstClr val="black"/>
              </a:solidFill>
            </a:endParaRPr>
          </a:p>
          <a:p>
            <a:r>
              <a:rPr lang="en-US" altLang="ko-KR" sz="2800" dirty="0" smtClean="0">
                <a:solidFill>
                  <a:prstClr val="black"/>
                </a:solidFill>
              </a:rPr>
              <a:t>  </a:t>
            </a:r>
            <a:r>
              <a:rPr lang="ko-KR" altLang="en-US" sz="2800" dirty="0" smtClean="0">
                <a:solidFill>
                  <a:prstClr val="black"/>
                </a:solidFill>
              </a:rPr>
              <a:t>앞에 </a:t>
            </a:r>
            <a:r>
              <a:rPr lang="ko-KR" altLang="en-US" sz="2800" dirty="0">
                <a:solidFill>
                  <a:prstClr val="black"/>
                </a:solidFill>
              </a:rPr>
              <a:t>서 있다</a:t>
            </a:r>
            <a:r>
              <a:rPr lang="en-US" altLang="ko-KR" sz="2800" dirty="0">
                <a:solidFill>
                  <a:prstClr val="black"/>
                </a:solidFill>
              </a:rPr>
              <a:t>. </a:t>
            </a:r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미국 </a:t>
            </a:r>
            <a:r>
              <a:rPr lang="ko-KR" altLang="en-US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오바마대통령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97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한국 </a:t>
            </a:r>
            <a:r>
              <a:rPr lang="ko-KR" altLang="en-US" dirty="0" err="1" smtClean="0"/>
              <a:t>농식품산업</a:t>
            </a:r>
            <a:r>
              <a:rPr lang="ko-KR" altLang="en-US" dirty="0" smtClean="0"/>
              <a:t> </a:t>
            </a:r>
            <a:r>
              <a:rPr lang="ko-KR" altLang="en-US" dirty="0" smtClean="0"/>
              <a:t>새로운 성장동력 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4832092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한국경제 불황탈출을 위한 농업을 </a:t>
            </a:r>
            <a:r>
              <a:rPr lang="ko-KR" altLang="en-US" sz="2800" dirty="0" err="1">
                <a:solidFill>
                  <a:prstClr val="black"/>
                </a:solidFill>
              </a:rPr>
              <a:t>신성장동력화</a:t>
            </a:r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한류와 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K-pop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열풍 한국 </a:t>
            </a:r>
            <a:r>
              <a:rPr lang="ko-KR" altLang="en-US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농식품산업의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세계화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일본 동경 </a:t>
            </a:r>
            <a:r>
              <a:rPr lang="ko-KR" altLang="en-US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신오쿠보의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한류열풍  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국내 유휴자원의 고용산업으로 국민경제적 기여  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ko-KR" altLang="en-US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장노년층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실업완화와 내수활성화 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유휴 토지와 노동을 식량과 에너지 생산에 활용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800100" lvl="1" indent="-342900">
              <a:buFontTx/>
              <a:buChar char="-"/>
            </a:pP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지속적 성장을 위한 정책개발과 국민인식전환</a:t>
            </a:r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국제경쟁력 확보와 식품산업을 </a:t>
            </a:r>
            <a:r>
              <a:rPr lang="ko-KR" altLang="en-US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신성장동력화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914400" lvl="1" indent="-457200">
              <a:buFontTx/>
              <a:buChar char="-"/>
            </a:pP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친환경생명산업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농업과 식품산업 연계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해외시장</a:t>
            </a: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372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세</a:t>
            </a:r>
            <a:r>
              <a:rPr lang="ko-KR" altLang="en-US" dirty="0" err="1" smtClean="0"/>
              <a:t>계</a:t>
            </a:r>
            <a:r>
              <a:rPr lang="ko-KR" altLang="en-US" dirty="0" err="1" smtClean="0"/>
              <a:t>농식품</a:t>
            </a:r>
            <a:r>
              <a:rPr lang="ko-KR" altLang="en-US" dirty="0" smtClean="0"/>
              <a:t> </a:t>
            </a:r>
            <a:r>
              <a:rPr lang="ko-KR" altLang="en-US" dirty="0" smtClean="0"/>
              <a:t>정책의 과제와 전망</a:t>
            </a:r>
            <a:endParaRPr lang="ko-KR" altLang="en-US" dirty="0"/>
          </a:p>
        </p:txBody>
      </p:sp>
      <p:graphicFrame>
        <p:nvGraphicFramePr>
          <p:cNvPr id="3" name="다이어그램 2"/>
          <p:cNvGraphicFramePr/>
          <p:nvPr>
            <p:extLst>
              <p:ext uri="{D42A27DB-BD31-4B8C-83A1-F6EECF244321}">
                <p14:modId xmlns="" xmlns:p14="http://schemas.microsoft.com/office/powerpoint/2010/main" val="3069728835"/>
              </p:ext>
            </p:extLst>
          </p:nvPr>
        </p:nvGraphicFramePr>
        <p:xfrm>
          <a:off x="1403648" y="1628800"/>
          <a:ext cx="6648400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농식품정책의</a:t>
            </a:r>
            <a:r>
              <a:rPr lang="ko-KR" altLang="en-US" dirty="0" smtClean="0"/>
              <a:t> 통합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4647426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국제적 </a:t>
            </a:r>
            <a:r>
              <a:rPr lang="ko-KR" altLang="en-US" sz="2800" dirty="0" smtClean="0">
                <a:solidFill>
                  <a:prstClr val="black"/>
                </a:solidFill>
              </a:rPr>
              <a:t>통합</a:t>
            </a:r>
            <a:r>
              <a:rPr lang="en-US" altLang="ko-KR" sz="2800" dirty="0" smtClean="0">
                <a:solidFill>
                  <a:prstClr val="black"/>
                </a:solidFill>
              </a:rPr>
              <a:t>: WTO </a:t>
            </a:r>
            <a:r>
              <a:rPr lang="ko-KR" altLang="en-US" sz="2800" dirty="0" smtClean="0">
                <a:solidFill>
                  <a:prstClr val="black"/>
                </a:solidFill>
              </a:rPr>
              <a:t>출범이후 농식품정책 표준화</a:t>
            </a:r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1"/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-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국가의 개별적 대응의 어려움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(</a:t>
            </a:r>
            <a:r>
              <a:rPr lang="en-US" altLang="ko-KR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eg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.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러시아의 가뭄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호주의 홍수와 국제 곡물가격 상승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)</a:t>
            </a: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en-US" altLang="ko-KR" sz="28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en-US" altLang="ko-KR" sz="28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  <p:pic>
        <p:nvPicPr>
          <p:cNvPr id="4" name="그림 3" descr="가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996952"/>
            <a:ext cx="3638550" cy="2886075"/>
          </a:xfrm>
          <a:prstGeom prst="rect">
            <a:avLst/>
          </a:prstGeom>
        </p:spPr>
      </p:pic>
      <p:pic>
        <p:nvPicPr>
          <p:cNvPr id="5" name="그림 4" descr="홍수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996952"/>
            <a:ext cx="3611627" cy="2841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농식품정책의</a:t>
            </a:r>
            <a:r>
              <a:rPr lang="ko-KR" altLang="en-US" dirty="0" smtClean="0"/>
              <a:t> 통합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3231654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농업</a:t>
            </a:r>
            <a:r>
              <a:rPr lang="en-US" altLang="ko-KR" sz="2800" dirty="0">
                <a:solidFill>
                  <a:prstClr val="black"/>
                </a:solidFill>
              </a:rPr>
              <a:t>, </a:t>
            </a:r>
            <a:r>
              <a:rPr lang="ko-KR" altLang="en-US" sz="2800" dirty="0">
                <a:solidFill>
                  <a:prstClr val="black"/>
                </a:solidFill>
              </a:rPr>
              <a:t>식량</a:t>
            </a:r>
            <a:r>
              <a:rPr lang="en-US" altLang="ko-KR" sz="2800" dirty="0">
                <a:solidFill>
                  <a:prstClr val="black"/>
                </a:solidFill>
              </a:rPr>
              <a:t>, </a:t>
            </a:r>
            <a:r>
              <a:rPr lang="ko-KR" altLang="en-US" sz="2800" dirty="0">
                <a:solidFill>
                  <a:prstClr val="black"/>
                </a:solidFill>
              </a:rPr>
              <a:t>식품</a:t>
            </a:r>
            <a:r>
              <a:rPr lang="en-US" altLang="ko-KR" sz="2800" dirty="0">
                <a:solidFill>
                  <a:prstClr val="black"/>
                </a:solidFill>
              </a:rPr>
              <a:t>, </a:t>
            </a:r>
            <a:r>
              <a:rPr lang="ko-KR" altLang="en-US" sz="2800" dirty="0">
                <a:solidFill>
                  <a:prstClr val="black"/>
                </a:solidFill>
              </a:rPr>
              <a:t>환경 등 분야간 통합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/>
            <a:r>
              <a:rPr lang="en-US" altLang="ko-KR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-</a:t>
            </a:r>
            <a:r>
              <a:rPr lang="ko-KR" alt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관련분야간 중첩적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영역의 </a:t>
            </a:r>
            <a:r>
              <a:rPr lang="ko-KR" alt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증가</a:t>
            </a:r>
            <a:r>
              <a:rPr lang="en-US" altLang="ko-KR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- </a:t>
            </a:r>
            <a:r>
              <a:rPr lang="ko-KR" alt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상호간 통합 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(</a:t>
            </a:r>
            <a:r>
              <a:rPr lang="en-US" altLang="ko-KR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eg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.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환경보호에 대한 관심과 바이오 연료에 대한 수요 상승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그리고 곡물가격 상승의 연관성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)</a:t>
            </a:r>
          </a:p>
          <a:p>
            <a:pPr lvl="1"/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-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영국</a:t>
            </a:r>
            <a:r>
              <a:rPr lang="en-US" altLang="ko-KR" sz="2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: </a:t>
            </a:r>
            <a:r>
              <a:rPr lang="ko-KR" altLang="en-US" sz="2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en-US" altLang="ko-KR" sz="2000" dirty="0">
                <a:solidFill>
                  <a:prstClr val="black">
                    <a:lumMod val="50000"/>
                    <a:lumOff val="50000"/>
                  </a:prstClr>
                </a:solidFill>
              </a:rPr>
              <a:t>Department for Environment, Food and Rural Affairs</a:t>
            </a:r>
          </a:p>
          <a:p>
            <a:pPr lvl="1"/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-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한국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: </a:t>
            </a:r>
            <a:r>
              <a:rPr lang="ko-KR" altLang="en-US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농림수산식품부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농식품정책의</a:t>
            </a:r>
            <a:r>
              <a:rPr lang="ko-KR" altLang="en-US" dirty="0" smtClean="0"/>
              <a:t> 통합</a:t>
            </a:r>
            <a:r>
              <a:rPr lang="en-US" altLang="ko-KR" dirty="0" smtClean="0"/>
              <a:t>- </a:t>
            </a:r>
            <a:r>
              <a:rPr lang="ko-KR" altLang="en-US" dirty="0" smtClean="0"/>
              <a:t>환경에 대한 고려</a:t>
            </a:r>
            <a:endParaRPr lang="ko-KR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268760"/>
            <a:ext cx="8496944" cy="470898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 err="1">
                <a:solidFill>
                  <a:prstClr val="black"/>
                </a:solidFill>
              </a:rPr>
              <a:t>유기농</a:t>
            </a:r>
            <a:r>
              <a:rPr lang="ko-KR" altLang="en-US" sz="2800" dirty="0">
                <a:solidFill>
                  <a:prstClr val="black"/>
                </a:solidFill>
              </a:rPr>
              <a:t> 제품 관리 강화</a:t>
            </a: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로하스의 의미 </a:t>
            </a:r>
            <a:r>
              <a:rPr lang="ko-KR" altLang="en-US" sz="2800" dirty="0" smtClean="0">
                <a:solidFill>
                  <a:prstClr val="black"/>
                </a:solidFill>
              </a:rPr>
              <a:t>인식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/>
            <a:r>
              <a:rPr lang="en-US" altLang="ko-KR" sz="2800" dirty="0">
                <a:solidFill>
                  <a:prstClr val="black"/>
                </a:solidFill>
              </a:rPr>
              <a:t>-</a:t>
            </a:r>
            <a:r>
              <a:rPr lang="en-US" altLang="ko-KR" sz="2400" dirty="0">
                <a:solidFill>
                  <a:prstClr val="black"/>
                </a:solidFill>
              </a:rPr>
              <a:t>LOHAS(Lifestyle of Health and Sustainability):</a:t>
            </a:r>
          </a:p>
          <a:p>
            <a:pPr lvl="1"/>
            <a:r>
              <a:rPr lang="en-US" altLang="ko-KR" sz="2400" dirty="0">
                <a:solidFill>
                  <a:prstClr val="black"/>
                </a:solidFill>
              </a:rPr>
              <a:t>2000</a:t>
            </a:r>
            <a:r>
              <a:rPr lang="ko-KR" altLang="en-US" sz="2400" dirty="0">
                <a:solidFill>
                  <a:prstClr val="black"/>
                </a:solidFill>
              </a:rPr>
              <a:t>년대 </a:t>
            </a:r>
            <a:r>
              <a:rPr lang="ko-KR" altLang="en-US" sz="2400" dirty="0" err="1">
                <a:solidFill>
                  <a:prstClr val="black"/>
                </a:solidFill>
              </a:rPr>
              <a:t>미국판</a:t>
            </a:r>
            <a:r>
              <a:rPr lang="ko-KR" altLang="en-US" sz="2400" dirty="0">
                <a:solidFill>
                  <a:prstClr val="black"/>
                </a:solidFill>
              </a:rPr>
              <a:t> </a:t>
            </a:r>
            <a:r>
              <a:rPr lang="ko-KR" altLang="en-US" sz="2400" dirty="0" err="1">
                <a:solidFill>
                  <a:prstClr val="black"/>
                </a:solidFill>
              </a:rPr>
              <a:t>웰빙</a:t>
            </a:r>
            <a:r>
              <a:rPr lang="ko-KR" altLang="en-US" sz="2400" dirty="0">
                <a:solidFill>
                  <a:prstClr val="black"/>
                </a:solidFill>
              </a:rPr>
              <a:t> </a:t>
            </a:r>
            <a:r>
              <a:rPr lang="ko-KR" altLang="en-US" sz="2400" dirty="0" err="1">
                <a:solidFill>
                  <a:prstClr val="black"/>
                </a:solidFill>
              </a:rPr>
              <a:t>트렌드</a:t>
            </a:r>
            <a:r>
              <a:rPr lang="ko-KR" altLang="en-US" sz="2400" dirty="0">
                <a:solidFill>
                  <a:prstClr val="black"/>
                </a:solidFill>
              </a:rPr>
              <a:t> 개념</a:t>
            </a:r>
            <a:r>
              <a:rPr lang="en-US" altLang="ko-KR" sz="2400" dirty="0">
                <a:solidFill>
                  <a:prstClr val="black"/>
                </a:solidFill>
              </a:rPr>
              <a:t>, </a:t>
            </a:r>
            <a:r>
              <a:rPr lang="ko-KR" altLang="en-US" sz="2400" dirty="0">
                <a:solidFill>
                  <a:prstClr val="black"/>
                </a:solidFill>
              </a:rPr>
              <a:t>웰빙에 비해 </a:t>
            </a:r>
            <a:r>
              <a:rPr lang="ko-KR" altLang="en-US" sz="2400" dirty="0" smtClean="0">
                <a:solidFill>
                  <a:prstClr val="black"/>
                </a:solidFill>
              </a:rPr>
              <a:t>사회와 환경을 추가해 지속가능한 친환경적 소비를 </a:t>
            </a:r>
            <a:r>
              <a:rPr lang="ko-KR" altLang="en-US" sz="2400" dirty="0">
                <a:solidFill>
                  <a:prstClr val="black"/>
                </a:solidFill>
              </a:rPr>
              <a:t>강조</a:t>
            </a:r>
            <a:endParaRPr lang="en-US" altLang="ko-KR" sz="2800" dirty="0">
              <a:solidFill>
                <a:prstClr val="black"/>
              </a:solidFill>
            </a:endParaRPr>
          </a:p>
        </p:txBody>
      </p:sp>
      <p:grpSp>
        <p:nvGrpSpPr>
          <p:cNvPr id="3" name="그룹 36"/>
          <p:cNvGrpSpPr>
            <a:grpSpLocks/>
          </p:cNvGrpSpPr>
          <p:nvPr/>
        </p:nvGrpSpPr>
        <p:grpSpPr bwMode="auto">
          <a:xfrm>
            <a:off x="785813" y="1988840"/>
            <a:ext cx="6378475" cy="1944216"/>
            <a:chOff x="569619" y="3929066"/>
            <a:chExt cx="7965124" cy="2357454"/>
          </a:xfrm>
        </p:grpSpPr>
        <p:sp>
          <p:nvSpPr>
            <p:cNvPr id="7" name="모서리가 둥근 직사각형 6"/>
            <p:cNvSpPr/>
            <p:nvPr/>
          </p:nvSpPr>
          <p:spPr bwMode="auto">
            <a:xfrm>
              <a:off x="2319637" y="3929066"/>
              <a:ext cx="6215106" cy="2357454"/>
            </a:xfrm>
            <a:prstGeom prst="roundRect">
              <a:avLst>
                <a:gd name="adj" fmla="val 0"/>
              </a:avLst>
            </a:prstGeom>
            <a:solidFill>
              <a:srgbClr val="AFDC7E">
                <a:alpha val="1000"/>
              </a:srgbClr>
            </a:solidFill>
            <a:ln>
              <a:noFill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  <a:softEdge rad="31750"/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7200" b="1">
                <a:solidFill>
                  <a:srgbClr val="D4ECBA"/>
                </a:solidFill>
                <a:latin typeface="Tahoma" pitchFamily="34" charset="0"/>
                <a:ea typeface="HY견고딕" pitchFamily="18" charset="-127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05455" y="4071942"/>
              <a:ext cx="1533323" cy="2073063"/>
            </a:xfrm>
            <a:prstGeom prst="roundRect">
              <a:avLst>
                <a:gd name="adj" fmla="val 8282"/>
              </a:avLst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3">
                  <a:lumMod val="75000"/>
                  <a:alpha val="40000"/>
                </a:schemeClr>
              </a:glow>
            </a:effectLst>
          </p:spPr>
        </p:pic>
        <p:pic>
          <p:nvPicPr>
            <p:cNvPr id="9" name="Picture 4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29441" y="4071942"/>
              <a:ext cx="1533600" cy="2072012"/>
            </a:xfrm>
            <a:prstGeom prst="roundRect">
              <a:avLst>
                <a:gd name="adj" fmla="val 8282"/>
              </a:avLst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p:spPr>
        </p:pic>
        <p:pic>
          <p:nvPicPr>
            <p:cNvPr id="10" name="Picture 5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12925" y="4071942"/>
              <a:ext cx="1533600" cy="2072012"/>
            </a:xfrm>
            <a:prstGeom prst="roundRect">
              <a:avLst>
                <a:gd name="adj" fmla="val 8282"/>
              </a:avLst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</p:pic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69619" y="4071942"/>
              <a:ext cx="2144993" cy="2080106"/>
            </a:xfrm>
            <a:prstGeom prst="roundRect">
              <a:avLst>
                <a:gd name="adj" fmla="val 7119"/>
              </a:avLst>
            </a:prstGeom>
            <a:noFill/>
            <a:ln w="9525">
              <a:noFill/>
              <a:miter lim="800000"/>
              <a:headEnd/>
              <a:tailEnd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3820"/>
            <a:ext cx="7929586" cy="796908"/>
          </a:xfrm>
        </p:spPr>
        <p:txBody>
          <a:bodyPr/>
          <a:lstStyle/>
          <a:p>
            <a:pPr algn="ctr"/>
            <a:r>
              <a:rPr lang="ko-KR" altLang="en-US" sz="3400" dirty="0" smtClean="0"/>
              <a:t>생산중립적 </a:t>
            </a:r>
            <a:r>
              <a:rPr lang="ko-KR" altLang="en-US" sz="3400" dirty="0" err="1" smtClean="0"/>
              <a:t>직접지불제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800" dirty="0" smtClean="0"/>
              <a:t>(decoupled direct payment)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280920" cy="4708981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생산중립적 </a:t>
            </a:r>
            <a:r>
              <a:rPr lang="ko-KR" altLang="en-US" sz="2800" dirty="0" err="1">
                <a:solidFill>
                  <a:prstClr val="black"/>
                </a:solidFill>
              </a:rPr>
              <a:t>직접지불제</a:t>
            </a:r>
            <a:r>
              <a:rPr lang="en-US" altLang="ko-KR" sz="2800" dirty="0">
                <a:solidFill>
                  <a:prstClr val="black"/>
                </a:solidFill>
              </a:rPr>
              <a:t>:</a:t>
            </a:r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1"/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-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정부가 직접 </a:t>
            </a:r>
            <a:r>
              <a:rPr lang="ko-KR" altLang="en-US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농업인에게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소득보조를 하는 정책으로 특정한 생산과 연계되지 않은 소득보조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장점과 단점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/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-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장점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: </a:t>
            </a:r>
            <a:r>
              <a:rPr lang="ko-KR" alt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가격지지 등 시장을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통한 간접지지보다 큰 </a:t>
            </a:r>
            <a:r>
              <a:rPr lang="ko-KR" alt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소득</a:t>
            </a:r>
            <a:endParaRPr lang="en-US" altLang="ko-KR" sz="2400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en-US" altLang="ko-KR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       </a:t>
            </a:r>
            <a:r>
              <a:rPr lang="ko-KR" alt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지지 효과</a:t>
            </a:r>
            <a:r>
              <a:rPr lang="en-US" altLang="ko-KR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ko-KR" alt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시장왜곡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최소화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-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단점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: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생산과 연계되지 않아 생산의 효율성 높이는 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3"/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농업구조조정 정책과 모순될 가능성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3"/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높은 정부의 비용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(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특히 거래비용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)</a:t>
            </a:r>
          </a:p>
          <a:p>
            <a:pPr lvl="3"/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다른 부문이나 계층과의 형평성 문제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3820"/>
            <a:ext cx="7929586" cy="796908"/>
          </a:xfrm>
        </p:spPr>
        <p:txBody>
          <a:bodyPr/>
          <a:lstStyle/>
          <a:p>
            <a:pPr algn="ctr"/>
            <a:r>
              <a:rPr lang="ko-KR" altLang="en-US" sz="3400" dirty="0" smtClean="0"/>
              <a:t>생산중립적 </a:t>
            </a:r>
            <a:r>
              <a:rPr lang="ko-KR" altLang="en-US" sz="3400" dirty="0" err="1" smtClean="0"/>
              <a:t>직접지불제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800" dirty="0" smtClean="0"/>
              <a:t>(decoupled direct payment)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937152"/>
            <a:ext cx="8280920" cy="3724096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EU</a:t>
            </a:r>
            <a:r>
              <a:rPr lang="ko-KR" altLang="en-US" sz="2800" dirty="0">
                <a:solidFill>
                  <a:prstClr val="black"/>
                </a:solidFill>
              </a:rPr>
              <a:t>의 생산중립적 </a:t>
            </a:r>
            <a:r>
              <a:rPr lang="ko-KR" altLang="en-US" sz="2800" dirty="0" err="1">
                <a:solidFill>
                  <a:prstClr val="black"/>
                </a:solidFill>
              </a:rPr>
              <a:t>직접지불제</a:t>
            </a:r>
            <a:r>
              <a:rPr lang="ko-KR" altLang="en-US" sz="2800" dirty="0">
                <a:solidFill>
                  <a:prstClr val="black"/>
                </a:solidFill>
              </a:rPr>
              <a:t> 확대</a:t>
            </a: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WTO</a:t>
            </a:r>
            <a:r>
              <a:rPr lang="ko-KR" altLang="en-US" sz="2800" dirty="0">
                <a:solidFill>
                  <a:prstClr val="black"/>
                </a:solidFill>
              </a:rPr>
              <a:t>의 생산중립적 </a:t>
            </a:r>
            <a:r>
              <a:rPr lang="ko-KR" altLang="en-US" sz="2800" dirty="0" err="1">
                <a:solidFill>
                  <a:prstClr val="black"/>
                </a:solidFill>
              </a:rPr>
              <a:t>직접지불제</a:t>
            </a:r>
            <a:r>
              <a:rPr lang="ko-KR" altLang="en-US" sz="2800" dirty="0">
                <a:solidFill>
                  <a:prstClr val="black"/>
                </a:solidFill>
              </a:rPr>
              <a:t> 허용 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/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-WTO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농업협정문 부속서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2: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생산과 연계가 적은 보조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(green box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조항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)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허용 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-WTO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농업협정문 제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6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조 제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5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항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: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생산감축을 전제로 하는 조건부 직접지불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(blue box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조항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)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인정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3820"/>
            <a:ext cx="7929586" cy="796908"/>
          </a:xfrm>
        </p:spPr>
        <p:txBody>
          <a:bodyPr/>
          <a:lstStyle/>
          <a:p>
            <a:r>
              <a:rPr lang="en-US" altLang="ko-KR" sz="2800" dirty="0" smtClean="0"/>
              <a:t>Globalization and Localization </a:t>
            </a:r>
            <a:r>
              <a:rPr lang="ko-KR" altLang="en-US" sz="2800" dirty="0" smtClean="0"/>
              <a:t>충돌</a:t>
            </a:r>
            <a:endParaRPr lang="ko-KR" altLang="en-US" sz="2800" dirty="0"/>
          </a:p>
        </p:txBody>
      </p:sp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="" xmlns:p14="http://schemas.microsoft.com/office/powerpoint/2010/main" val="1833611583"/>
              </p:ext>
            </p:extLst>
          </p:nvPr>
        </p:nvGraphicFramePr>
        <p:xfrm>
          <a:off x="1428328" y="11247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4869160"/>
            <a:ext cx="7776864" cy="95410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ko-KR" altLang="en-US" sz="2800" dirty="0" err="1">
                <a:solidFill>
                  <a:prstClr val="black"/>
                </a:solidFill>
              </a:rPr>
              <a:t>도하개발아젠다</a:t>
            </a:r>
            <a:r>
              <a:rPr lang="en-US" altLang="ko-KR" sz="2800" dirty="0">
                <a:solidFill>
                  <a:prstClr val="black"/>
                </a:solidFill>
              </a:rPr>
              <a:t>(DDA)</a:t>
            </a:r>
            <a:r>
              <a:rPr lang="ko-KR" altLang="en-US" sz="2800" dirty="0">
                <a:solidFill>
                  <a:prstClr val="black"/>
                </a:solidFill>
              </a:rPr>
              <a:t>의 </a:t>
            </a:r>
            <a:r>
              <a:rPr lang="ko-KR" altLang="en-US" sz="2800" dirty="0" smtClean="0">
                <a:solidFill>
                  <a:prstClr val="black"/>
                </a:solidFill>
              </a:rPr>
              <a:t>답보</a:t>
            </a:r>
            <a:r>
              <a:rPr lang="en-US" altLang="ko-KR" sz="2800" dirty="0" smtClean="0">
                <a:solidFill>
                  <a:prstClr val="black"/>
                </a:solidFill>
              </a:rPr>
              <a:t>: WTO </a:t>
            </a:r>
            <a:r>
              <a:rPr lang="ko-KR" altLang="en-US" sz="2800" dirty="0" smtClean="0">
                <a:solidFill>
                  <a:prstClr val="black"/>
                </a:solidFill>
              </a:rPr>
              <a:t>한계</a:t>
            </a:r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새로운 무역자유화의 패러다임으로서 </a:t>
            </a:r>
            <a:r>
              <a:rPr lang="en-US" altLang="ko-KR" sz="2800" dirty="0">
                <a:solidFill>
                  <a:prstClr val="black"/>
                </a:solidFill>
              </a:rPr>
              <a:t>FTA</a:t>
            </a:r>
            <a:endParaRPr lang="ko-KR" altLang="en-US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식품안전과 식량안보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484785"/>
            <a:ext cx="7776864" cy="526297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800" dirty="0">
                <a:solidFill>
                  <a:prstClr val="black"/>
                </a:solidFill>
              </a:rPr>
              <a:t> </a:t>
            </a:r>
            <a:r>
              <a:rPr lang="ko-KR" altLang="en-US" sz="2800" dirty="0">
                <a:solidFill>
                  <a:prstClr val="black"/>
                </a:solidFill>
              </a:rPr>
              <a:t>원산지 다양화와 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/>
            <a:r>
              <a:rPr lang="ko-KR" altLang="en-US" sz="2800" dirty="0">
                <a:solidFill>
                  <a:prstClr val="black"/>
                </a:solidFill>
              </a:rPr>
              <a:t>식품안전에 대한 우려</a:t>
            </a:r>
            <a:endParaRPr lang="en-US" altLang="ko-KR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1"/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-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원산지 정보제공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</a:p>
          <a:p>
            <a:pPr lvl="1"/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검역체계의 강화 </a:t>
            </a:r>
            <a:r>
              <a:rPr lang="ko-KR" alt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필요성</a:t>
            </a:r>
            <a:endParaRPr lang="en-US" altLang="ko-KR" sz="2400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en-US" altLang="ko-KR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- </a:t>
            </a:r>
            <a:r>
              <a:rPr lang="ko-KR" alt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광우병</a:t>
            </a:r>
            <a:r>
              <a:rPr lang="en-US" altLang="ko-KR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ko-KR" alt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구제역 피해 </a:t>
            </a:r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l"/>
            </a:pPr>
            <a:r>
              <a:rPr lang="ko-KR" altLang="en-US" sz="2800" dirty="0">
                <a:solidFill>
                  <a:prstClr val="black"/>
                </a:solidFill>
              </a:rPr>
              <a:t>식량 대외의존도의 증가</a:t>
            </a:r>
            <a:endParaRPr lang="en-US" altLang="ko-KR" sz="2800" dirty="0">
              <a:solidFill>
                <a:prstClr val="black"/>
              </a:solidFill>
            </a:endParaRPr>
          </a:p>
          <a:p>
            <a:pPr lvl="1"/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-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식량의 안정적 수급 확보의 필요성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국제곡물회사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,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해외협력강화</a:t>
            </a: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식량자급률 제고 방안 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: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식량위기 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100% </a:t>
            </a:r>
            <a:r>
              <a:rPr lang="ko-KR" alt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자급방안</a:t>
            </a:r>
            <a:r>
              <a:rPr lang="en-US" altLang="ko-KR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</a:p>
          <a:p>
            <a:pPr marL="800100" lvl="1" indent="-342900">
              <a:buFontTx/>
              <a:buChar char="-"/>
            </a:pPr>
            <a:endParaRPr lang="en-US" altLang="ko-KR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  <a:p>
            <a:endParaRPr lang="en-US" altLang="ko-KR" sz="2800" dirty="0">
              <a:solidFill>
                <a:prstClr val="black"/>
              </a:solidFill>
            </a:endParaRPr>
          </a:p>
        </p:txBody>
      </p:sp>
      <p:pic>
        <p:nvPicPr>
          <p:cNvPr id="4" name="그림 3" descr="원산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105" y="1628800"/>
            <a:ext cx="2540853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480</Words>
  <Application>Microsoft Office PowerPoint</Application>
  <PresentationFormat>화면 슬라이드 쇼(4:3)</PresentationFormat>
  <Paragraphs>122</Paragraphs>
  <Slides>13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2_Office 테마</vt:lpstr>
      <vt:lpstr>세계농식품정책의 과제와 전망</vt:lpstr>
      <vt:lpstr>세계농식품 정책의 과제와 전망</vt:lpstr>
      <vt:lpstr>농식품정책의 통합</vt:lpstr>
      <vt:lpstr>농식품정책의 통합</vt:lpstr>
      <vt:lpstr>농식품정책의 통합- 환경에 대한 고려</vt:lpstr>
      <vt:lpstr>생산중립적 직접지불제 (decoupled direct payment)</vt:lpstr>
      <vt:lpstr>생산중립적 직접지불제 (decoupled direct payment)</vt:lpstr>
      <vt:lpstr>Globalization and Localization 충돌</vt:lpstr>
      <vt:lpstr>식품안전과 식량안보</vt:lpstr>
      <vt:lpstr>쌀 중심의  둔 전통 식단 유지발전</vt:lpstr>
      <vt:lpstr>식품시스템(Food System)</vt:lpstr>
      <vt:lpstr>농업가치의 인식변화 </vt:lpstr>
      <vt:lpstr>한국 농식품산업 새로운 성장동력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국제농식품정책의 과제와 전망</dc:title>
  <dc:creator>kyungmin</dc:creator>
  <cp:lastModifiedBy>SEC</cp:lastModifiedBy>
  <cp:revision>5</cp:revision>
  <dcterms:created xsi:type="dcterms:W3CDTF">2011-07-22T07:49:49Z</dcterms:created>
  <dcterms:modified xsi:type="dcterms:W3CDTF">2011-08-05T01:43:51Z</dcterms:modified>
</cp:coreProperties>
</file>