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88" r:id="rId3"/>
    <p:sldId id="289" r:id="rId4"/>
    <p:sldId id="284" r:id="rId5"/>
    <p:sldId id="290" r:id="rId6"/>
    <p:sldId id="294" r:id="rId7"/>
    <p:sldId id="306" r:id="rId8"/>
    <p:sldId id="302" r:id="rId9"/>
    <p:sldId id="311" r:id="rId10"/>
    <p:sldId id="295" r:id="rId11"/>
    <p:sldId id="304" r:id="rId12"/>
    <p:sldId id="303" r:id="rId13"/>
    <p:sldId id="308" r:id="rId14"/>
    <p:sldId id="307" r:id="rId15"/>
    <p:sldId id="309" r:id="rId16"/>
    <p:sldId id="305" r:id="rId17"/>
    <p:sldId id="297" r:id="rId18"/>
    <p:sldId id="299" r:id="rId19"/>
    <p:sldId id="298" r:id="rId20"/>
    <p:sldId id="300" r:id="rId21"/>
    <p:sldId id="301" r:id="rId22"/>
    <p:sldId id="310" r:id="rId23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>
        <p:scale>
          <a:sx n="66" d="100"/>
          <a:sy n="66" d="100"/>
        </p:scale>
        <p:origin x="-164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77F8A-198A-4B3E-967D-5634ACCCD85B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0476E-FF1E-4ED9-B6A6-302F697F91C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43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0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413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39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047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43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05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11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26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20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65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275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61D0-550C-453E-AE2F-0F22F26449DC}" type="datetimeFigureOut">
              <a:rPr lang="ko-KR" altLang="en-US" smtClean="0"/>
              <a:t>2012-07-10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D02FE-0E0E-48F3-9CD1-9C69F41763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520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MdpyisUra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XavC4w_Y9b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avC4w_Y9b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youtube.com/watch?v=A2-cRhk76T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galileo.phys.virginia.edu/classes/109N/lectures/michels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53uCoQBM9E" TargetMode="External"/><Relationship Id="rId7" Type="http://schemas.openxmlformats.org/officeDocument/2006/relationships/hyperlink" Target="http://www.youtube.com/watch?v=lRhUQTuEu3I" TargetMode="External"/><Relationship Id="rId2" Type="http://schemas.openxmlformats.org/officeDocument/2006/relationships/hyperlink" Target="http://www.youtube.com/watch?v=htxbDyWcMk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NqqWKwO9xdw" TargetMode="External"/><Relationship Id="rId5" Type="http://schemas.openxmlformats.org/officeDocument/2006/relationships/hyperlink" Target="http://www.youtube.com/watch?v=ZXyxnxnWAAQ&amp;feature=related" TargetMode="External"/><Relationship Id="rId4" Type="http://schemas.openxmlformats.org/officeDocument/2006/relationships/hyperlink" Target="http://www.youtube.com/watch?v=9UkkKM1IkKg&amp;feature=relat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encyclopedia.com/video/RnSG_EjMRUo-nobel-prize-winner-albert-abraham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>
                <a:latin typeface="+mn-lt"/>
              </a:rPr>
              <a:t>Michelson-Morley</a:t>
            </a:r>
            <a:br>
              <a:rPr lang="en-US" altLang="ko-KR" sz="8000" b="1" dirty="0" smtClean="0">
                <a:latin typeface="+mn-lt"/>
              </a:rPr>
            </a:br>
            <a:r>
              <a:rPr lang="en-US" altLang="ko-KR" sz="8000" b="1" dirty="0" smtClean="0">
                <a:latin typeface="+mn-lt"/>
              </a:rPr>
              <a:t>Experiment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39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Must Watch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>
                <a:hlinkClick r:id="rId2"/>
              </a:rPr>
              <a:t>Michelson-Morley Experiment (1/3)</a:t>
            </a: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1887, Cleveland, Ohio </a:t>
            </a:r>
          </a:p>
          <a:p>
            <a:r>
              <a:rPr lang="en-US" altLang="ko-KR" sz="3000" dirty="0" smtClean="0"/>
              <a:t>   - When Einstein was 8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- 23 years after the Maxwell’s equations</a:t>
            </a:r>
          </a:p>
          <a:p>
            <a:r>
              <a:rPr lang="en-US" altLang="ko-KR" sz="3000" dirty="0" smtClean="0"/>
              <a:t>   - Michelson and Morley wanted to prove the </a:t>
            </a:r>
          </a:p>
          <a:p>
            <a:r>
              <a:rPr lang="en-US" altLang="ko-KR" sz="3000" dirty="0" smtClean="0"/>
              <a:t>     existence of </a:t>
            </a: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 by direct measurement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- Michelson measured the speed of light 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  most accurately</a:t>
            </a:r>
          </a:p>
        </p:txBody>
      </p:sp>
    </p:spTree>
    <p:extLst>
      <p:ext uri="{BB962C8B-B14F-4D97-AF65-F5344CB8AC3E}">
        <p14:creationId xmlns:p14="http://schemas.microsoft.com/office/powerpoint/2010/main" val="391616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Michelson’s first Experiment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512" y="1292914"/>
                <a:ext cx="8856984" cy="5491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>
                    <a:hlinkClick r:id="rId2"/>
                  </a:rPr>
                  <a:t>Michelson-Morley Experiment (2/3)</a:t>
                </a:r>
                <a:endParaRPr lang="en-US" altLang="ko-KR" sz="3000" dirty="0" smtClean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/>
                  <a:t>1880 in Berlin, Germany</a:t>
                </a:r>
              </a:p>
              <a:p>
                <a:r>
                  <a:rPr lang="en-US" altLang="ko-KR" sz="3000" dirty="0" smtClean="0"/>
                  <a:t>   - c= </a:t>
                </a:r>
                <a14:m>
                  <m:oMath xmlns:m="http://schemas.openxmlformats.org/officeDocument/2006/math">
                    <m:r>
                      <a:rPr lang="en-US" altLang="ko-KR" sz="3000" b="0" i="1" dirty="0" smtClean="0">
                        <a:latin typeface="Cambria Math"/>
                      </a:rPr>
                      <m:t>3×</m:t>
                    </m:r>
                    <m:sSup>
                      <m:sSup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ko-KR" sz="3000" b="0" i="1" dirty="0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altLang="ko-KR" sz="30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3000" dirty="0" smtClean="0"/>
                  <a:t>m/s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- </a:t>
                </a:r>
                <a:r>
                  <a:rPr lang="en-US" altLang="ko-KR" sz="3000" dirty="0"/>
                  <a:t>v= </a:t>
                </a:r>
                <a14:m>
                  <m:oMath xmlns:m="http://schemas.openxmlformats.org/officeDocument/2006/math">
                    <m:r>
                      <a:rPr lang="en-US" altLang="ko-KR" sz="3000" i="1" dirty="0">
                        <a:latin typeface="Cambria Math"/>
                      </a:rPr>
                      <m:t>3×</m:t>
                    </m:r>
                    <m:sSup>
                      <m:sSupPr>
                        <m:ctrlPr>
                          <a:rPr lang="en-US" altLang="ko-KR" sz="3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i="1" dirty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ko-KR" sz="30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altLang="ko-KR" sz="3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ko-KR" sz="3000" dirty="0"/>
                  <a:t>m/s</a:t>
                </a:r>
                <a:endParaRPr lang="en-US" altLang="ko-KR" sz="3000" dirty="0" smtClean="0"/>
              </a:p>
              <a:p>
                <a:r>
                  <a:rPr lang="en-US" altLang="ko-KR" sz="3000" dirty="0" smtClean="0"/>
                  <a:t>   - necessary to measure the travel time 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  difference of 2 light beams 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  of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sz="3000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sz="3000" b="0" i="1" dirty="0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3000" b="0" i="1" dirty="0" smtClean="0">
                                    <a:latin typeface="Cambria Math"/>
                                  </a:rPr>
                                  <m:t>𝑣</m:t>
                                </m:r>
                              </m:num>
                              <m:den>
                                <m:r>
                                  <a:rPr lang="en-US" altLang="ko-KR" sz="3000" b="0" i="1" dirty="0" smtClean="0">
                                    <a:latin typeface="Cambria Math"/>
                                  </a:rPr>
                                  <m:t>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ko-KR" sz="3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altLang="ko-KR" sz="30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altLang="ko-KR" sz="3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3000" b="0" i="1" dirty="0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altLang="ko-KR" sz="3000" b="0" i="1" dirty="0" smtClean="0">
                            <a:latin typeface="Cambria Math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US" altLang="ko-KR" sz="3000" dirty="0" smtClean="0"/>
                  <a:t> </a:t>
                </a:r>
                <a:br>
                  <a:rPr lang="en-US" altLang="ko-KR" sz="3000" dirty="0" smtClean="0"/>
                </a:br>
                <a:r>
                  <a:rPr lang="en-US" altLang="ko-KR" sz="3000" dirty="0" smtClean="0"/>
                  <a:t>   - The instrument was not dependable enough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- No conclusion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 - Stopped working on the project</a:t>
                </a:r>
              </a:p>
              <a:p>
                <a:r>
                  <a:rPr lang="en-US" altLang="ko-KR" sz="3000" dirty="0"/>
                  <a:t> </a:t>
                </a:r>
                <a:r>
                  <a:rPr lang="en-US" altLang="ko-KR" sz="3000" dirty="0" smtClean="0"/>
                  <a:t>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92914"/>
                <a:ext cx="8856984" cy="5491055"/>
              </a:xfrm>
              <a:prstGeom prst="rect">
                <a:avLst/>
              </a:prstGeom>
              <a:blipFill rotWithShape="1">
                <a:blip r:embed="rId3"/>
                <a:stretch>
                  <a:fillRect l="-1376" t="-14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456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+mn-lt"/>
              </a:rPr>
              <a:t>Michelson-Morley  </a:t>
            </a:r>
            <a:br>
              <a:rPr lang="en-US" altLang="ko-KR" b="1" dirty="0" smtClean="0">
                <a:latin typeface="+mn-lt"/>
              </a:rPr>
            </a:br>
            <a:r>
              <a:rPr lang="en-US" altLang="ko-KR" b="1" dirty="0" smtClean="0">
                <a:latin typeface="+mn-lt"/>
              </a:rPr>
              <a:t>Experiment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292914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>
                <a:hlinkClick r:id="rId2"/>
              </a:rPr>
              <a:t>Michelson-Morley Experiment (2/3)</a:t>
            </a: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1887 </a:t>
            </a:r>
            <a:r>
              <a:rPr lang="en-US" altLang="ko-KR" sz="3000" dirty="0" err="1" smtClean="0"/>
              <a:t>Clevland</a:t>
            </a:r>
            <a:r>
              <a:rPr lang="en-US" altLang="ko-KR" sz="3000" dirty="0" smtClean="0"/>
              <a:t>, Ohio, USA</a:t>
            </a:r>
          </a:p>
          <a:p>
            <a:r>
              <a:rPr lang="en-US" altLang="ko-KR" sz="3000" dirty="0" smtClean="0"/>
              <a:t>   - Greatly improved his old interferometer 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  with Morley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- Tried to detect the </a:t>
            </a: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, again!</a:t>
            </a:r>
          </a:p>
          <a:p>
            <a:r>
              <a:rPr lang="en-US" altLang="ko-KR" sz="3000" dirty="0" smtClean="0"/>
              <a:t>   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- </a:t>
            </a:r>
            <a:r>
              <a:rPr lang="en-US" altLang="ko-KR" sz="3000" dirty="0"/>
              <a:t>The result was in complete disagreement</a:t>
            </a:r>
          </a:p>
          <a:p>
            <a:r>
              <a:rPr lang="en-US" altLang="ko-KR" sz="3000" dirty="0"/>
              <a:t>     with the existence of </a:t>
            </a:r>
            <a:r>
              <a:rPr lang="en-US" altLang="ko-KR" sz="3000" dirty="0" err="1"/>
              <a:t>aether</a:t>
            </a:r>
            <a:endParaRPr lang="en-US" altLang="ko-KR" sz="3000" dirty="0"/>
          </a:p>
          <a:p>
            <a:endParaRPr lang="en-US" altLang="ko-KR" sz="3000" dirty="0" smtClean="0"/>
          </a:p>
          <a:p>
            <a:r>
              <a:rPr lang="en-US" altLang="ko-KR" sz="30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50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Michelson interferometer</a:t>
            </a:r>
            <a:endParaRPr lang="ko-KR" altLang="en-US" dirty="0"/>
          </a:p>
        </p:txBody>
      </p:sp>
      <p:pic>
        <p:nvPicPr>
          <p:cNvPr id="4098" name="Picture 2" descr="C:\Users\김민호\Pictures\Michaelson_with_let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0432"/>
            <a:ext cx="5184576" cy="484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://en.wikipedia.org/wiki/File:Michaelson_with_letters.jpg</a:t>
            </a:r>
            <a:endParaRPr lang="ko-KR" altLang="en-US" sz="800" dirty="0"/>
          </a:p>
        </p:txBody>
      </p:sp>
      <p:sp>
        <p:nvSpPr>
          <p:cNvPr id="3" name="타원 2"/>
          <p:cNvSpPr/>
          <p:nvPr/>
        </p:nvSpPr>
        <p:spPr>
          <a:xfrm>
            <a:off x="1749309" y="3429000"/>
            <a:ext cx="1296144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>
            <a:stCxn id="3" idx="7"/>
          </p:cNvCxnSpPr>
          <p:nvPr/>
        </p:nvCxnSpPr>
        <p:spPr>
          <a:xfrm flipV="1">
            <a:off x="2855637" y="2204864"/>
            <a:ext cx="1140299" cy="142449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5936" y="1442341"/>
            <a:ext cx="408131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 smtClean="0"/>
              <a:t>A half-silvered act as </a:t>
            </a:r>
            <a:br>
              <a:rPr lang="en-US" altLang="ko-KR" sz="2800" dirty="0" smtClean="0"/>
            </a:br>
            <a:r>
              <a:rPr lang="en-US" altLang="ko-KR" sz="2800" dirty="0" smtClean="0"/>
              <a:t>a beam splitter.</a:t>
            </a:r>
          </a:p>
          <a:p>
            <a:r>
              <a:rPr lang="en-US" altLang="ko-KR" sz="2800" dirty="0" smtClean="0"/>
              <a:t>50 % -&gt; the mirror M1 </a:t>
            </a:r>
          </a:p>
          <a:p>
            <a:r>
              <a:rPr lang="en-US" altLang="ko-KR" sz="2800" dirty="0" smtClean="0"/>
              <a:t>50 % -&gt; the mirror M2</a:t>
            </a:r>
            <a:endParaRPr lang="ko-KR" altLang="en-US" sz="2800" dirty="0"/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588166" y="4149080"/>
            <a:ext cx="1605293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flipV="1">
            <a:off x="2337475" y="2924944"/>
            <a:ext cx="0" cy="100028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2337475" y="4149080"/>
            <a:ext cx="1106328" cy="0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29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50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Michelson interferometer</a:t>
            </a:r>
            <a:endParaRPr lang="ko-KR" altLang="en-US" dirty="0"/>
          </a:p>
        </p:txBody>
      </p:sp>
      <p:pic>
        <p:nvPicPr>
          <p:cNvPr id="4098" name="Picture 2" descr="C:\Users\김민호\Pictures\Michaelson_with_let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2929"/>
            <a:ext cx="3902065" cy="3647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날짜 개체 틀 3"/>
          <p:cNvSpPr txBox="1">
            <a:spLocks/>
          </p:cNvSpPr>
          <p:nvPr/>
        </p:nvSpPr>
        <p:spPr>
          <a:xfrm>
            <a:off x="3099239" y="6354403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://en.wikipedia.org/wiki/File:Michaelson_with_letters.jpg</a:t>
            </a:r>
            <a:endParaRPr lang="ko-KR" altLang="en-US" sz="800" dirty="0"/>
          </a:p>
        </p:txBody>
      </p:sp>
      <p:sp>
        <p:nvSpPr>
          <p:cNvPr id="7" name="왼쪽 중괄호 6"/>
          <p:cNvSpPr/>
          <p:nvPr/>
        </p:nvSpPr>
        <p:spPr>
          <a:xfrm>
            <a:off x="1835697" y="3717032"/>
            <a:ext cx="103211" cy="1548172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왼쪽 중괄호 8"/>
          <p:cNvSpPr/>
          <p:nvPr/>
        </p:nvSpPr>
        <p:spPr>
          <a:xfrm rot="16200000">
            <a:off x="3032949" y="5067181"/>
            <a:ext cx="252029" cy="1656184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03244" y="4260285"/>
                <a:ext cx="16031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 smtClean="0"/>
                  <a:t>Path 1=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44" y="4260285"/>
                <a:ext cx="1603131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5703" t="-10526" b="-289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34728" y="5892738"/>
                <a:ext cx="16102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 smtClean="0"/>
                  <a:t>Path 2=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4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altLang="ko-KR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ko-KR" alt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728" y="5892738"/>
                <a:ext cx="1610249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5660" t="-10667" b="-3066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직선 화살표 연결선 12"/>
          <p:cNvCxnSpPr/>
          <p:nvPr/>
        </p:nvCxnSpPr>
        <p:spPr>
          <a:xfrm flipV="1">
            <a:off x="1891164" y="1916832"/>
            <a:ext cx="1456701" cy="2256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V="1">
            <a:off x="2434728" y="3044967"/>
            <a:ext cx="184786" cy="2760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66550" y="1196752"/>
                <a:ext cx="5942652" cy="40603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000" dirty="0" smtClean="0">
                    <a:latin typeface="Cambria Math"/>
                  </a:rPr>
                  <a:t>M1</a:t>
                </a:r>
                <a:r>
                  <a:rPr lang="ko-KR" altLang="en-US" sz="2000" dirty="0" smtClean="0">
                    <a:latin typeface="Cambria Math"/>
                  </a:rPr>
                  <a:t>을 향하는 광선과 </a:t>
                </a:r>
                <a:r>
                  <a:rPr lang="en-US" altLang="ko-KR" sz="2000" dirty="0" smtClean="0">
                    <a:latin typeface="Cambria Math"/>
                  </a:rPr>
                  <a:t>M2</a:t>
                </a:r>
                <a:r>
                  <a:rPr lang="ko-KR" altLang="en-US" sz="2000" dirty="0" smtClean="0">
                    <a:latin typeface="Cambria Math"/>
                  </a:rPr>
                  <a:t>를 향하는 광선은 </a:t>
                </a:r>
                <a:endParaRPr lang="en-US" altLang="ko-KR" sz="2000" dirty="0" smtClean="0">
                  <a:latin typeface="Cambria Math"/>
                </a:endParaRPr>
              </a:p>
              <a:p>
                <a:r>
                  <a:rPr lang="ko-KR" altLang="en-US" sz="2000" b="0" dirty="0" smtClean="0">
                    <a:latin typeface="Cambria Math"/>
                  </a:rPr>
                  <a:t>은도금 거울에서 다시 만났을 때 </a:t>
                </a:r>
                <a:r>
                  <a:rPr lang="ko-KR" altLang="en-US" sz="2000" b="0" dirty="0" err="1" smtClean="0">
                    <a:latin typeface="Cambria Math"/>
                  </a:rPr>
                  <a:t>경로차</a:t>
                </a:r>
                <a:r>
                  <a:rPr lang="ko-KR" altLang="en-US" sz="2000" dirty="0" err="1">
                    <a:latin typeface="Cambria Math"/>
                  </a:rPr>
                  <a:t>가</a:t>
                </a:r>
                <a:r>
                  <a:rPr lang="ko-KR" altLang="en-US" sz="2000" b="0" dirty="0" smtClean="0">
                    <a:latin typeface="Cambria Math"/>
                  </a:rPr>
                  <a:t> 생긴다</a:t>
                </a:r>
                <a:r>
                  <a:rPr lang="en-US" altLang="ko-KR" sz="2000" b="0" dirty="0" smtClean="0">
                    <a:latin typeface="Cambria Math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b="0" i="1" smtClean="0">
                          <a:latin typeface="Cambria Math"/>
                        </a:rPr>
                        <m:t>𝑝𝑎𝑡h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 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𝑑𝑖𝑓𝑓𝑒𝑟𝑒𝑛𝑐𝑒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=2 |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altLang="ko-KR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altLang="ko-KR" sz="2000" dirty="0" smtClean="0"/>
              </a:p>
              <a:p>
                <a:r>
                  <a:rPr lang="ko-KR" altLang="en-US" sz="2000" dirty="0" smtClean="0"/>
                  <a:t>이러한 경로 차이 때문에 두 광선은 서로 간섭하여</a:t>
                </a:r>
                <a:endParaRPr lang="en-US" altLang="ko-KR" sz="2000" dirty="0" smtClean="0"/>
              </a:p>
              <a:p>
                <a:r>
                  <a:rPr lang="en-US" altLang="ko-KR" sz="2000" dirty="0" smtClean="0"/>
                  <a:t>Detector</a:t>
                </a:r>
                <a:r>
                  <a:rPr lang="ko-KR" altLang="en-US" sz="2000" dirty="0" smtClean="0"/>
                  <a:t>에서 간섭 무늬가 나타나게 된다</a:t>
                </a:r>
                <a:r>
                  <a:rPr lang="en-US" altLang="ko-KR" sz="2000" dirty="0" smtClean="0"/>
                  <a:t>. </a:t>
                </a:r>
              </a:p>
              <a:p>
                <a:r>
                  <a:rPr lang="ko-KR" altLang="en-US" sz="2000" dirty="0" smtClean="0"/>
                  <a:t>만약에 경로 차이가 다음과 같다면</a:t>
                </a:r>
                <a:r>
                  <a:rPr lang="en-US" altLang="ko-KR" sz="2000" dirty="0" smtClean="0"/>
                  <a:t>,</a:t>
                </a:r>
                <a:r>
                  <a:rPr lang="ko-KR" altLang="en-US" sz="2000" dirty="0" smtClean="0"/>
                  <a:t> </a:t>
                </a:r>
                <a:endParaRPr lang="en-US" altLang="ko-KR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</a:rPr>
                        <m:t>2 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ko-KR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ko-KR" sz="20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ko-KR" sz="2000" b="0" i="1" smtClean="0">
                          <a:latin typeface="Cambria Math"/>
                        </a:rPr>
                        <m:t>=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𝑛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 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𝜆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  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0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altLang="ko-KR" sz="2000" b="0" i="1" smtClean="0">
                              <a:latin typeface="Cambria Math"/>
                            </a:rPr>
                            <m:t>=0,1,2,3…</m:t>
                          </m:r>
                        </m:e>
                      </m:d>
                      <m:r>
                        <a:rPr lang="en-US" altLang="ko-KR" sz="2000" b="0" i="1" smtClean="0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altLang="ko-KR" sz="2000" dirty="0" smtClean="0"/>
              </a:p>
              <a:p>
                <a:r>
                  <a:rPr lang="ko-KR" altLang="en-US" sz="2000" dirty="0" smtClean="0"/>
                  <a:t>서로 보강 간섭을 하여서 간섭 무늬 중앙이 밝고</a:t>
                </a:r>
                <a:r>
                  <a:rPr lang="en-US" altLang="ko-KR" sz="2000" dirty="0" smtClean="0"/>
                  <a:t>, </a:t>
                </a:r>
              </a:p>
              <a:p>
                <a:r>
                  <a:rPr lang="ko-KR" altLang="en-US" sz="2000" dirty="0" smtClean="0"/>
                  <a:t>그렇지 않고 다음과 같다면</a:t>
                </a:r>
                <a:r>
                  <a:rPr lang="en-US" altLang="ko-KR" sz="2000" dirty="0" smtClean="0"/>
                  <a:t>,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000" i="1">
                          <a:latin typeface="Cambria Math"/>
                        </a:rPr>
                        <m:t>2 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ko-KR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ko-KR" sz="20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ko-KR" sz="20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ko-KR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ko-KR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ko-KR" sz="2000" i="1">
                              <a:latin typeface="Cambria Math"/>
                            </a:rPr>
                            <m:t>𝜆</m:t>
                          </m:r>
                        </m:num>
                        <m:den>
                          <m:r>
                            <a:rPr lang="en-US" altLang="ko-KR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ko-KR" sz="2000" b="0" i="1" smtClean="0">
                          <a:latin typeface="Cambria Math"/>
                        </a:rPr>
                        <m:t> (2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𝑛</m:t>
                      </m:r>
                      <m:r>
                        <a:rPr lang="en-US" altLang="ko-KR" sz="2000" b="0" i="1" smtClean="0">
                          <a:latin typeface="Cambria Math"/>
                        </a:rPr>
                        <m:t>+1)  </m:t>
                      </m:r>
                      <m:d>
                        <m:dPr>
                          <m:ctrlPr>
                            <a:rPr lang="en-US" altLang="ko-KR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ko-KR" sz="2000" i="1">
                              <a:latin typeface="Cambria Math"/>
                            </a:rPr>
                            <m:t>𝑛</m:t>
                          </m:r>
                          <m:r>
                            <a:rPr lang="en-US" altLang="ko-KR" sz="2000" i="1">
                              <a:latin typeface="Cambria Math"/>
                            </a:rPr>
                            <m:t>=0,1,2,3…</m:t>
                          </m:r>
                        </m:e>
                      </m:d>
                      <m:r>
                        <a:rPr lang="en-US" altLang="ko-KR" sz="2000" i="1">
                          <a:latin typeface="Cambria Math"/>
                        </a:rPr>
                        <m:t>, </m:t>
                      </m:r>
                    </m:oMath>
                  </m:oMathPara>
                </a14:m>
                <a:endParaRPr lang="en-US" altLang="ko-KR" sz="2000" dirty="0"/>
              </a:p>
              <a:p>
                <a:r>
                  <a:rPr lang="ko-KR" altLang="en-US" sz="2000" dirty="0" smtClean="0"/>
                  <a:t>서로 상쇄간섭을 하여서 간섭 무늬의 중앙이</a:t>
                </a:r>
                <a:endParaRPr lang="en-US" altLang="ko-KR" sz="2000" dirty="0" smtClean="0"/>
              </a:p>
              <a:p>
                <a:r>
                  <a:rPr lang="ko-KR" altLang="en-US" sz="2000" dirty="0" smtClean="0"/>
                  <a:t>어두워진다</a:t>
                </a:r>
                <a:r>
                  <a:rPr lang="en-US" altLang="ko-KR" sz="2000" dirty="0" smtClean="0"/>
                  <a:t>.</a:t>
                </a:r>
                <a:endParaRPr lang="ko-KR" alt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6550" y="1196752"/>
                <a:ext cx="5942652" cy="4060342"/>
              </a:xfrm>
              <a:prstGeom prst="rect">
                <a:avLst/>
              </a:prstGeom>
              <a:blipFill rotWithShape="1">
                <a:blip r:embed="rId5"/>
                <a:stretch>
                  <a:fillRect l="-1026" t="-751" r="-308" b="-180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3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김민호\Pictures\Michaelson_with_lett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7736">
            <a:off x="3103943" y="1896424"/>
            <a:ext cx="3816424" cy="356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Michelson-Morley </a:t>
            </a:r>
            <a:r>
              <a:rPr lang="en-US" altLang="ko-KR" b="1" dirty="0" smtClean="0"/>
              <a:t>Experiment</a:t>
            </a:r>
            <a:endParaRPr lang="ko-KR" altLang="en-US" dirty="0"/>
          </a:p>
        </p:txBody>
      </p:sp>
      <p:sp>
        <p:nvSpPr>
          <p:cNvPr id="10" name="원호 9"/>
          <p:cNvSpPr/>
          <p:nvPr/>
        </p:nvSpPr>
        <p:spPr>
          <a:xfrm rot="10800000">
            <a:off x="2564160" y="1692827"/>
            <a:ext cx="4392488" cy="3993171"/>
          </a:xfrm>
          <a:prstGeom prst="arc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611565" y="1906598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611564" y="2491589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611563" y="3076580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611562" y="3563868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611561" y="4148859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11560" y="4733850"/>
            <a:ext cx="1332292" cy="27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원호 17"/>
          <p:cNvSpPr/>
          <p:nvPr/>
        </p:nvSpPr>
        <p:spPr>
          <a:xfrm rot="599235">
            <a:off x="2530823" y="1547389"/>
            <a:ext cx="4392488" cy="3993171"/>
          </a:xfrm>
          <a:prstGeom prst="arc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258759" y="1141297"/>
            <a:ext cx="20473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Ether wind</a:t>
            </a:r>
            <a:endParaRPr lang="ko-KR" altLang="en-US" sz="3000" dirty="0"/>
          </a:p>
        </p:txBody>
      </p:sp>
      <p:sp>
        <p:nvSpPr>
          <p:cNvPr id="20" name="TextBox 19"/>
          <p:cNvSpPr txBox="1"/>
          <p:nvPr/>
        </p:nvSpPr>
        <p:spPr>
          <a:xfrm>
            <a:off x="1282437" y="5701016"/>
            <a:ext cx="60596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 smtClean="0"/>
              <a:t>Interferometer</a:t>
            </a:r>
            <a:r>
              <a:rPr lang="ko-KR" altLang="en-US" sz="3000" dirty="0" smtClean="0"/>
              <a:t>를 </a:t>
            </a:r>
            <a:endParaRPr lang="en-US" altLang="ko-KR" sz="3000" dirty="0" smtClean="0"/>
          </a:p>
          <a:p>
            <a:r>
              <a:rPr lang="ko-KR" altLang="en-US" sz="3000" dirty="0" smtClean="0"/>
              <a:t>돌려가면서 간섭 무늬를 확인한다</a:t>
            </a:r>
            <a:r>
              <a:rPr lang="en-US" altLang="ko-KR" sz="3000" dirty="0" smtClean="0"/>
              <a:t>.</a:t>
            </a:r>
            <a:endParaRPr lang="ko-KR" altLang="en-US" sz="3000" dirty="0"/>
          </a:p>
        </p:txBody>
      </p:sp>
      <p:sp>
        <p:nvSpPr>
          <p:cNvPr id="21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22" name="날짜 개체 틀 3"/>
          <p:cNvSpPr txBox="1">
            <a:spLocks/>
          </p:cNvSpPr>
          <p:nvPr/>
        </p:nvSpPr>
        <p:spPr>
          <a:xfrm>
            <a:off x="5292080" y="5320874"/>
            <a:ext cx="36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://en.wikipedia.org/wiki/File:Michaelson_with_letters.jpg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4055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>
                <a:latin typeface="+mn-lt"/>
              </a:rPr>
              <a:t>Efforts to resolve theoretical dilemma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93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FitzGerald Contraction (1892)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131840" y="1556792"/>
            <a:ext cx="59046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Suggested modified experiment by shortening an arm of the Michelson-Morley experiment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Predicted Length contraction depending on the v(earth)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Experimentally verified later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://en.wikipedia.org/wiki/File:George_Francis_FitzGerald.jpg</a:t>
            </a:r>
            <a:endParaRPr lang="ko-KR" altLang="en-US" sz="800" dirty="0"/>
          </a:p>
        </p:txBody>
      </p:sp>
      <p:pic>
        <p:nvPicPr>
          <p:cNvPr id="1026" name="Picture 2" descr="C:\Users\김민호\Pictures\405px-George_Francis_FitzGera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8" y="1298827"/>
            <a:ext cx="2511761" cy="37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5157778"/>
            <a:ext cx="2951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George Francis FitzGerald </a:t>
            </a:r>
            <a:br>
              <a:rPr lang="en-US" altLang="ko-KR" dirty="0" smtClean="0"/>
            </a:br>
            <a:r>
              <a:rPr lang="en-US" altLang="ko-KR" dirty="0" smtClean="0"/>
              <a:t>(1851~1901)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517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Lorentz (1895)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635896" y="1556792"/>
            <a:ext cx="540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>
                <a:hlinkClick r:id="rId2"/>
              </a:rPr>
              <a:t>Michelson-Morley Experiment (3/3)</a:t>
            </a: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To most physicists FitzGerald’s idea was absurd.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Developed the Lorentz transformation and explained the FitzGerald contraction</a:t>
            </a:r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://en.wikipedia.org/wiki/File:Hendrik_Antoon_Lorentz.jpg</a:t>
            </a:r>
            <a:endParaRPr lang="ko-KR" altLang="en-US" sz="800" dirty="0"/>
          </a:p>
        </p:txBody>
      </p:sp>
      <p:pic>
        <p:nvPicPr>
          <p:cNvPr id="2050" name="Picture 2" descr="C:\Users\김민호\Pictures\Hendrik_Antoon_Lorent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2484919" cy="355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214585" y="5157776"/>
            <a:ext cx="1854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err="1" smtClean="0"/>
              <a:t>Hendrik</a:t>
            </a:r>
            <a:r>
              <a:rPr lang="en-US" altLang="ko-KR" dirty="0" smtClean="0"/>
              <a:t> Lorentz</a:t>
            </a:r>
            <a:br>
              <a:rPr lang="en-US" altLang="ko-KR" dirty="0" smtClean="0"/>
            </a:br>
            <a:r>
              <a:rPr lang="en-US" altLang="ko-KR" dirty="0" smtClean="0"/>
              <a:t>(1853~1928)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457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err="1" smtClean="0"/>
              <a:t>Poincaré</a:t>
            </a:r>
            <a:r>
              <a:rPr lang="en-US" altLang="ko-KR" b="1" dirty="0" smtClean="0">
                <a:latin typeface="+mn-lt"/>
              </a:rPr>
              <a:t> (1899)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203848" y="1556792"/>
            <a:ext cx="59401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Offered a general explanation of the experiment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Calling it the principle of relativity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Absolute motion will never be detected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Predicted entirely new dynamics is involved that is distinguished from Galilean relativity</a:t>
            </a:r>
          </a:p>
        </p:txBody>
      </p:sp>
      <p:sp>
        <p:nvSpPr>
          <p:cNvPr id="8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: http</a:t>
            </a:r>
            <a:r>
              <a:rPr lang="en-US" altLang="ko-KR" sz="800" dirty="0"/>
              <a:t>://en.wikipedia.org/wiki/File:JH_Poincare.jpg</a:t>
            </a:r>
            <a:endParaRPr lang="ko-KR" altLang="en-US" sz="800" dirty="0"/>
          </a:p>
        </p:txBody>
      </p:sp>
      <p:pic>
        <p:nvPicPr>
          <p:cNvPr id="3074" name="Picture 2" descr="C:\Users\김민호\Pictures\JH_Poinc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3" y="1568737"/>
            <a:ext cx="2715860" cy="367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65573" y="5445224"/>
            <a:ext cx="1707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Henri </a:t>
            </a:r>
            <a:r>
              <a:rPr lang="en-US" altLang="ko-KR" dirty="0" err="1" smtClean="0"/>
              <a:t>Poincaré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(1854~1912)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4815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>
                <a:latin typeface="+mn-lt"/>
              </a:rPr>
              <a:t>Light is a wave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484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Implications of the results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20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9512" y="1292914"/>
                <a:ext cx="885698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/>
                  <a:t>Galilei’s inertia: No difference between “at rest” and motion with “</a:t>
                </a:r>
                <a14:m>
                  <m:oMath xmlns:m="http://schemas.openxmlformats.org/officeDocument/2006/math">
                    <m:r>
                      <a:rPr lang="en-US" altLang="ko-KR" sz="3000" b="0" i="1" dirty="0" smtClean="0">
                        <a:latin typeface="Cambria Math"/>
                      </a:rPr>
                      <m:t>𝑣</m:t>
                    </m:r>
                    <m:r>
                      <a:rPr lang="en-US" altLang="ko-KR" sz="3000" b="0" i="1" dirty="0" smtClean="0">
                        <a:latin typeface="Cambria Math"/>
                      </a:rPr>
                      <m:t>≠0</m:t>
                    </m:r>
                  </m:oMath>
                </a14:m>
                <a:r>
                  <a:rPr lang="en-US" altLang="ko-KR" sz="3000" dirty="0" smtClean="0"/>
                  <a:t>”</a:t>
                </a:r>
                <a:endParaRPr lang="en-US" altLang="ko-KR" sz="3000" dirty="0"/>
              </a:p>
              <a:p>
                <a:pPr marL="457200" indent="-457200">
                  <a:buFont typeface="Arial" pitchFamily="34" charset="0"/>
                  <a:buChar char="•"/>
                </a:pPr>
                <a:endParaRPr lang="en-US" altLang="ko-KR" sz="3000" dirty="0" smtClean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en-US" altLang="ko-KR" sz="3000" dirty="0" smtClean="0"/>
                  <a:t>If Michelson’s experiment proved the existence of </a:t>
                </a:r>
                <a:r>
                  <a:rPr lang="en-US" altLang="ko-KR" sz="3000" dirty="0" err="1" smtClean="0"/>
                  <a:t>aether</a:t>
                </a:r>
                <a:r>
                  <a:rPr lang="en-US" altLang="ko-KR" sz="3000" dirty="0" smtClean="0"/>
                  <a:t>, then it disproves the </a:t>
                </a:r>
                <a:r>
                  <a:rPr lang="en-US" altLang="ko-KR" sz="3000" dirty="0" err="1" smtClean="0"/>
                  <a:t>Galilei’s</a:t>
                </a:r>
                <a:r>
                  <a:rPr lang="en-US" altLang="ko-KR" sz="3000" dirty="0" smtClean="0"/>
                  <a:t> idea that any inertial reference systems are equivalent.</a:t>
                </a:r>
              </a:p>
              <a:p>
                <a:r>
                  <a:rPr lang="en-US" altLang="ko-KR" sz="3000" dirty="0" smtClean="0"/>
                  <a:t>   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92914"/>
                <a:ext cx="8856984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376" t="-2093" r="-282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89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US" altLang="ko-KR" b="1" dirty="0" smtClean="0">
                <a:latin typeface="+mn-lt"/>
              </a:rPr>
              <a:t>In Summary,</a:t>
            </a:r>
            <a:br>
              <a:rPr lang="en-US" altLang="ko-KR" b="1" dirty="0" smtClean="0">
                <a:latin typeface="+mn-lt"/>
              </a:rPr>
            </a:br>
            <a:r>
              <a:rPr lang="en-US" altLang="ko-KR" b="1" dirty="0" smtClean="0">
                <a:latin typeface="+mn-lt"/>
              </a:rPr>
              <a:t>Michelson-Morley Experiment was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85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solidFill>
                  <a:srgbClr val="0070C0"/>
                </a:solidFill>
              </a:rPr>
              <a:t>the most brilliant failure in science history</a:t>
            </a:r>
            <a:endParaRPr lang="en-US" altLang="ko-KR" sz="3000" b="1" dirty="0">
              <a:solidFill>
                <a:srgbClr val="0070C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In Summary, Michelson has done the following:</a:t>
            </a:r>
            <a:br>
              <a:rPr lang="en-US" altLang="ko-KR" sz="3000" dirty="0" smtClean="0"/>
            </a:br>
            <a:r>
              <a:rPr lang="en-US" altLang="ko-KR" sz="3000" dirty="0" smtClean="0"/>
              <a:t>1. Measured c most accurately</a:t>
            </a:r>
            <a:br>
              <a:rPr lang="en-US" altLang="ko-KR" sz="3000" dirty="0" smtClean="0"/>
            </a:br>
            <a:r>
              <a:rPr lang="en-US" altLang="ko-KR" sz="3000" dirty="0" smtClean="0"/>
              <a:t>2. First measurement </a:t>
            </a:r>
            <a:r>
              <a:rPr lang="en-US" altLang="ko-KR" sz="3000" dirty="0"/>
              <a:t>of the diameter of a </a:t>
            </a:r>
            <a:r>
              <a:rPr lang="en-US" altLang="ko-KR" sz="3000" dirty="0" smtClean="0"/>
              <a:t>star</a:t>
            </a:r>
            <a:br>
              <a:rPr lang="en-US" altLang="ko-KR" sz="3000" dirty="0" smtClean="0"/>
            </a:br>
            <a:r>
              <a:rPr lang="en-US" altLang="ko-KR" sz="3000" dirty="0" smtClean="0"/>
              <a:t>3. Proved that the speed of light is invariant in any inertial reference frame. </a:t>
            </a:r>
            <a:br>
              <a:rPr lang="en-US" altLang="ko-KR" sz="3000" dirty="0" smtClean="0"/>
            </a:br>
            <a:r>
              <a:rPr lang="en-US" altLang="ko-KR" sz="3000" b="1" dirty="0" smtClean="0"/>
              <a:t>However, he never accepted this.</a:t>
            </a:r>
          </a:p>
        </p:txBody>
      </p:sp>
    </p:spTree>
    <p:extLst>
      <p:ext uri="{BB962C8B-B14F-4D97-AF65-F5344CB8AC3E}">
        <p14:creationId xmlns:p14="http://schemas.microsoft.com/office/powerpoint/2010/main" val="15436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+mn-lt"/>
              </a:rPr>
              <a:t>References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>
                <a:hlinkClick r:id="rId2"/>
              </a:rPr>
              <a:t>http://</a:t>
            </a:r>
            <a:r>
              <a:rPr lang="en-US" altLang="ko-KR" sz="3000" dirty="0" smtClean="0">
                <a:hlinkClick r:id="rId2"/>
              </a:rPr>
              <a:t>galileo.phys.virginia.edu/classes/109N/lectures/michelson.html</a:t>
            </a:r>
            <a:r>
              <a:rPr lang="en-US" altLang="ko-KR" sz="3000" dirty="0" smtClean="0"/>
              <a:t>    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33581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latin typeface="+mn-lt"/>
              </a:rPr>
              <a:t>Why light is a wave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Diffraction</a:t>
            </a:r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 - </a:t>
            </a:r>
            <a:r>
              <a:rPr lang="en-US" altLang="ko-KR" sz="3000" dirty="0">
                <a:hlinkClick r:id="rId2"/>
              </a:rPr>
              <a:t>high-school physics class</a:t>
            </a:r>
            <a:endParaRPr lang="en-US" altLang="ko-KR" sz="3000" dirty="0"/>
          </a:p>
          <a:p>
            <a:r>
              <a:rPr lang="en-US" altLang="ko-KR" sz="3000" dirty="0"/>
              <a:t>    - </a:t>
            </a:r>
            <a:r>
              <a:rPr lang="en-US" altLang="ko-KR" sz="3000" dirty="0">
                <a:hlinkClick r:id="rId3"/>
              </a:rPr>
              <a:t>Diffraction gratings</a:t>
            </a: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Interference</a:t>
            </a:r>
          </a:p>
          <a:p>
            <a:r>
              <a:rPr lang="en-US" altLang="ko-KR" sz="3000" dirty="0" smtClean="0"/>
              <a:t>    - </a:t>
            </a:r>
            <a:r>
              <a:rPr lang="en-US" altLang="ko-KR" sz="3000" dirty="0" smtClean="0">
                <a:hlinkClick r:id="rId4"/>
              </a:rPr>
              <a:t>simple explanation on </a:t>
            </a:r>
            <a:br>
              <a:rPr lang="en-US" altLang="ko-KR" sz="3000" dirty="0" smtClean="0">
                <a:hlinkClick r:id="rId4"/>
              </a:rPr>
            </a:br>
            <a:r>
              <a:rPr lang="en-US" altLang="ko-KR" sz="3000" dirty="0" smtClean="0"/>
              <a:t>      </a:t>
            </a:r>
            <a:r>
              <a:rPr lang="en-US" altLang="ko-KR" sz="3000" u="sng" dirty="0" smtClean="0">
                <a:solidFill>
                  <a:srgbClr val="0000CC"/>
                </a:solidFill>
              </a:rPr>
              <a:t>Young’s double-slit experiment</a:t>
            </a:r>
            <a:endParaRPr lang="en-US" altLang="ko-KR" sz="3000" dirty="0" smtClean="0"/>
          </a:p>
          <a:p>
            <a:r>
              <a:rPr lang="en-US" altLang="ko-KR" sz="3000" dirty="0" smtClean="0"/>
              <a:t>    - </a:t>
            </a:r>
            <a:r>
              <a:rPr lang="en-US" altLang="ko-KR" sz="3000" dirty="0" smtClean="0">
                <a:hlinkClick r:id="rId5"/>
              </a:rPr>
              <a:t>Young’s experiment using a laser</a:t>
            </a:r>
            <a:endParaRPr lang="en-US" altLang="ko-KR" sz="3000" dirty="0" smtClean="0"/>
          </a:p>
          <a:p>
            <a:r>
              <a:rPr lang="en-US" altLang="ko-KR" sz="3000" dirty="0" smtClean="0"/>
              <a:t>    - </a:t>
            </a:r>
            <a:r>
              <a:rPr lang="en-US" altLang="ko-KR" sz="3000" dirty="0" smtClean="0">
                <a:hlinkClick r:id="rId6"/>
              </a:rPr>
              <a:t>Advanced experiments</a:t>
            </a:r>
            <a:endParaRPr lang="en-US" altLang="ko-KR" sz="3000" dirty="0" smtClean="0"/>
          </a:p>
          <a:p>
            <a:r>
              <a:rPr lang="en-US" altLang="ko-KR" sz="3000" dirty="0"/>
              <a:t> </a:t>
            </a:r>
            <a:r>
              <a:rPr lang="en-US" altLang="ko-KR" sz="3000" dirty="0" smtClean="0"/>
              <a:t>   - </a:t>
            </a:r>
            <a:r>
              <a:rPr lang="en-US" altLang="ko-KR" sz="3000" dirty="0" smtClean="0">
                <a:hlinkClick r:id="rId7"/>
              </a:rPr>
              <a:t>Thin-film interference </a:t>
            </a:r>
            <a:endParaRPr lang="ko-KR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04538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>
                <a:latin typeface="+mn-lt"/>
              </a:rPr>
              <a:t>What is the medium of </a:t>
            </a:r>
            <a:br>
              <a:rPr lang="en-US" altLang="ko-KR" sz="8000" b="1" dirty="0" smtClean="0">
                <a:latin typeface="+mn-lt"/>
              </a:rPr>
            </a:br>
            <a:r>
              <a:rPr lang="en-US" altLang="ko-KR" sz="8000" b="1" dirty="0" smtClean="0">
                <a:latin typeface="+mn-lt"/>
              </a:rPr>
              <a:t>the light wave?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29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Speed of Light is very large!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Recall that v(air)&lt;v(water)&lt;v(diamond)=12km/s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c=299,792,458 km/s &gt;v(diamond)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If the medium of light wave exists, then it must be harder than diamond and much lighter than that. What is it?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They called the medium of the light wave </a:t>
            </a: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70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latin typeface="+mn-lt"/>
              </a:rPr>
              <a:t>Questions on the </a:t>
            </a:r>
            <a:r>
              <a:rPr lang="en-US" altLang="ko-KR" b="1" dirty="0" err="1" smtClean="0">
                <a:latin typeface="+mn-lt"/>
              </a:rPr>
              <a:t>aether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Light from a far galaxy travels through vacuum.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If </a:t>
            </a: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 exists, then it must fill the space even in the vacuum.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Unlike the sound, the light wave is an electromagnetic wave that is transverse.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Therefore, if the light wave is similar to the sound, then the </a:t>
            </a: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, which is very light, but must have properties of solid whose bondage is very strong.</a:t>
            </a:r>
          </a:p>
        </p:txBody>
      </p:sp>
    </p:spTree>
    <p:extLst>
      <p:ext uri="{BB962C8B-B14F-4D97-AF65-F5344CB8AC3E}">
        <p14:creationId xmlns:p14="http://schemas.microsoft.com/office/powerpoint/2010/main" val="158937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Questions on the </a:t>
            </a:r>
            <a:r>
              <a:rPr lang="en-US" altLang="ko-KR" b="1" dirty="0" err="1"/>
              <a:t>aether</a:t>
            </a:r>
            <a:endParaRPr lang="ko-KR" altLang="en-US" b="1" dirty="0">
              <a:latin typeface="+mn-lt"/>
            </a:endParaRPr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err="1" smtClean="0"/>
              <a:t>Aether</a:t>
            </a:r>
            <a:r>
              <a:rPr lang="en-US" altLang="ko-KR" sz="3000" dirty="0" smtClean="0"/>
              <a:t> is transparent 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It must be completely uncompressible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dirty="0" smtClean="0"/>
              <a:t>It must not be viscous because the motion of planets does not decelerate</a:t>
            </a:r>
          </a:p>
        </p:txBody>
      </p:sp>
    </p:spTree>
    <p:extLst>
      <p:ext uri="{BB962C8B-B14F-4D97-AF65-F5344CB8AC3E}">
        <p14:creationId xmlns:p14="http://schemas.microsoft.com/office/powerpoint/2010/main" val="3661870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08504" cy="5386610"/>
          </a:xfrm>
        </p:spPr>
        <p:txBody>
          <a:bodyPr>
            <a:normAutofit/>
          </a:bodyPr>
          <a:lstStyle/>
          <a:p>
            <a:r>
              <a:rPr lang="en-US" altLang="ko-KR" sz="8000" b="1" dirty="0" smtClean="0">
                <a:latin typeface="+mn-lt"/>
              </a:rPr>
              <a:t>The experiment</a:t>
            </a:r>
            <a:endParaRPr lang="ko-KR" altLang="en-US" sz="8000" b="1" dirty="0">
              <a:latin typeface="+mn-lt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1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Michelson and Morley</a:t>
            </a:r>
            <a:endParaRPr lang="ko-KR" alt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752" y="1340768"/>
            <a:ext cx="3004241" cy="3744416"/>
          </a:xfrm>
        </p:spPr>
      </p:pic>
      <p:pic>
        <p:nvPicPr>
          <p:cNvPr id="8" name="내용 개체 틀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361" y="1340768"/>
            <a:ext cx="2520280" cy="3742617"/>
          </a:xfrm>
        </p:spPr>
      </p:pic>
      <p:sp>
        <p:nvSpPr>
          <p:cNvPr id="9" name="TextBox 8"/>
          <p:cNvSpPr txBox="1"/>
          <p:nvPr/>
        </p:nvSpPr>
        <p:spPr>
          <a:xfrm>
            <a:off x="1012999" y="5271591"/>
            <a:ext cx="31525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hlinkClick r:id="rId4"/>
              </a:rPr>
              <a:t>Albert Abraham </a:t>
            </a:r>
            <a:r>
              <a:rPr lang="en-US" altLang="ko-KR" b="1" dirty="0" smtClean="0">
                <a:hlinkClick r:id="rId4"/>
              </a:rPr>
              <a:t>Michelson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(1852~1931)</a:t>
            </a:r>
          </a:p>
          <a:p>
            <a:pPr algn="ctr"/>
            <a:r>
              <a:rPr lang="en-US" altLang="ko-KR" b="1" dirty="0" smtClean="0"/>
              <a:t>Nobel Prize Winner (1907)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5271591"/>
            <a:ext cx="28669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Edward Williams </a:t>
            </a:r>
            <a:r>
              <a:rPr lang="en-US" altLang="ko-KR" b="1" dirty="0" smtClean="0"/>
              <a:t>Morley</a:t>
            </a:r>
          </a:p>
          <a:p>
            <a:pPr algn="ctr"/>
            <a:r>
              <a:rPr lang="en-US" altLang="ko-KR" b="1" dirty="0" smtClean="0"/>
              <a:t>(1838~1923)</a:t>
            </a:r>
            <a:endParaRPr lang="ko-KR" altLang="en-US" dirty="0"/>
          </a:p>
        </p:txBody>
      </p:sp>
      <p:sp>
        <p:nvSpPr>
          <p:cNvPr id="11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년도 </a:t>
            </a:r>
            <a:r>
              <a:rPr lang="en-US" altLang="ko-KR" dirty="0" smtClean="0"/>
              <a:t>1</a:t>
            </a:r>
            <a:r>
              <a:rPr lang="ko-KR" altLang="en-US" dirty="0" smtClean="0"/>
              <a:t>학기 </a:t>
            </a:r>
            <a:r>
              <a:rPr lang="ko-KR" altLang="en-US" dirty="0"/>
              <a:t>𝐸</a:t>
            </a:r>
            <a:r>
              <a:rPr lang="en-US" altLang="ko-KR" dirty="0"/>
              <a:t>=</a:t>
            </a:r>
            <a:r>
              <a:rPr lang="ko-KR" altLang="en-US" dirty="0"/>
              <a:t>𝑚𝑐</a:t>
            </a:r>
            <a:r>
              <a:rPr lang="en-US" altLang="ko-KR" baseline="30000" dirty="0"/>
              <a:t>2</a:t>
            </a:r>
            <a:endParaRPr lang="ko-KR" altLang="en-US" dirty="0"/>
          </a:p>
        </p:txBody>
      </p:sp>
      <p:sp>
        <p:nvSpPr>
          <p:cNvPr id="12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3" name="날짜 개체 틀 3"/>
          <p:cNvSpPr txBox="1">
            <a:spLocks/>
          </p:cNvSpPr>
          <p:nvPr/>
        </p:nvSpPr>
        <p:spPr>
          <a:xfrm>
            <a:off x="2699792" y="6309320"/>
            <a:ext cx="5616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800" dirty="0" smtClean="0"/>
              <a:t>그림출처</a:t>
            </a:r>
            <a:r>
              <a:rPr lang="en-US" altLang="ko-KR" sz="800" dirty="0" smtClean="0"/>
              <a:t>(</a:t>
            </a:r>
            <a:r>
              <a:rPr lang="ko-KR" altLang="en-US" sz="800" dirty="0" smtClean="0"/>
              <a:t>좌</a:t>
            </a:r>
            <a:r>
              <a:rPr lang="en-US" altLang="ko-KR" sz="800" dirty="0"/>
              <a:t>):http://</a:t>
            </a:r>
            <a:r>
              <a:rPr lang="en-US" altLang="ko-KR" sz="800" dirty="0" smtClean="0"/>
              <a:t>en.wikipedia.org/wiki/File:Albert_Abraham_Michelson2.jpg</a:t>
            </a:r>
          </a:p>
          <a:p>
            <a:r>
              <a:rPr lang="en-US" altLang="ko-KR" sz="800" dirty="0"/>
              <a:t> </a:t>
            </a:r>
            <a:r>
              <a:rPr lang="en-US" altLang="ko-KR" sz="800" dirty="0" smtClean="0"/>
              <a:t>          (</a:t>
            </a:r>
            <a:r>
              <a:rPr lang="ko-KR" altLang="en-US" sz="800" dirty="0" err="1" smtClean="0"/>
              <a:t>으</a:t>
            </a:r>
            <a:r>
              <a:rPr lang="en-US" altLang="ko-KR" sz="800" dirty="0"/>
              <a:t>): http://ko.wikipedia.org/wiki/%ED%8C%8C%EC%9D%BC:Edward_Williams_Morley.jpg</a:t>
            </a:r>
            <a:endParaRPr lang="ko-KR" altLang="en-US" sz="800" dirty="0"/>
          </a:p>
        </p:txBody>
      </p:sp>
    </p:spTree>
    <p:extLst>
      <p:ext uri="{BB962C8B-B14F-4D97-AF65-F5344CB8AC3E}">
        <p14:creationId xmlns:p14="http://schemas.microsoft.com/office/powerpoint/2010/main" val="175812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930</Words>
  <Application>Microsoft Office PowerPoint</Application>
  <PresentationFormat>화면 슬라이드 쇼(4:3)</PresentationFormat>
  <Paragraphs>171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Michelson-Morley Experiment</vt:lpstr>
      <vt:lpstr>Light is a wave</vt:lpstr>
      <vt:lpstr>Why light is a wave</vt:lpstr>
      <vt:lpstr>What is the medium of  the light wave?</vt:lpstr>
      <vt:lpstr>Speed of Light is very large!</vt:lpstr>
      <vt:lpstr>Questions on the aether</vt:lpstr>
      <vt:lpstr>Questions on the aether</vt:lpstr>
      <vt:lpstr>The experiment</vt:lpstr>
      <vt:lpstr>Michelson and Morley</vt:lpstr>
      <vt:lpstr>Must Watch</vt:lpstr>
      <vt:lpstr>Michelson’s first Experiment</vt:lpstr>
      <vt:lpstr>Michelson-Morley   Experiment</vt:lpstr>
      <vt:lpstr>Michelson interferometer</vt:lpstr>
      <vt:lpstr>Michelson interferometer</vt:lpstr>
      <vt:lpstr>Michelson-Morley Experiment</vt:lpstr>
      <vt:lpstr>Efforts to resolve theoretical dilemma</vt:lpstr>
      <vt:lpstr>FitzGerald Contraction (1892)</vt:lpstr>
      <vt:lpstr>Lorentz (1895)</vt:lpstr>
      <vt:lpstr>Poincaré (1899)</vt:lpstr>
      <vt:lpstr>Implications of the results</vt:lpstr>
      <vt:lpstr>In Summary, Michelson-Morley Experiment was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다시 만나는  전자기학</dc:title>
  <dc:creator>김민호</dc:creator>
  <cp:lastModifiedBy>김민호</cp:lastModifiedBy>
  <cp:revision>66</cp:revision>
  <cp:lastPrinted>2012-04-29T10:01:51Z</cp:lastPrinted>
  <dcterms:created xsi:type="dcterms:W3CDTF">2012-04-29T07:09:51Z</dcterms:created>
  <dcterms:modified xsi:type="dcterms:W3CDTF">2012-07-10T03:00:04Z</dcterms:modified>
</cp:coreProperties>
</file>