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3"/>
  </p:notesMasterIdLst>
  <p:sldIdLst>
    <p:sldId id="337" r:id="rId3"/>
    <p:sldId id="338" r:id="rId4"/>
    <p:sldId id="340" r:id="rId5"/>
    <p:sldId id="342" r:id="rId6"/>
    <p:sldId id="343" r:id="rId7"/>
    <p:sldId id="348" r:id="rId8"/>
    <p:sldId id="345" r:id="rId9"/>
    <p:sldId id="346" r:id="rId10"/>
    <p:sldId id="350" r:id="rId11"/>
    <p:sldId id="31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FB4B1"/>
    <a:srgbClr val="666666"/>
    <a:srgbClr val="9B9B9B"/>
    <a:srgbClr val="00823B"/>
    <a:srgbClr val="008080"/>
    <a:srgbClr val="ECF8F7"/>
    <a:srgbClr val="B0DEDD"/>
    <a:srgbClr val="DEF2F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63" autoAdjust="0"/>
  </p:normalViewPr>
  <p:slideViewPr>
    <p:cSldViewPr>
      <p:cViewPr>
        <p:scale>
          <a:sx n="48" d="100"/>
          <a:sy n="48" d="100"/>
        </p:scale>
        <p:origin x="-94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6866E-5DB0-4328-843A-62388EA17BB0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1422-EE22-4EEC-8481-4291F4BAB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100.naver.com/100.nhn?docid=33977" TargetMode="External"/><Relationship Id="rId13" Type="http://schemas.openxmlformats.org/officeDocument/2006/relationships/hyperlink" Target="http://terms.naver.com/entry.nhn?docId=169767" TargetMode="External"/><Relationship Id="rId18" Type="http://schemas.openxmlformats.org/officeDocument/2006/relationships/hyperlink" Target="http://100.naver.com/100.nhn?docid=819911" TargetMode="External"/><Relationship Id="rId3" Type="http://schemas.openxmlformats.org/officeDocument/2006/relationships/hyperlink" Target="http://100.naver.com/100.nhn?docid=101239" TargetMode="External"/><Relationship Id="rId7" Type="http://schemas.openxmlformats.org/officeDocument/2006/relationships/hyperlink" Target="http://dic.search.naver.com/search.naver?sm=svc_hty&amp;where=kdic&amp;query=%BE%C8%C0%FC%BC%BA" TargetMode="External"/><Relationship Id="rId12" Type="http://schemas.openxmlformats.org/officeDocument/2006/relationships/hyperlink" Target="http://dic.search.naver.com/search.naver?sm=svc_hty&amp;where=kdic&amp;query=%C0%A7%BB%FD%B0%FC%B8%AE" TargetMode="External"/><Relationship Id="rId17" Type="http://schemas.openxmlformats.org/officeDocument/2006/relationships/hyperlink" Target="http://100.naver.com/100.nhn?docid=762072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100.naver.com/100.nhn?docid=788620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erms.naver.com/entry.nhn?docId=179419" TargetMode="External"/><Relationship Id="rId11" Type="http://schemas.openxmlformats.org/officeDocument/2006/relationships/hyperlink" Target="http://100.naver.com/100.nhn?docid=75651" TargetMode="External"/><Relationship Id="rId5" Type="http://schemas.openxmlformats.org/officeDocument/2006/relationships/hyperlink" Target="http://terms.naver.com/entry.nhn?docId=531" TargetMode="External"/><Relationship Id="rId15" Type="http://schemas.openxmlformats.org/officeDocument/2006/relationships/hyperlink" Target="http://terms.naver.com/entry.nhn?docId=388543" TargetMode="External"/><Relationship Id="rId10" Type="http://schemas.openxmlformats.org/officeDocument/2006/relationships/hyperlink" Target="http://100.naver.com/100.nhn?docid=65122" TargetMode="External"/><Relationship Id="rId19" Type="http://schemas.openxmlformats.org/officeDocument/2006/relationships/hyperlink" Target="http://100.naver.com/" TargetMode="External"/><Relationship Id="rId4" Type="http://schemas.openxmlformats.org/officeDocument/2006/relationships/hyperlink" Target="http://dic.search.naver.com/search.naver?sm=svc_hty&amp;where=kdic&amp;query=%BD%C4%C7%B0%C0%A7%C7%D8%BF%E4%BC%D2%20%C1%DF%C1%A1%B0%FC%B8%AE%B1%E2%C1%D8" TargetMode="External"/><Relationship Id="rId9" Type="http://schemas.openxmlformats.org/officeDocument/2006/relationships/hyperlink" Target="http://100.naver.com/100.nhn?docid=119289" TargetMode="External"/><Relationship Id="rId14" Type="http://schemas.openxmlformats.org/officeDocument/2006/relationships/hyperlink" Target="http://terms.naver.com/entry.nhn?docId=295893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네덜란드 </a:t>
            </a:r>
            <a:r>
              <a:rPr lang="ko-KR" altLang="en-US" dirty="0" err="1" smtClean="0"/>
              <a:t>푸드밸리의</a:t>
            </a:r>
            <a:r>
              <a:rPr lang="ko-KR" altLang="en-US" dirty="0" smtClean="0"/>
              <a:t> 개요</a:t>
            </a:r>
            <a:r>
              <a:rPr lang="ko-KR" altLang="en-US" baseline="0" dirty="0" smtClean="0"/>
              <a:t> 및 현황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지역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바헤닝엔시</a:t>
            </a:r>
            <a:r>
              <a:rPr lang="ko-KR" altLang="en-US" dirty="0" smtClean="0"/>
              <a:t> 중심</a:t>
            </a:r>
            <a:endParaRPr lang="en-US" altLang="ko-KR" dirty="0" smtClean="0"/>
          </a:p>
          <a:p>
            <a:r>
              <a:rPr lang="ko-KR" altLang="en-US" dirty="0" err="1" smtClean="0"/>
              <a:t>업체수</a:t>
            </a:r>
            <a:r>
              <a:rPr lang="en-US" altLang="ko-KR" dirty="0" smtClean="0"/>
              <a:t>: 1500</a:t>
            </a:r>
            <a:r>
              <a:rPr lang="ko-KR" altLang="en-US" dirty="0" err="1" smtClean="0"/>
              <a:t>여개</a:t>
            </a:r>
            <a:endParaRPr lang="en-US" altLang="ko-KR" dirty="0" smtClean="0"/>
          </a:p>
          <a:p>
            <a:r>
              <a:rPr lang="ko-KR" altLang="en-US" dirty="0" smtClean="0"/>
              <a:t>매출</a:t>
            </a:r>
            <a:r>
              <a:rPr lang="en-US" altLang="ko-KR" dirty="0" smtClean="0"/>
              <a:t>:470</a:t>
            </a:r>
            <a:r>
              <a:rPr lang="ko-KR" altLang="en-US" dirty="0" err="1" smtClean="0"/>
              <a:t>억유로</a:t>
            </a:r>
            <a:r>
              <a:rPr lang="en-US" altLang="ko-KR" dirty="0" smtClean="0"/>
              <a:t>(59</a:t>
            </a:r>
            <a:r>
              <a:rPr lang="ko-KR" altLang="en-US" dirty="0" smtClean="0"/>
              <a:t>조원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수출</a:t>
            </a:r>
            <a:r>
              <a:rPr lang="en-US" altLang="ko-KR" dirty="0" smtClean="0"/>
              <a:t>:290</a:t>
            </a:r>
            <a:r>
              <a:rPr lang="ko-KR" altLang="en-US" dirty="0" err="1" smtClean="0"/>
              <a:t>억달러</a:t>
            </a:r>
            <a:r>
              <a:rPr lang="en-US" altLang="ko-KR" dirty="0" smtClean="0"/>
              <a:t>(</a:t>
            </a:r>
            <a:r>
              <a:rPr lang="ko-KR" altLang="en-US" dirty="0" smtClean="0"/>
              <a:t>매출</a:t>
            </a:r>
            <a:r>
              <a:rPr lang="en-US" altLang="ko-KR" dirty="0" smtClean="0"/>
              <a:t>60%)</a:t>
            </a:r>
          </a:p>
          <a:p>
            <a:r>
              <a:rPr lang="ko-KR" altLang="en-US" dirty="0" smtClean="0"/>
              <a:t>고용창출</a:t>
            </a:r>
            <a:r>
              <a:rPr lang="en-US" altLang="ko-KR" dirty="0" smtClean="0"/>
              <a:t>:70</a:t>
            </a:r>
            <a:r>
              <a:rPr lang="ko-KR" altLang="en-US" dirty="0" err="1" smtClean="0"/>
              <a:t>만명</a:t>
            </a:r>
            <a:endParaRPr lang="en-US" altLang="ko-KR" dirty="0" smtClean="0"/>
          </a:p>
          <a:p>
            <a:r>
              <a:rPr lang="ko-KR" altLang="en-US" dirty="0" smtClean="0"/>
              <a:t>연구기관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바헤닝엔대학</a:t>
            </a:r>
            <a:r>
              <a:rPr lang="ko-KR" altLang="en-US" dirty="0" smtClean="0"/>
              <a:t> </a:t>
            </a:r>
            <a:r>
              <a:rPr lang="en-US" altLang="ko-KR" dirty="0" smtClean="0"/>
              <a:t>NIZO </a:t>
            </a:r>
            <a:r>
              <a:rPr lang="ko-KR" altLang="en-US" dirty="0" smtClean="0"/>
              <a:t>식품연구소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Rikilt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식품안전연구소</a:t>
            </a:r>
            <a:endParaRPr lang="en-US" altLang="ko-KR" baseline="0" dirty="0" smtClean="0"/>
          </a:p>
          <a:p>
            <a:r>
              <a:rPr lang="ko-KR" altLang="en-US" baseline="0" dirty="0" smtClean="0"/>
              <a:t>연구인력</a:t>
            </a:r>
            <a:r>
              <a:rPr lang="en-US" altLang="ko-KR" baseline="0" dirty="0" smtClean="0"/>
              <a:t>:1</a:t>
            </a:r>
            <a:r>
              <a:rPr lang="ko-KR" altLang="en-US" baseline="0" dirty="0" err="1" smtClean="0"/>
              <a:t>만명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푸드밸리창업지원센터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`</a:t>
            </a:r>
            <a:r>
              <a:rPr lang="ko-KR" altLang="en-US" dirty="0" err="1" smtClean="0"/>
              <a:t>해썹</a:t>
            </a:r>
            <a:r>
              <a:rPr lang="en-US" altLang="ko-KR" dirty="0" smtClean="0"/>
              <a:t>´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`</a:t>
            </a:r>
            <a:r>
              <a:rPr lang="ko-KR" altLang="en-US" dirty="0" err="1" smtClean="0"/>
              <a:t>해십</a:t>
            </a:r>
            <a:r>
              <a:rPr lang="en-US" altLang="ko-KR" dirty="0" smtClean="0"/>
              <a:t>´ </a:t>
            </a:r>
            <a:r>
              <a:rPr lang="ko-KR" altLang="en-US" dirty="0" smtClean="0"/>
              <a:t>이라 부르며 우리나라에서는 </a:t>
            </a:r>
            <a:r>
              <a:rPr lang="en-US" altLang="ko-KR" dirty="0" smtClean="0"/>
              <a:t>1995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월에 도입하면서 </a:t>
            </a:r>
            <a:r>
              <a:rPr lang="ko-KR" altLang="en-US" u="none" strike="noStrike" dirty="0" smtClean="0">
                <a:hlinkClick r:id="rId3"/>
              </a:rPr>
              <a:t>식품위생법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`</a:t>
            </a:r>
            <a:r>
              <a:rPr lang="ko-KR" altLang="en-US" u="none" strike="noStrike" dirty="0" err="1" smtClean="0">
                <a:hlinkClick r:id="rId4"/>
              </a:rPr>
              <a:t>식품위해요소중점관리기준</a:t>
            </a:r>
            <a:r>
              <a:rPr lang="en-US" altLang="ko-KR" dirty="0" smtClean="0"/>
              <a:t>´</a:t>
            </a:r>
            <a:r>
              <a:rPr lang="ko-KR" altLang="en-US" dirty="0" smtClean="0"/>
              <a:t>이라고 한다</a:t>
            </a:r>
            <a:r>
              <a:rPr lang="en-US" altLang="ko-KR" dirty="0" smtClean="0"/>
              <a:t>. </a:t>
            </a:r>
          </a:p>
          <a:p>
            <a:r>
              <a:rPr lang="en-US" altLang="ko-KR" u="none" strike="noStrike" dirty="0" smtClean="0">
                <a:hlinkClick r:id="rId5"/>
              </a:rPr>
              <a:t>HACCP</a:t>
            </a:r>
            <a:r>
              <a:rPr lang="ko-KR" altLang="en-US" dirty="0" smtClean="0"/>
              <a:t>은 </a:t>
            </a:r>
            <a:r>
              <a:rPr lang="ko-KR" altLang="en-US" u="none" strike="noStrike" dirty="0" smtClean="0">
                <a:hlinkClick r:id="rId6"/>
              </a:rPr>
              <a:t>최종 제품</a:t>
            </a:r>
            <a:r>
              <a:rPr lang="ko-KR" altLang="en-US" dirty="0" smtClean="0"/>
              <a:t>을 검사하여 </a:t>
            </a:r>
            <a:r>
              <a:rPr lang="ko-KR" altLang="en-US" u="none" strike="noStrike" dirty="0" smtClean="0">
                <a:hlinkClick r:id="rId7"/>
              </a:rPr>
              <a:t>안전성</a:t>
            </a:r>
            <a:r>
              <a:rPr lang="ko-KR" altLang="en-US" dirty="0" smtClean="0"/>
              <a:t>을 확보하는 개념이 아니라 식품의 생산 유통 소비의 전 과정을 통하여 지속적으로 관리함으로써 제품 또는 식품의 안전성</a:t>
            </a:r>
            <a:r>
              <a:rPr lang="en-US" altLang="ko-KR" dirty="0" smtClean="0"/>
              <a:t>(Safety)</a:t>
            </a:r>
            <a:r>
              <a:rPr lang="ko-KR" altLang="en-US" dirty="0" smtClean="0"/>
              <a:t>을 확보하고 보증하는 예방차원의 개념이다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</a:t>
            </a:r>
            <a:r>
              <a:rPr lang="en-US" altLang="ko-KR" dirty="0" smtClean="0"/>
              <a:t>HACCP</a:t>
            </a:r>
            <a:r>
              <a:rPr lang="ko-KR" altLang="en-US" dirty="0" smtClean="0"/>
              <a:t>은 식중독을 예방하기 위한 감시활동으로 식품의 안전성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건전성 및 품질을 확보하기 위한 계획적 관리시스템이라 할 수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HACCP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NASA(</a:t>
            </a:r>
            <a:r>
              <a:rPr lang="ko-KR" altLang="en-US" u="none" strike="noStrike" dirty="0" err="1" smtClean="0">
                <a:hlinkClick r:id="rId8"/>
              </a:rPr>
              <a:t>미항공우주국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요청으로 </a:t>
            </a:r>
            <a:r>
              <a:rPr lang="en-US" altLang="ko-KR" dirty="0" smtClean="0"/>
              <a:t>1959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필스버리</a:t>
            </a:r>
            <a:r>
              <a:rPr lang="en-US" altLang="ko-KR" dirty="0" smtClean="0"/>
              <a:t>(Pillsbury)</a:t>
            </a:r>
            <a:r>
              <a:rPr lang="ko-KR" altLang="en-US" dirty="0" smtClean="0"/>
              <a:t>사가 </a:t>
            </a:r>
            <a:r>
              <a:rPr lang="ko-KR" altLang="en-US" u="none" strike="noStrike" dirty="0" smtClean="0">
                <a:hlinkClick r:id="rId9"/>
              </a:rPr>
              <a:t>우주식</a:t>
            </a:r>
            <a:r>
              <a:rPr lang="ko-KR" altLang="en-US" dirty="0" smtClean="0"/>
              <a:t>에 적합하게 개발 한 것으로</a:t>
            </a:r>
            <a:r>
              <a:rPr lang="en-US" altLang="ko-KR" dirty="0" smtClean="0"/>
              <a:t>, </a:t>
            </a:r>
            <a:r>
              <a:rPr lang="ko-KR" altLang="en-US" u="none" strike="noStrike" dirty="0" smtClean="0">
                <a:hlinkClick r:id="rId10"/>
              </a:rPr>
              <a:t>무중력 상태</a:t>
            </a:r>
            <a:r>
              <a:rPr lang="ko-KR" altLang="en-US" dirty="0" smtClean="0"/>
              <a:t>에서 </a:t>
            </a:r>
            <a:r>
              <a:rPr lang="ko-KR" altLang="en-US" u="none" strike="noStrike" dirty="0" smtClean="0">
                <a:hlinkClick r:id="rId11"/>
              </a:rPr>
              <a:t>병원균</a:t>
            </a:r>
            <a:r>
              <a:rPr lang="ko-KR" altLang="en-US" dirty="0" smtClean="0"/>
              <a:t> 혹은 생물학적 독소가 전혀 없는 식품을 만들기 위한 것이었다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무균식품을 만들기 위해서는 전체공정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환경 및 종업원들에 대한 </a:t>
            </a:r>
            <a:r>
              <a:rPr lang="ko-KR" altLang="en-US" u="none" strike="noStrike" dirty="0" smtClean="0">
                <a:hlinkClick r:id="rId12"/>
              </a:rPr>
              <a:t>위생관리</a:t>
            </a:r>
            <a:r>
              <a:rPr lang="ko-KR" altLang="en-US" dirty="0" smtClean="0"/>
              <a:t>가 철저하여야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안전한 우주식량을 만들기 위해 </a:t>
            </a:r>
            <a:r>
              <a:rPr lang="ko-KR" altLang="en-US" dirty="0" err="1" smtClean="0"/>
              <a:t>필스버리사와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미육군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나틱</a:t>
            </a:r>
            <a:r>
              <a:rPr lang="en-US" altLang="ko-KR" dirty="0" smtClean="0"/>
              <a:t>(Natick) </a:t>
            </a:r>
            <a:r>
              <a:rPr lang="ko-KR" altLang="en-US" dirty="0" smtClean="0"/>
              <a:t>연구소가 공동으로 </a:t>
            </a:r>
            <a:r>
              <a:rPr lang="en-US" altLang="ko-KR" dirty="0" smtClean="0"/>
              <a:t>HACCP</a:t>
            </a:r>
            <a:r>
              <a:rPr lang="ko-KR" altLang="en-US" dirty="0" smtClean="0"/>
              <a:t>를 실시한 것이 최초이며</a:t>
            </a:r>
            <a:r>
              <a:rPr lang="en-US" altLang="ko-KR" dirty="0" smtClean="0"/>
              <a:t>, 1980</a:t>
            </a:r>
            <a:r>
              <a:rPr lang="ko-KR" altLang="en-US" dirty="0" smtClean="0"/>
              <a:t>년대에 일반화 되었다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우리나라는 </a:t>
            </a:r>
            <a:r>
              <a:rPr lang="en-US" altLang="ko-KR" dirty="0" smtClean="0"/>
              <a:t>1995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29</a:t>
            </a:r>
            <a:r>
              <a:rPr lang="ko-KR" altLang="en-US" dirty="0" smtClean="0"/>
              <a:t>일 식품위생법에 </a:t>
            </a:r>
            <a:r>
              <a:rPr lang="en-US" altLang="ko-KR" dirty="0" smtClean="0"/>
              <a:t>HACCP</a:t>
            </a:r>
            <a:r>
              <a:rPr lang="ko-KR" altLang="en-US" dirty="0" smtClean="0"/>
              <a:t>제도를 도입하여 식품의 안전성 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식품업체의 </a:t>
            </a:r>
            <a:r>
              <a:rPr lang="ko-KR" altLang="en-US" u="none" strike="noStrike" dirty="0" smtClean="0">
                <a:hlinkClick r:id="rId13"/>
              </a:rPr>
              <a:t>자율적</a:t>
            </a:r>
            <a:r>
              <a:rPr lang="ko-KR" altLang="en-US" dirty="0" smtClean="0"/>
              <a:t>이고 과학적 위생관리 방식의 정착과 국제기준 및 규격과의 조화를 도모하고자 식품위생법 제 </a:t>
            </a:r>
            <a:r>
              <a:rPr lang="en-US" altLang="ko-KR" dirty="0" smtClean="0"/>
              <a:t>32</a:t>
            </a:r>
            <a:r>
              <a:rPr lang="ko-KR" altLang="en-US" dirty="0" smtClean="0"/>
              <a:t>조에 </a:t>
            </a:r>
            <a:r>
              <a:rPr lang="ko-KR" altLang="en-US" u="none" strike="noStrike" dirty="0" err="1" smtClean="0">
                <a:hlinkClick r:id="rId14"/>
              </a:rPr>
              <a:t>위해요소중점관리기준</a:t>
            </a:r>
            <a:r>
              <a:rPr lang="ko-KR" altLang="en-US" dirty="0" err="1" smtClean="0"/>
              <a:t>에</a:t>
            </a:r>
            <a:r>
              <a:rPr lang="ko-KR" altLang="en-US" dirty="0" smtClean="0"/>
              <a:t> 대한 조항을 신설하였다</a:t>
            </a:r>
            <a:r>
              <a:rPr lang="en-US" altLang="ko-KR" dirty="0" smtClean="0"/>
              <a:t>. </a:t>
            </a:r>
            <a:r>
              <a:rPr lang="ko-KR" altLang="en-US" dirty="0" smtClean="0"/>
              <a:t>현재는 법개정에 따라 </a:t>
            </a:r>
            <a:r>
              <a:rPr lang="en-US" altLang="ko-KR" dirty="0" smtClean="0"/>
              <a:t>48</a:t>
            </a:r>
            <a:r>
              <a:rPr lang="ko-KR" altLang="en-US" dirty="0" smtClean="0"/>
              <a:t>조로 변경 됐다</a:t>
            </a:r>
            <a:r>
              <a:rPr lang="en-US" altLang="ko-KR" dirty="0" smtClean="0"/>
              <a:t>. </a:t>
            </a:r>
            <a:r>
              <a:rPr lang="ko-KR" altLang="en-US" dirty="0" smtClean="0"/>
              <a:t>우리나라 </a:t>
            </a:r>
            <a:r>
              <a:rPr lang="en-US" altLang="ko-KR" dirty="0" smtClean="0"/>
              <a:t>HACCP </a:t>
            </a:r>
            <a:r>
              <a:rPr lang="ko-KR" altLang="en-US" dirty="0" smtClean="0"/>
              <a:t>관련 고시를 보면 </a:t>
            </a:r>
            <a:r>
              <a:rPr lang="en-US" altLang="ko-KR" dirty="0" smtClean="0"/>
              <a:t>HACCP </a:t>
            </a:r>
            <a:r>
              <a:rPr lang="ko-KR" altLang="en-US" dirty="0" smtClean="0"/>
              <a:t>시스템에 의한 식품 위생관리는 물론 전제가 되는 시설설비 등의 </a:t>
            </a:r>
            <a:r>
              <a:rPr lang="ko-KR" altLang="en-US" u="none" strike="noStrike" dirty="0" smtClean="0">
                <a:hlinkClick r:id="rId15"/>
              </a:rPr>
              <a:t>일반적</a:t>
            </a:r>
            <a:r>
              <a:rPr lang="ko-KR" altLang="en-US" dirty="0" smtClean="0"/>
              <a:t> 위생관리를 실천함으로써 종합적으로 위생관리 할 수 있는 식품의 제조</a:t>
            </a:r>
            <a:r>
              <a:rPr lang="en-US" altLang="ko-KR" dirty="0" smtClean="0"/>
              <a:t>·</a:t>
            </a:r>
            <a:r>
              <a:rPr lang="ko-KR" altLang="en-US" dirty="0" smtClean="0"/>
              <a:t>가공</a:t>
            </a:r>
            <a:r>
              <a:rPr lang="en-US" altLang="ko-KR" dirty="0" smtClean="0"/>
              <a:t>·</a:t>
            </a:r>
            <a:r>
              <a:rPr lang="ko-KR" altLang="en-US" dirty="0" smtClean="0"/>
              <a:t>조리방법을 의미하고 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HACCP</a:t>
            </a:r>
            <a:r>
              <a:rPr lang="ko-KR" altLang="en-US" dirty="0" smtClean="0"/>
              <a:t>은 위해분석</a:t>
            </a:r>
            <a:r>
              <a:rPr lang="en-US" altLang="ko-KR" dirty="0" smtClean="0"/>
              <a:t>(HA : Hazard Analysis)</a:t>
            </a:r>
            <a:r>
              <a:rPr lang="ko-KR" altLang="en-US" dirty="0" smtClean="0"/>
              <a:t>과 중요관리점</a:t>
            </a:r>
            <a:r>
              <a:rPr lang="en-US" altLang="ko-KR" dirty="0" smtClean="0"/>
              <a:t>(CCP : Critical </a:t>
            </a:r>
            <a:r>
              <a:rPr lang="en-US" altLang="ko-KR" u="none" strike="noStrike" dirty="0" smtClean="0">
                <a:hlinkClick r:id="rId16"/>
              </a:rPr>
              <a:t>Control</a:t>
            </a:r>
            <a:r>
              <a:rPr lang="ko-KR" altLang="en-US" dirty="0" smtClean="0"/>
              <a:t> </a:t>
            </a:r>
            <a:r>
              <a:rPr lang="en-US" altLang="ko-KR" dirty="0" smtClean="0"/>
              <a:t>Point)</a:t>
            </a:r>
            <a:r>
              <a:rPr lang="ko-KR" altLang="en-US" dirty="0" smtClean="0"/>
              <a:t>으로 구성되어 있다</a:t>
            </a:r>
            <a:r>
              <a:rPr lang="en-US" altLang="ko-KR" dirty="0" smtClean="0"/>
              <a:t>. HA</a:t>
            </a:r>
            <a:r>
              <a:rPr lang="ko-KR" altLang="en-US" dirty="0" smtClean="0"/>
              <a:t>는 위해 가능성이 있는 요소를 전공정의 흐름에 따라 분석</a:t>
            </a:r>
            <a:r>
              <a:rPr lang="en-US" altLang="ko-KR" dirty="0" smtClean="0"/>
              <a:t>·</a:t>
            </a:r>
            <a:r>
              <a:rPr lang="ko-KR" altLang="en-US" dirty="0" smtClean="0"/>
              <a:t>평가하는 것이고</a:t>
            </a:r>
            <a:r>
              <a:rPr lang="en-US" altLang="ko-KR" dirty="0" smtClean="0"/>
              <a:t>, CCP</a:t>
            </a:r>
            <a:r>
              <a:rPr lang="ko-KR" altLang="en-US" dirty="0" smtClean="0"/>
              <a:t>는 확인된 위해 중에서 중점적으로 다루어야 할 위해요소를 의미한다</a:t>
            </a:r>
            <a:r>
              <a:rPr lang="en-US" altLang="ko-KR" dirty="0" smtClean="0"/>
              <a:t>. HACCP</a:t>
            </a:r>
            <a:r>
              <a:rPr lang="ko-KR" altLang="en-US" dirty="0" smtClean="0"/>
              <a:t>는 전 공정에서 </a:t>
            </a:r>
            <a:r>
              <a:rPr lang="en-US" altLang="ko-KR" dirty="0" smtClean="0"/>
              <a:t>CCP</a:t>
            </a:r>
            <a:r>
              <a:rPr lang="ko-KR" altLang="en-US" dirty="0" smtClean="0"/>
              <a:t>를 설정하여 각 </a:t>
            </a:r>
            <a:r>
              <a:rPr lang="en-US" altLang="ko-KR" dirty="0" smtClean="0"/>
              <a:t>CCP</a:t>
            </a:r>
            <a:r>
              <a:rPr lang="ko-KR" altLang="en-US" dirty="0" smtClean="0"/>
              <a:t>의 지점에서 설정된 기준에 따라 이를 관리하여 해당 위해를 사전에 예방하며 식품의 안전성을 확보한다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HACCP</a:t>
            </a:r>
            <a:r>
              <a:rPr lang="ko-KR" altLang="en-US" dirty="0" smtClean="0"/>
              <a:t>은 </a:t>
            </a:r>
            <a:r>
              <a:rPr lang="ko-KR" altLang="en-US" u="none" strike="noStrike" dirty="0" smtClean="0">
                <a:hlinkClick r:id="rId17"/>
              </a:rPr>
              <a:t>국제식품규격위원회</a:t>
            </a:r>
            <a:r>
              <a:rPr lang="en-US" altLang="ko-KR" dirty="0" smtClean="0"/>
              <a:t>(codex)</a:t>
            </a:r>
            <a:r>
              <a:rPr lang="ko-KR" altLang="en-US" dirty="0" smtClean="0"/>
              <a:t>에 규정된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단계와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원칙으로 현장에 적용되고 있다 </a:t>
            </a:r>
            <a:r>
              <a:rPr lang="en-US" altLang="ko-KR" dirty="0" smtClean="0"/>
              <a:t>[</a:t>
            </a:r>
            <a:r>
              <a:rPr lang="ko-KR" altLang="en-US" dirty="0" smtClean="0"/>
              <a:t>출처</a:t>
            </a:r>
            <a:r>
              <a:rPr lang="en-US" altLang="ko-KR" dirty="0" smtClean="0"/>
              <a:t>] </a:t>
            </a:r>
            <a:r>
              <a:rPr lang="en-US" altLang="ko-KR" u="none" strike="noStrike" dirty="0" smtClean="0">
                <a:hlinkClick r:id="rId18"/>
              </a:rPr>
              <a:t>HACCP [Hazard Analysis and Critical Control Point ]</a:t>
            </a:r>
            <a:r>
              <a:rPr lang="ko-KR" altLang="en-US" dirty="0" smtClean="0"/>
              <a:t> </a:t>
            </a:r>
            <a:r>
              <a:rPr lang="en-US" altLang="ko-KR" dirty="0" smtClean="0"/>
              <a:t>| </a:t>
            </a:r>
            <a:r>
              <a:rPr lang="ko-KR" altLang="en-US" u="none" strike="noStrike" dirty="0" err="1" smtClean="0">
                <a:hlinkClick r:id="rId19"/>
              </a:rPr>
              <a:t>네이버</a:t>
            </a:r>
            <a:r>
              <a:rPr lang="ko-KR" altLang="en-US" u="none" strike="noStrike" dirty="0" smtClean="0">
                <a:hlinkClick r:id="rId19"/>
              </a:rPr>
              <a:t> 백과사전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err="1" smtClean="0"/>
              <a:t>Kogi</a:t>
            </a:r>
            <a:r>
              <a:rPr lang="en-US" altLang="ko-KR" dirty="0" smtClean="0"/>
              <a:t> BBQ: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미국 </a:t>
            </a:r>
            <a:r>
              <a:rPr lang="en-US" altLang="ko-KR" baseline="0" dirty="0" smtClean="0"/>
              <a:t>LA</a:t>
            </a:r>
            <a:r>
              <a:rPr lang="ko-KR" altLang="en-US" baseline="0" dirty="0" smtClean="0"/>
              <a:t>지역에서 한국식 </a:t>
            </a:r>
            <a:r>
              <a:rPr lang="ko-KR" altLang="en-US" baseline="0" dirty="0" err="1" smtClean="0"/>
              <a:t>타코를</a:t>
            </a:r>
            <a:r>
              <a:rPr lang="ko-KR" altLang="en-US" baseline="0" dirty="0" smtClean="0"/>
              <a:t> 판매하는 이동식 트럭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트위터를</a:t>
            </a:r>
            <a:r>
              <a:rPr lang="ko-KR" altLang="en-US" baseline="0" dirty="0" smtClean="0"/>
              <a:t> 이용하여 다음 행선지를 알림으로써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소비자가 시간을 허비하지 않고 쉽게 음식을 구매할 수 있도록 함</a:t>
            </a:r>
            <a:endParaRPr lang="en-US" altLang="ko-KR" baseline="0" dirty="0" smtClean="0"/>
          </a:p>
          <a:p>
            <a:r>
              <a:rPr lang="ko-KR" altLang="en-US" baseline="0" dirty="0" smtClean="0"/>
              <a:t>소비자들이 자발적으로 </a:t>
            </a:r>
            <a:r>
              <a:rPr lang="en-US" altLang="ko-KR" baseline="0" dirty="0" err="1" smtClean="0"/>
              <a:t>Kogi</a:t>
            </a:r>
            <a:r>
              <a:rPr lang="ko-KR" altLang="en-US" baseline="0" dirty="0" smtClean="0"/>
              <a:t>의 행선지를 친구들이나 지인들에게 알리기 시작했고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대신하여 홍보를 하거나 노래를 만들기도 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항상 이동해 다님에도 그들의 행선지에는 항상 </a:t>
            </a:r>
            <a:r>
              <a:rPr lang="en-US" altLang="ko-KR" baseline="0" dirty="0" smtClean="0"/>
              <a:t>7~800</a:t>
            </a:r>
            <a:r>
              <a:rPr lang="ko-KR" altLang="en-US" baseline="0" dirty="0" smtClean="0"/>
              <a:t>명의 손님들이 붐빔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2.jpg"/>
          <p:cNvPicPr>
            <a:picLocks noChangeAspect="1"/>
          </p:cNvPicPr>
          <p:nvPr userDrawn="1"/>
        </p:nvPicPr>
        <p:blipFill>
          <a:blip r:embed="rId2" cstate="print"/>
          <a:srcRect t="14583"/>
          <a:stretch>
            <a:fillRect/>
          </a:stretch>
        </p:blipFill>
        <p:spPr>
          <a:xfrm>
            <a:off x="-1" y="1000108"/>
            <a:ext cx="9143999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그림 19" descr="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057198"/>
            <a:ext cx="2428860" cy="2943306"/>
          </a:xfrm>
          <a:prstGeom prst="rect">
            <a:avLst/>
          </a:prstGeom>
        </p:spPr>
      </p:pic>
      <p:pic>
        <p:nvPicPr>
          <p:cNvPr id="15" name="그림 14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532364" y="4929198"/>
            <a:ext cx="3910622" cy="1643075"/>
          </a:xfrm>
          <a:prstGeom prst="rect">
            <a:avLst/>
          </a:prstGeom>
        </p:spPr>
      </p:pic>
      <p:pic>
        <p:nvPicPr>
          <p:cNvPr id="17" name="그림 16" descr="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57158" y="2854833"/>
            <a:ext cx="2822388" cy="2535851"/>
          </a:xfrm>
          <a:prstGeom prst="rect">
            <a:avLst/>
          </a:prstGeom>
        </p:spPr>
      </p:pic>
      <p:sp>
        <p:nvSpPr>
          <p:cNvPr id="19" name="제목 9"/>
          <p:cNvSpPr>
            <a:spLocks noGrp="1"/>
          </p:cNvSpPr>
          <p:nvPr>
            <p:ph type="title" hasCustomPrompt="1"/>
          </p:nvPr>
        </p:nvSpPr>
        <p:spPr>
          <a:xfrm>
            <a:off x="1214414" y="142852"/>
            <a:ext cx="7929586" cy="796908"/>
          </a:xfrm>
          <a:prstGeom prst="rect">
            <a:avLst/>
          </a:prstGeom>
        </p:spPr>
        <p:txBody>
          <a:bodyPr anchor="ctr"/>
          <a:lstStyle>
            <a:lvl1pPr algn="l">
              <a:defRPr sz="3600" spc="-150">
                <a:solidFill>
                  <a:srgbClr val="666666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  <p:pic>
        <p:nvPicPr>
          <p:cNvPr id="22" name="그림 21" descr="5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144000" cy="1225296"/>
          </a:xfrm>
          <a:prstGeom prst="rect">
            <a:avLst/>
          </a:prstGeom>
        </p:spPr>
      </p:pic>
      <p:pic>
        <p:nvPicPr>
          <p:cNvPr id="13" name="그림 12" descr="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78292"/>
            <a:ext cx="1188952" cy="106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.jpg"/>
          <p:cNvPicPr>
            <a:picLocks noChangeAspect="1"/>
          </p:cNvPicPr>
          <p:nvPr userDrawn="1"/>
        </p:nvPicPr>
        <p:blipFill>
          <a:blip r:embed="rId2" cstate="print"/>
          <a:srcRect t="14583"/>
          <a:stretch>
            <a:fillRect/>
          </a:stretch>
        </p:blipFill>
        <p:spPr>
          <a:xfrm>
            <a:off x="-1" y="1000108"/>
            <a:ext cx="9143999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928990" y="-857256"/>
            <a:ext cx="1414841" cy="1714512"/>
          </a:xfrm>
          <a:prstGeom prst="rect">
            <a:avLst/>
          </a:prstGeom>
        </p:spPr>
      </p:pic>
      <p:pic>
        <p:nvPicPr>
          <p:cNvPr id="8" name="그림 7" descr="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0" y="1000108"/>
            <a:ext cx="9144000" cy="1225296"/>
          </a:xfrm>
          <a:prstGeom prst="rect">
            <a:avLst/>
          </a:prstGeom>
        </p:spPr>
      </p:pic>
      <p:sp>
        <p:nvSpPr>
          <p:cNvPr id="12" name="제목 9"/>
          <p:cNvSpPr>
            <a:spLocks noGrp="1"/>
          </p:cNvSpPr>
          <p:nvPr>
            <p:ph type="title" hasCustomPrompt="1"/>
          </p:nvPr>
        </p:nvSpPr>
        <p:spPr>
          <a:xfrm>
            <a:off x="1214414" y="142852"/>
            <a:ext cx="7929586" cy="796908"/>
          </a:xfrm>
          <a:prstGeom prst="rect">
            <a:avLst/>
          </a:prstGeom>
        </p:spPr>
        <p:txBody>
          <a:bodyPr anchor="ctr"/>
          <a:lstStyle>
            <a:lvl1pPr algn="l">
              <a:defRPr sz="3600" spc="-150">
                <a:solidFill>
                  <a:srgbClr val="666666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  <p:pic>
        <p:nvPicPr>
          <p:cNvPr id="9" name="그림 8" descr="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78292"/>
            <a:ext cx="1188952" cy="106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0034" y="21429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u="sng" dirty="0" smtClean="0">
                <a:latin typeface="Arial" pitchFamily="34" charset="0"/>
                <a:cs typeface="Arial" pitchFamily="34" charset="0"/>
              </a:rPr>
              <a:t>PNG FILE</a:t>
            </a:r>
            <a:endParaRPr lang="ko-KR" altLang="en-US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pic>
        <p:nvPicPr>
          <p:cNvPr id="9" name="그림 8" descr="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68838"/>
            <a:ext cx="2643174" cy="3203014"/>
          </a:xfrm>
          <a:prstGeom prst="rect">
            <a:avLst/>
          </a:prstGeom>
        </p:spPr>
      </p:pic>
      <p:pic>
        <p:nvPicPr>
          <p:cNvPr id="6" name="그림 5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21346" y="2210070"/>
            <a:ext cx="3477938" cy="312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그림 6" descr="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43636" y="4743873"/>
            <a:ext cx="1152525" cy="1133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0034" y="21429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u="sng" dirty="0" smtClean="0">
                <a:latin typeface="Arial" pitchFamily="34" charset="0"/>
                <a:cs typeface="Arial" pitchFamily="34" charset="0"/>
              </a:rPr>
              <a:t>PNG FILE</a:t>
            </a:r>
            <a:endParaRPr lang="ko-KR" altLang="en-US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214678" y="3011488"/>
            <a:ext cx="5938837" cy="0"/>
          </a:xfrm>
          <a:prstGeom prst="line">
            <a:avLst/>
          </a:prstGeom>
          <a:noFill/>
          <a:ln w="57150">
            <a:solidFill>
              <a:srgbClr val="C019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14678" y="2214554"/>
            <a:ext cx="59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 식품산업 과제와 발전방안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12252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7491" y="1000108"/>
            <a:ext cx="3417923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spc="-150" dirty="0" smtClean="0">
                <a:ln w="3175">
                  <a:noFill/>
                </a:ln>
                <a:solidFill>
                  <a:srgbClr val="9B9B9B"/>
                </a:solidFill>
                <a:effectLst/>
                <a:latin typeface="HY견고딕" pitchFamily="18" charset="-127"/>
                <a:ea typeface="HY견고딕" pitchFamily="18" charset="-127"/>
                <a:cs typeface="Arial" pitchFamily="34" charset="0"/>
              </a:rPr>
              <a:t> Thank </a:t>
            </a:r>
            <a:r>
              <a:rPr lang="en-US" altLang="ko-KR" sz="4400" spc="-150" dirty="0" smtClean="0">
                <a:ln w="3175">
                  <a:noFill/>
                </a:ln>
                <a:solidFill>
                  <a:srgbClr val="666666"/>
                </a:solidFill>
                <a:effectLst/>
                <a:latin typeface="HY견고딕" pitchFamily="18" charset="-127"/>
                <a:ea typeface="HY견고딕" pitchFamily="18" charset="-127"/>
                <a:cs typeface="Arial" pitchFamily="34" charset="0"/>
              </a:rPr>
              <a:t>You</a:t>
            </a:r>
            <a:endParaRPr lang="ko-KR" altLang="en-US" sz="4400" spc="-150" dirty="0">
              <a:solidFill>
                <a:srgbClr val="666666"/>
              </a:solidFill>
              <a:effectLst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세계화에 대한 대비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424936" cy="49552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400" dirty="0" smtClean="0">
                <a:latin typeface="+mn-ea"/>
              </a:rPr>
              <a:t> FTA .</a:t>
            </a:r>
            <a:r>
              <a:rPr lang="ko-KR" altLang="en-US" sz="2400" dirty="0" smtClean="0">
                <a:latin typeface="+mn-ea"/>
              </a:rPr>
              <a:t>확산과 시장개방의 확대</a:t>
            </a:r>
            <a:r>
              <a:rPr lang="en-US" altLang="ko-KR" sz="2400" dirty="0" smtClean="0">
                <a:latin typeface="+mn-ea"/>
              </a:rPr>
              <a:t>: </a:t>
            </a:r>
            <a:r>
              <a:rPr lang="ko-KR" altLang="en-US" sz="2400" dirty="0" smtClean="0">
                <a:latin typeface="+mn-ea"/>
              </a:rPr>
              <a:t>국경 없는 소비</a:t>
            </a:r>
            <a:endParaRPr lang="en-US" altLang="ko-KR" sz="24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ko-KR" sz="24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dirty="0" smtClean="0">
                <a:latin typeface="+mn-ea"/>
              </a:rPr>
              <a:t>클러스터 구축</a:t>
            </a:r>
            <a:endParaRPr lang="en-US" altLang="ko-KR" sz="2400" dirty="0" smtClean="0">
              <a:latin typeface="+mn-ea"/>
            </a:endParaRPr>
          </a:p>
          <a:p>
            <a:pPr lvl="8">
              <a:buFontTx/>
              <a:buChar char="-"/>
            </a:pPr>
            <a:endParaRPr lang="en-US" altLang="ko-KR" sz="2400" dirty="0" smtClean="0">
              <a:latin typeface="+mn-ea"/>
            </a:endParaRPr>
          </a:p>
          <a:p>
            <a:pPr lvl="6">
              <a:buFontTx/>
              <a:buChar char="-"/>
            </a:pPr>
            <a:r>
              <a:rPr lang="en-US" altLang="ko-KR" sz="2400" dirty="0" smtClean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국내 농업 생산 효율성의 증대</a:t>
            </a:r>
            <a:endParaRPr lang="en-US" altLang="ko-KR" sz="2400" dirty="0" smtClean="0">
              <a:latin typeface="+mn-ea"/>
            </a:endParaRPr>
          </a:p>
          <a:p>
            <a:pPr lvl="6"/>
            <a:r>
              <a:rPr lang="en-US" altLang="ko-KR" sz="2400" dirty="0" smtClean="0">
                <a:latin typeface="+mn-ea"/>
              </a:rPr>
              <a:t>- </a:t>
            </a:r>
            <a:r>
              <a:rPr lang="en-US" altLang="ko-KR" sz="2400" dirty="0" err="1" smtClean="0">
                <a:latin typeface="+mn-ea"/>
              </a:rPr>
              <a:t>eg</a:t>
            </a:r>
            <a:r>
              <a:rPr lang="en-US" altLang="ko-KR" sz="2400" dirty="0" smtClean="0">
                <a:latin typeface="+mn-ea"/>
              </a:rPr>
              <a:t>. </a:t>
            </a:r>
            <a:r>
              <a:rPr lang="ko-KR" altLang="en-US" sz="2400" dirty="0" smtClean="0">
                <a:latin typeface="+mn-ea"/>
              </a:rPr>
              <a:t>네덜란드 </a:t>
            </a:r>
            <a:r>
              <a:rPr lang="ko-KR" altLang="en-US" sz="2400" dirty="0" err="1" smtClean="0">
                <a:latin typeface="+mn-ea"/>
              </a:rPr>
              <a:t>푸드밸리</a:t>
            </a:r>
            <a:endParaRPr lang="en-US" altLang="ko-KR" sz="2400" dirty="0" smtClean="0">
              <a:latin typeface="+mn-ea"/>
            </a:endParaRPr>
          </a:p>
          <a:p>
            <a:pPr lvl="1"/>
            <a:endParaRPr lang="en-US" altLang="ko-KR" sz="2800" dirty="0" smtClean="0">
              <a:latin typeface="+mn-ea"/>
            </a:endParaRPr>
          </a:p>
          <a:p>
            <a:endParaRPr lang="en-US" altLang="ko-KR" sz="2800" dirty="0" smtClean="0">
              <a:latin typeface="+mn-ea"/>
            </a:endParaRPr>
          </a:p>
          <a:p>
            <a:r>
              <a:rPr lang="en-US" altLang="ko-KR" sz="2800" dirty="0" smtClean="0">
                <a:latin typeface="+mn-ea"/>
              </a:rPr>
              <a:t> </a:t>
            </a:r>
          </a:p>
          <a:p>
            <a:endParaRPr lang="en-US" altLang="ko-KR" sz="2800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dirty="0" smtClean="0">
                <a:latin typeface="+mn-ea"/>
              </a:rPr>
              <a:t>국내외 식품 원재료 조달의 원활화</a:t>
            </a:r>
            <a:endParaRPr lang="en-US" altLang="ko-KR" sz="24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dirty="0" smtClean="0">
                <a:latin typeface="+mn-ea"/>
              </a:rPr>
              <a:t>글로벌 식품기업의 영향력 강화</a:t>
            </a:r>
            <a:endParaRPr lang="en-US" altLang="ko-KR" sz="2400" dirty="0" smtClean="0">
              <a:latin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23" y="3207815"/>
            <a:ext cx="1627630" cy="191467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식품안전의 확보</a:t>
            </a:r>
            <a:r>
              <a:rPr lang="en-US" altLang="ko-KR" sz="2800" dirty="0" smtClean="0"/>
              <a:t>-HACCP</a:t>
            </a:r>
            <a:r>
              <a:rPr lang="ko-KR" altLang="en-US" sz="2800" dirty="0" smtClean="0"/>
              <a:t>제도 정착 및 강화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8208912" cy="50475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altLang="ko-KR" sz="2800" dirty="0" smtClean="0"/>
              <a:t>HACCP</a:t>
            </a:r>
          </a:p>
          <a:p>
            <a:pPr algn="just"/>
            <a:r>
              <a:rPr lang="en-US" altLang="ko-KR" sz="2800" dirty="0" smtClean="0"/>
              <a:t>(Hazard Analysis and Critical Control Point): </a:t>
            </a:r>
          </a:p>
          <a:p>
            <a:pPr lvl="8" algn="just"/>
            <a:r>
              <a:rPr lang="ko-KR" altLang="en-US" sz="2200" dirty="0" smtClean="0"/>
              <a:t>식품의 원재료 생산에서부터 제조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가공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보존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조리 및 유통단계를 거쳐 최종소비자가 섭취하기 전까지 각 단계에서 위해 물질이 해당식품에 혼입되거나 오염되는 것을 사전에 방지하기 위하여 발생할 우려가 있는 </a:t>
            </a:r>
            <a:r>
              <a:rPr lang="ko-KR" altLang="en-US" sz="2200" dirty="0" err="1" smtClean="0"/>
              <a:t>위해요소를</a:t>
            </a:r>
            <a:r>
              <a:rPr lang="ko-KR" altLang="en-US" sz="2200" dirty="0" smtClean="0"/>
              <a:t> 규명하고 이들 </a:t>
            </a:r>
            <a:r>
              <a:rPr lang="ko-KR" altLang="en-US" sz="2200" dirty="0" err="1" smtClean="0"/>
              <a:t>위해요소</a:t>
            </a:r>
            <a:r>
              <a:rPr lang="ko-KR" altLang="en-US" sz="2200" dirty="0" smtClean="0"/>
              <a:t> 중에서 최종 제품에 결정적으로 </a:t>
            </a:r>
            <a:r>
              <a:rPr lang="ko-KR" altLang="en-US" sz="2200" dirty="0" err="1" smtClean="0"/>
              <a:t>위해를</a:t>
            </a:r>
            <a:r>
              <a:rPr lang="ko-KR" altLang="en-US" sz="2200" dirty="0" smtClean="0"/>
              <a:t> 줄 수 있는 공정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지점에서 해당 </a:t>
            </a:r>
            <a:r>
              <a:rPr lang="ko-KR" altLang="en-US" sz="2200" dirty="0" err="1" smtClean="0"/>
              <a:t>위해요소를</a:t>
            </a:r>
            <a:r>
              <a:rPr lang="ko-KR" altLang="en-US" sz="2200" dirty="0" smtClean="0"/>
              <a:t> 중점적으로 관리하는 위생관리 시스템</a:t>
            </a:r>
            <a:endParaRPr lang="en-US" altLang="ko-KR" sz="2200" dirty="0" smtClean="0"/>
          </a:p>
          <a:p>
            <a:endParaRPr lang="en-US" altLang="ko-KR" sz="2400" dirty="0" smtClean="0"/>
          </a:p>
        </p:txBody>
      </p:sp>
      <p:pic>
        <p:nvPicPr>
          <p:cNvPr id="6" name="그림 5" descr="hacc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04864"/>
            <a:ext cx="2808312" cy="383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식품안전의 확보</a:t>
            </a:r>
            <a:r>
              <a:rPr lang="en-US" altLang="ko-KR" sz="2800" dirty="0" smtClean="0"/>
              <a:t>-</a:t>
            </a:r>
            <a:r>
              <a:rPr lang="ko-KR" altLang="en-US" sz="2800" dirty="0" err="1" smtClean="0"/>
              <a:t>농산물이력추적제</a:t>
            </a:r>
            <a:r>
              <a:rPr lang="ko-KR" altLang="en-US" sz="2800" dirty="0" smtClean="0"/>
              <a:t> 강화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8208912" cy="44012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ko-KR" altLang="en-US" sz="2800" dirty="0" smtClean="0"/>
              <a:t>농산물이력추적제의 장점</a:t>
            </a:r>
            <a:endParaRPr lang="en-US" altLang="ko-KR" sz="2800" dirty="0" smtClean="0"/>
          </a:p>
          <a:p>
            <a:pPr lvl="1" algn="just"/>
            <a:endParaRPr lang="en-US" altLang="ko-KR" sz="2800" dirty="0" smtClean="0"/>
          </a:p>
          <a:p>
            <a:pPr lvl="1" algn="just"/>
            <a:r>
              <a:rPr lang="en-US" altLang="ko-KR" sz="2800" dirty="0" smtClean="0"/>
              <a:t>-</a:t>
            </a:r>
            <a:r>
              <a:rPr lang="ko-KR" altLang="en-US" sz="2800" dirty="0" smtClean="0"/>
              <a:t>농산물의 속성정보 제공으로 인한 신뢰성 증대</a:t>
            </a:r>
            <a:endParaRPr lang="en-US" altLang="ko-KR" sz="2800" dirty="0" smtClean="0"/>
          </a:p>
          <a:p>
            <a:pPr lvl="1" algn="just"/>
            <a:endParaRPr lang="en-US" altLang="ko-KR" sz="2800" dirty="0" smtClean="0"/>
          </a:p>
          <a:p>
            <a:pPr lvl="1" algn="just"/>
            <a:r>
              <a:rPr lang="en-US" altLang="ko-KR" sz="2800" dirty="0" smtClean="0"/>
              <a:t>-</a:t>
            </a:r>
            <a:r>
              <a:rPr lang="ko-KR" altLang="en-US" sz="2800" dirty="0" smtClean="0"/>
              <a:t>생산자에 대한 책임성 부여</a:t>
            </a:r>
            <a:endParaRPr lang="en-US" altLang="ko-KR" sz="2800" dirty="0" smtClean="0"/>
          </a:p>
          <a:p>
            <a:pPr lvl="1" algn="just"/>
            <a:endParaRPr lang="en-US" altLang="ko-KR" sz="2800" dirty="0" smtClean="0"/>
          </a:p>
          <a:p>
            <a:pPr lvl="1" algn="just"/>
            <a:r>
              <a:rPr lang="en-US" altLang="ko-KR" sz="2800" dirty="0" smtClean="0"/>
              <a:t>-</a:t>
            </a:r>
            <a:r>
              <a:rPr lang="ko-KR" altLang="en-US" sz="2800" dirty="0" smtClean="0"/>
              <a:t>생산 정보 관리의 유용성</a:t>
            </a:r>
            <a:endParaRPr lang="en-US" altLang="ko-KR" sz="2800" dirty="0" smtClean="0"/>
          </a:p>
          <a:p>
            <a:pPr lvl="1" algn="just"/>
            <a:endParaRPr lang="en-US" altLang="ko-KR" sz="2800" dirty="0" smtClean="0"/>
          </a:p>
          <a:p>
            <a:pPr lvl="1" algn="just"/>
            <a:r>
              <a:rPr lang="en-US" altLang="ko-KR" sz="2800" dirty="0" smtClean="0"/>
              <a:t>-</a:t>
            </a:r>
            <a:r>
              <a:rPr lang="ko-KR" altLang="en-US" sz="2800" dirty="0" smtClean="0"/>
              <a:t>소비자의 효용에 긍정적 영향</a:t>
            </a:r>
            <a:endParaRPr lang="en-US" altLang="ko-KR" sz="2800" dirty="0" smtClean="0"/>
          </a:p>
          <a:p>
            <a:pPr algn="just"/>
            <a:endParaRPr lang="en-US" altLang="ko-K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환경에 대한 고려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8496944" cy="470898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800" dirty="0" err="1" smtClean="0"/>
              <a:t>유기농</a:t>
            </a:r>
            <a:r>
              <a:rPr lang="ko-KR" altLang="en-US" sz="2800" dirty="0" smtClean="0"/>
              <a:t> 제품 관리 강화</a:t>
            </a:r>
            <a:endParaRPr lang="en-US" altLang="ko-KR" sz="2800" dirty="0" smtClean="0"/>
          </a:p>
          <a:p>
            <a:pPr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buFont typeface="Wingdings" pitchFamily="2" charset="2"/>
              <a:buChar char="l"/>
            </a:pPr>
            <a:r>
              <a:rPr lang="ko-KR" altLang="en-US" sz="2800" dirty="0" err="1" smtClean="0"/>
              <a:t>로하스의</a:t>
            </a:r>
            <a:r>
              <a:rPr lang="ko-KR" altLang="en-US" sz="2800" dirty="0" smtClean="0"/>
              <a:t> 의미 인식</a:t>
            </a:r>
            <a:endParaRPr lang="en-US" altLang="ko-KR" sz="2800" dirty="0" smtClean="0"/>
          </a:p>
          <a:p>
            <a:pPr lvl="1"/>
            <a:r>
              <a:rPr lang="en-US" altLang="ko-KR" sz="2800" dirty="0" smtClean="0">
                <a:latin typeface="+mn-ea"/>
              </a:rPr>
              <a:t>-</a:t>
            </a:r>
            <a:r>
              <a:rPr lang="en-US" altLang="ko-KR" sz="2400" dirty="0" smtClean="0">
                <a:latin typeface="+mn-ea"/>
              </a:rPr>
              <a:t>LOHAS(Lifestyle of Health and Sustainability):</a:t>
            </a:r>
          </a:p>
          <a:p>
            <a:pPr lvl="1"/>
            <a:r>
              <a:rPr lang="en-US" altLang="ko-KR" sz="2400" dirty="0" smtClean="0">
                <a:latin typeface="+mn-ea"/>
              </a:rPr>
              <a:t>2000</a:t>
            </a:r>
            <a:r>
              <a:rPr lang="ko-KR" altLang="en-US" sz="2400" dirty="0" smtClean="0">
                <a:latin typeface="+mn-ea"/>
              </a:rPr>
              <a:t>년대 </a:t>
            </a:r>
            <a:r>
              <a:rPr lang="ko-KR" altLang="en-US" sz="2400" dirty="0" err="1" smtClean="0">
                <a:latin typeface="+mn-ea"/>
              </a:rPr>
              <a:t>미국판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ko-KR" altLang="en-US" sz="2400" dirty="0" err="1" smtClean="0">
                <a:latin typeface="+mn-ea"/>
              </a:rPr>
              <a:t>웰빙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ko-KR" altLang="en-US" sz="2400" dirty="0" err="1" smtClean="0">
                <a:latin typeface="+mn-ea"/>
              </a:rPr>
              <a:t>트렌드</a:t>
            </a:r>
            <a:r>
              <a:rPr lang="ko-KR" altLang="en-US" sz="2400" dirty="0" smtClean="0">
                <a:latin typeface="+mn-ea"/>
              </a:rPr>
              <a:t> 개념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err="1" smtClean="0">
                <a:latin typeface="+mn-ea"/>
              </a:rPr>
              <a:t>웰빙에</a:t>
            </a:r>
            <a:r>
              <a:rPr lang="ko-KR" altLang="en-US" sz="2400" dirty="0" smtClean="0">
                <a:latin typeface="+mn-ea"/>
              </a:rPr>
              <a:t> 비해 사회성이 강조되며 후대를 생각하여 </a:t>
            </a:r>
            <a:r>
              <a:rPr lang="ko-KR" altLang="en-US" sz="2400" dirty="0" err="1" smtClean="0">
                <a:latin typeface="+mn-ea"/>
              </a:rPr>
              <a:t>지속가능한</a:t>
            </a:r>
            <a:r>
              <a:rPr lang="ko-KR" altLang="en-US" sz="2400" dirty="0" smtClean="0">
                <a:latin typeface="+mn-ea"/>
              </a:rPr>
              <a:t> 소비를 강조</a:t>
            </a:r>
            <a:endParaRPr lang="en-US" altLang="ko-KR" sz="2800" dirty="0" smtClean="0"/>
          </a:p>
        </p:txBody>
      </p:sp>
      <p:grpSp>
        <p:nvGrpSpPr>
          <p:cNvPr id="6" name="그룹 36"/>
          <p:cNvGrpSpPr>
            <a:grpSpLocks/>
          </p:cNvGrpSpPr>
          <p:nvPr/>
        </p:nvGrpSpPr>
        <p:grpSpPr bwMode="auto">
          <a:xfrm>
            <a:off x="785813" y="1988840"/>
            <a:ext cx="6378475" cy="1944216"/>
            <a:chOff x="569619" y="3929066"/>
            <a:chExt cx="7965124" cy="2357454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2319637" y="3929066"/>
              <a:ext cx="6215106" cy="2357454"/>
            </a:xfrm>
            <a:prstGeom prst="roundRect">
              <a:avLst>
                <a:gd name="adj" fmla="val 0"/>
              </a:avLst>
            </a:prstGeom>
            <a:solidFill>
              <a:srgbClr val="AFDC7E">
                <a:alpha val="1000"/>
              </a:srgb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7200" b="1">
                <a:solidFill>
                  <a:srgbClr val="D4ECBA"/>
                </a:solidFill>
                <a:latin typeface="Tahoma" pitchFamily="34" charset="0"/>
                <a:ea typeface="HY견고딕" pitchFamily="18" charset="-127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5455" y="4071942"/>
              <a:ext cx="1533323" cy="2073063"/>
            </a:xfrm>
            <a:prstGeom prst="roundRect">
              <a:avLst>
                <a:gd name="adj" fmla="val 8282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3">
                  <a:lumMod val="75000"/>
                  <a:alpha val="40000"/>
                </a:schemeClr>
              </a:glow>
            </a:effectLst>
          </p:spPr>
        </p:pic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9441" y="4071942"/>
              <a:ext cx="1533600" cy="2072012"/>
            </a:xfrm>
            <a:prstGeom prst="roundRect">
              <a:avLst>
                <a:gd name="adj" fmla="val 8282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10" name="Picture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2925" y="4071942"/>
              <a:ext cx="1533600" cy="2072012"/>
            </a:xfrm>
            <a:prstGeom prst="roundRect">
              <a:avLst>
                <a:gd name="adj" fmla="val 8282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9619" y="4071942"/>
              <a:ext cx="2144993" cy="2080106"/>
            </a:xfrm>
            <a:prstGeom prst="roundRect">
              <a:avLst>
                <a:gd name="adj" fmla="val 7119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홍보방식의 변화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496944" cy="53553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양방향 커뮤니케이션의 가치 인식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en-US" altLang="ko-KR" sz="2800" b="1" dirty="0" smtClean="0"/>
              <a:t> - </a:t>
            </a:r>
            <a:r>
              <a:rPr lang="ko-KR" altLang="en-US" sz="2800" b="1" dirty="0" err="1" smtClean="0"/>
              <a:t>프로슈머</a:t>
            </a:r>
            <a:r>
              <a:rPr lang="ko-KR" altLang="en-US" sz="2800" b="1" dirty="0" smtClean="0"/>
              <a:t> 제도의 적극적 활용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en-US" altLang="ko-KR" sz="2800" b="1" dirty="0" smtClean="0"/>
              <a:t> - SNS</a:t>
            </a:r>
            <a:r>
              <a:rPr lang="ko-KR" altLang="en-US" sz="2800" b="1" dirty="0" smtClean="0"/>
              <a:t>의 정보확산력을 이용한 저비용 </a:t>
            </a:r>
            <a:r>
              <a:rPr lang="ko-KR" altLang="en-US" sz="2800" b="1" dirty="0" err="1" smtClean="0"/>
              <a:t>고효과의</a:t>
            </a:r>
            <a:r>
              <a:rPr lang="ko-KR" altLang="en-US" sz="2800" b="1" dirty="0" smtClean="0"/>
              <a:t> 고효율 홍보방식 도입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endParaRPr lang="en-US" altLang="ko-KR" sz="2800" b="1" dirty="0" smtClean="0"/>
          </a:p>
          <a:p>
            <a:pPr lvl="2">
              <a:lnSpc>
                <a:spcPct val="150000"/>
              </a:lnSpc>
            </a:pPr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트위터를</a:t>
            </a:r>
            <a:r>
              <a:rPr lang="ko-KR" altLang="en-US" sz="2000" b="1" dirty="0" smtClean="0"/>
              <a:t> 이용한 </a:t>
            </a:r>
            <a:endParaRPr lang="en-US" altLang="ko-KR" sz="2000" b="1" dirty="0" smtClean="0"/>
          </a:p>
          <a:p>
            <a:pPr lvl="2">
              <a:lnSpc>
                <a:spcPct val="150000"/>
              </a:lnSpc>
            </a:pPr>
            <a:r>
              <a:rPr lang="ko-KR" altLang="en-US" sz="2000" b="1" dirty="0" smtClean="0"/>
              <a:t>마케팅의 성공사례</a:t>
            </a:r>
            <a:endParaRPr lang="en-US" altLang="ko-KR" sz="2000" b="1" dirty="0" smtClean="0"/>
          </a:p>
          <a:p>
            <a:pPr lvl="2">
              <a:lnSpc>
                <a:spcPct val="150000"/>
              </a:lnSpc>
            </a:pPr>
            <a:r>
              <a:rPr lang="en-US" altLang="ko-KR" sz="2000" b="1" dirty="0" smtClean="0"/>
              <a:t>“</a:t>
            </a:r>
            <a:r>
              <a:rPr lang="en-US" altLang="ko-KR" sz="2000" b="1" dirty="0" err="1" smtClean="0"/>
              <a:t>Kogi</a:t>
            </a:r>
            <a:r>
              <a:rPr lang="en-US" altLang="ko-KR" sz="2000" b="1" dirty="0" smtClean="0"/>
              <a:t> BBQ” &gt;       </a:t>
            </a:r>
          </a:p>
          <a:p>
            <a:pPr>
              <a:lnSpc>
                <a:spcPct val="150000"/>
              </a:lnSpc>
            </a:pPr>
            <a:endParaRPr lang="en-US" altLang="ko-KR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323" y="3832820"/>
            <a:ext cx="4143125" cy="240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식품산업구조의 재편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496944" cy="461664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/>
              <a:t>고부가가치 서비스 산업화를 위한 외식산업 육성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 외식관련 정보조사 및 전문인력 양성을 통한 기반구축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소비자 요구에 부응하는 다양한 음식개발 및 </a:t>
            </a:r>
            <a:r>
              <a:rPr lang="ko-KR" altLang="en-US" sz="2400" dirty="0" err="1" smtClean="0"/>
              <a:t>컨텐츠</a:t>
            </a:r>
            <a:r>
              <a:rPr lang="ko-KR" altLang="en-US" sz="2400" dirty="0" smtClean="0"/>
              <a:t> 개발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선진국 수준의 서비스 제공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산지와 계약재배 등 직거래 확대를 통한 유통구조 계열화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경쟁력 있는 외식업체의 규모화 및 대형화 유도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규격화된 </a:t>
            </a:r>
            <a:r>
              <a:rPr lang="ko-KR" altLang="en-US" sz="2400" dirty="0" err="1" smtClean="0"/>
              <a:t>식자재</a:t>
            </a:r>
            <a:r>
              <a:rPr lang="ko-KR" altLang="en-US" sz="2400" dirty="0" smtClean="0"/>
              <a:t> 유통을 위한 기준 제정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식품산업구조의 재편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04640"/>
            <a:ext cx="8496944" cy="40626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/>
              <a:t>식품의 해외진출을 위한 기반조성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 한식표준화 및 해외진출 대표품목 발굴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수출전문 식품클러스터 구축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전통식품 세계명품화를 위한 표준화 및 글로벌스탠드화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전통음식의 우수성을 알릴 수 있는 홍보강화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-</a:t>
            </a:r>
            <a:r>
              <a:rPr lang="ko-KR" altLang="en-US" sz="2400" dirty="0" smtClean="0"/>
              <a:t> 해외시장의 한식에 대한 실태조사 및 자료구축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-32" y="714356"/>
            <a:ext cx="9144032" cy="11116"/>
          </a:xfrm>
          <a:prstGeom prst="line">
            <a:avLst/>
          </a:prstGeom>
          <a:noFill/>
          <a:ln w="57150">
            <a:solidFill>
              <a:srgbClr val="C019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식품산업 전망 </a:t>
            </a:r>
            <a:endParaRPr lang="ko-KR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907581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식품소비는 편리성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맛 그리고 건강을 중시하는 방향으로 변화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식품이 고부가가치 및 다 가치 개념으로 변화하여 식품의 기능과 영역확대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선진국들은 식품산업 경쟁력 강화를 통하여 세계시장 진출확대에 열중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글로벌화와 더불어 로컬화를 강조하는 노력도 발생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글로벌 식품기업들은 과감한 </a:t>
            </a:r>
            <a:r>
              <a:rPr lang="en-US" altLang="ko-KR" dirty="0" smtClean="0"/>
              <a:t>R&amp;D</a:t>
            </a:r>
            <a:r>
              <a:rPr lang="ko-KR" altLang="en-US" dirty="0" smtClean="0"/>
              <a:t>투자와 유통 네트워크 및 브랜드파워를   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</a:t>
            </a:r>
            <a:r>
              <a:rPr lang="ko-KR" altLang="en-US" dirty="0" smtClean="0"/>
              <a:t>통하여 식품시장 잠식확대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자국음식의 세계화를 통하여 이미지 제고 및 부가가치 창출을 통하여 식품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</a:t>
            </a:r>
            <a:r>
              <a:rPr lang="ko-KR" altLang="en-US" dirty="0" smtClean="0"/>
              <a:t>문화 수출에도 주력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4282" y="14285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식품산업의 과제와 발전방안</a:t>
            </a:r>
            <a:r>
              <a:rPr lang="en-US" altLang="ko-KR" sz="2800" b="1" dirty="0" smtClean="0"/>
              <a:t> – </a:t>
            </a:r>
            <a:r>
              <a:rPr lang="ko-KR" altLang="en-US" sz="2500" b="1" dirty="0" smtClean="0"/>
              <a:t>식품산업 발전방안</a:t>
            </a:r>
            <a:endParaRPr lang="en-US" altLang="ko-KR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638</Words>
  <Application>Microsoft Office PowerPoint</Application>
  <PresentationFormat>화면 슬라이드 쇼(4:3)</PresentationFormat>
  <Paragraphs>100</Paragraphs>
  <Slides>10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Office 테마</vt:lpstr>
      <vt:lpstr>2_Office 테마</vt:lpstr>
      <vt:lpstr>PowerPoint 프레젠테이션</vt:lpstr>
      <vt:lpstr>세계화에 대한 대비</vt:lpstr>
      <vt:lpstr>식품안전의 확보-HACCP제도 정착 및 강화</vt:lpstr>
      <vt:lpstr>식품안전의 확보-농산물이력추적제 강화</vt:lpstr>
      <vt:lpstr>환경에 대한 고려</vt:lpstr>
      <vt:lpstr>홍보방식의 변화</vt:lpstr>
      <vt:lpstr>식품산업구조의 재편</vt:lpstr>
      <vt:lpstr>식품산업구조의 재편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세트_기업형 템플릿_003(고감도피티)</dc:title>
  <dc:creator>아사달문서디자인팀</dc:creator>
  <cp:lastModifiedBy>P67A-UD3-B3</cp:lastModifiedBy>
  <cp:revision>63</cp:revision>
  <dcterms:created xsi:type="dcterms:W3CDTF">2009-09-22T01:37:29Z</dcterms:created>
  <dcterms:modified xsi:type="dcterms:W3CDTF">2011-08-11T00:34:17Z</dcterms:modified>
</cp:coreProperties>
</file>