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89" r:id="rId3"/>
    <p:sldId id="312" r:id="rId4"/>
    <p:sldId id="343" r:id="rId5"/>
    <p:sldId id="344" r:id="rId6"/>
    <p:sldId id="338" r:id="rId7"/>
    <p:sldId id="339" r:id="rId8"/>
    <p:sldId id="342" r:id="rId9"/>
    <p:sldId id="341" r:id="rId10"/>
    <p:sldId id="346" r:id="rId11"/>
    <p:sldId id="345" r:id="rId12"/>
    <p:sldId id="332" r:id="rId13"/>
    <p:sldId id="334" r:id="rId14"/>
    <p:sldId id="335" r:id="rId15"/>
    <p:sldId id="336" r:id="rId16"/>
    <p:sldId id="333" r:id="rId17"/>
    <p:sldId id="329" r:id="rId18"/>
    <p:sldId id="328" r:id="rId19"/>
    <p:sldId id="330" r:id="rId20"/>
    <p:sldId id="331" r:id="rId21"/>
  </p:sldIdLst>
  <p:sldSz cx="9144000" cy="6858000" type="screen4x3"/>
  <p:notesSz cx="6797675" cy="987425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626" autoAdjust="0"/>
  </p:normalViewPr>
  <p:slideViewPr>
    <p:cSldViewPr>
      <p:cViewPr>
        <p:scale>
          <a:sx n="73" d="100"/>
          <a:sy n="73" d="100"/>
        </p:scale>
        <p:origin x="-2261" y="-1282"/>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F8877F8A-198A-4B3E-967D-5634ACCCD85B}" type="datetimeFigureOut">
              <a:rPr lang="ko-KR" altLang="en-US" smtClean="0"/>
              <a:t>2012-05-15</a:t>
            </a:fld>
            <a:endParaRPr lang="ko-KR" altLang="en-US"/>
          </a:p>
        </p:txBody>
      </p:sp>
      <p:sp>
        <p:nvSpPr>
          <p:cNvPr id="4" name="슬라이드 이미지 개체 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210476E-FF1E-4ED9-B6A6-302F697F91C0}" type="slidenum">
              <a:rPr lang="ko-KR" altLang="en-US" smtClean="0"/>
              <a:t>‹#›</a:t>
            </a:fld>
            <a:endParaRPr lang="ko-KR" altLang="en-US"/>
          </a:p>
        </p:txBody>
      </p:sp>
    </p:spTree>
    <p:extLst>
      <p:ext uri="{BB962C8B-B14F-4D97-AF65-F5344CB8AC3E}">
        <p14:creationId xmlns:p14="http://schemas.microsoft.com/office/powerpoint/2010/main" val="122943934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4C7361D0-550C-453E-AE2F-0F22F26449DC}" type="datetimeFigureOut">
              <a:rPr lang="ko-KR" altLang="en-US" smtClean="0"/>
              <a:t>2012-05-15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6D02FE-0E0E-48F3-9CD1-9C69F417630A}" type="slidenum">
              <a:rPr lang="ko-KR" altLang="en-US" smtClean="0"/>
              <a:t>‹#›</a:t>
            </a:fld>
            <a:endParaRPr lang="ko-KR" altLang="en-US"/>
          </a:p>
        </p:txBody>
      </p:sp>
    </p:spTree>
    <p:extLst>
      <p:ext uri="{BB962C8B-B14F-4D97-AF65-F5344CB8AC3E}">
        <p14:creationId xmlns:p14="http://schemas.microsoft.com/office/powerpoint/2010/main" val="1304005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C7361D0-550C-453E-AE2F-0F22F26449DC}" type="datetimeFigureOut">
              <a:rPr lang="ko-KR" altLang="en-US" smtClean="0"/>
              <a:t>2012-05-15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6D02FE-0E0E-48F3-9CD1-9C69F417630A}" type="slidenum">
              <a:rPr lang="ko-KR" altLang="en-US" smtClean="0"/>
              <a:t>‹#›</a:t>
            </a:fld>
            <a:endParaRPr lang="ko-KR" altLang="en-US"/>
          </a:p>
        </p:txBody>
      </p:sp>
    </p:spTree>
    <p:extLst>
      <p:ext uri="{BB962C8B-B14F-4D97-AF65-F5344CB8AC3E}">
        <p14:creationId xmlns:p14="http://schemas.microsoft.com/office/powerpoint/2010/main" val="73413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C7361D0-550C-453E-AE2F-0F22F26449DC}" type="datetimeFigureOut">
              <a:rPr lang="ko-KR" altLang="en-US" smtClean="0"/>
              <a:t>2012-05-15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6D02FE-0E0E-48F3-9CD1-9C69F417630A}" type="slidenum">
              <a:rPr lang="ko-KR" altLang="en-US" smtClean="0"/>
              <a:t>‹#›</a:t>
            </a:fld>
            <a:endParaRPr lang="ko-KR" altLang="en-US"/>
          </a:p>
        </p:txBody>
      </p:sp>
    </p:spTree>
    <p:extLst>
      <p:ext uri="{BB962C8B-B14F-4D97-AF65-F5344CB8AC3E}">
        <p14:creationId xmlns:p14="http://schemas.microsoft.com/office/powerpoint/2010/main" val="194439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C7361D0-550C-453E-AE2F-0F22F26449DC}" type="datetimeFigureOut">
              <a:rPr lang="ko-KR" altLang="en-US" smtClean="0"/>
              <a:t>2012-05-15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6D02FE-0E0E-48F3-9CD1-9C69F417630A}" type="slidenum">
              <a:rPr lang="ko-KR" altLang="en-US" smtClean="0"/>
              <a:t>‹#›</a:t>
            </a:fld>
            <a:endParaRPr lang="ko-KR" altLang="en-US"/>
          </a:p>
        </p:txBody>
      </p:sp>
    </p:spTree>
    <p:extLst>
      <p:ext uri="{BB962C8B-B14F-4D97-AF65-F5344CB8AC3E}">
        <p14:creationId xmlns:p14="http://schemas.microsoft.com/office/powerpoint/2010/main" val="1660472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4C7361D0-550C-453E-AE2F-0F22F26449DC}" type="datetimeFigureOut">
              <a:rPr lang="ko-KR" altLang="en-US" smtClean="0"/>
              <a:t>2012-05-15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6D02FE-0E0E-48F3-9CD1-9C69F417630A}" type="slidenum">
              <a:rPr lang="ko-KR" altLang="en-US" smtClean="0"/>
              <a:t>‹#›</a:t>
            </a:fld>
            <a:endParaRPr lang="ko-KR" altLang="en-US"/>
          </a:p>
        </p:txBody>
      </p:sp>
    </p:spTree>
    <p:extLst>
      <p:ext uri="{BB962C8B-B14F-4D97-AF65-F5344CB8AC3E}">
        <p14:creationId xmlns:p14="http://schemas.microsoft.com/office/powerpoint/2010/main" val="356436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C7361D0-550C-453E-AE2F-0F22F26449DC}" type="datetimeFigureOut">
              <a:rPr lang="ko-KR" altLang="en-US" smtClean="0"/>
              <a:t>2012-05-15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F6D02FE-0E0E-48F3-9CD1-9C69F417630A}" type="slidenum">
              <a:rPr lang="ko-KR" altLang="en-US" smtClean="0"/>
              <a:t>‹#›</a:t>
            </a:fld>
            <a:endParaRPr lang="ko-KR" altLang="en-US"/>
          </a:p>
        </p:txBody>
      </p:sp>
    </p:spTree>
    <p:extLst>
      <p:ext uri="{BB962C8B-B14F-4D97-AF65-F5344CB8AC3E}">
        <p14:creationId xmlns:p14="http://schemas.microsoft.com/office/powerpoint/2010/main" val="1889057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4C7361D0-550C-453E-AE2F-0F22F26449DC}" type="datetimeFigureOut">
              <a:rPr lang="ko-KR" altLang="en-US" smtClean="0"/>
              <a:t>2012-05-15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F6D02FE-0E0E-48F3-9CD1-9C69F417630A}" type="slidenum">
              <a:rPr lang="ko-KR" altLang="en-US" smtClean="0"/>
              <a:t>‹#›</a:t>
            </a:fld>
            <a:endParaRPr lang="ko-KR" altLang="en-US"/>
          </a:p>
        </p:txBody>
      </p:sp>
    </p:spTree>
    <p:extLst>
      <p:ext uri="{BB962C8B-B14F-4D97-AF65-F5344CB8AC3E}">
        <p14:creationId xmlns:p14="http://schemas.microsoft.com/office/powerpoint/2010/main" val="3021170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4C7361D0-550C-453E-AE2F-0F22F26449DC}" type="datetimeFigureOut">
              <a:rPr lang="ko-KR" altLang="en-US" smtClean="0"/>
              <a:t>2012-05-15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F6D02FE-0E0E-48F3-9CD1-9C69F417630A}" type="slidenum">
              <a:rPr lang="ko-KR" altLang="en-US" smtClean="0"/>
              <a:t>‹#›</a:t>
            </a:fld>
            <a:endParaRPr lang="ko-KR" altLang="en-US"/>
          </a:p>
        </p:txBody>
      </p:sp>
    </p:spTree>
    <p:extLst>
      <p:ext uri="{BB962C8B-B14F-4D97-AF65-F5344CB8AC3E}">
        <p14:creationId xmlns:p14="http://schemas.microsoft.com/office/powerpoint/2010/main" val="287926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C7361D0-550C-453E-AE2F-0F22F26449DC}" type="datetimeFigureOut">
              <a:rPr lang="ko-KR" altLang="en-US" smtClean="0"/>
              <a:t>2012-05-15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F6D02FE-0E0E-48F3-9CD1-9C69F417630A}" type="slidenum">
              <a:rPr lang="ko-KR" altLang="en-US" smtClean="0"/>
              <a:t>‹#›</a:t>
            </a:fld>
            <a:endParaRPr lang="ko-KR" altLang="en-US"/>
          </a:p>
        </p:txBody>
      </p:sp>
    </p:spTree>
    <p:extLst>
      <p:ext uri="{BB962C8B-B14F-4D97-AF65-F5344CB8AC3E}">
        <p14:creationId xmlns:p14="http://schemas.microsoft.com/office/powerpoint/2010/main" val="157120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C7361D0-550C-453E-AE2F-0F22F26449DC}" type="datetimeFigureOut">
              <a:rPr lang="ko-KR" altLang="en-US" smtClean="0"/>
              <a:t>2012-05-15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F6D02FE-0E0E-48F3-9CD1-9C69F417630A}" type="slidenum">
              <a:rPr lang="ko-KR" altLang="en-US" smtClean="0"/>
              <a:t>‹#›</a:t>
            </a:fld>
            <a:endParaRPr lang="ko-KR" altLang="en-US"/>
          </a:p>
        </p:txBody>
      </p:sp>
    </p:spTree>
    <p:extLst>
      <p:ext uri="{BB962C8B-B14F-4D97-AF65-F5344CB8AC3E}">
        <p14:creationId xmlns:p14="http://schemas.microsoft.com/office/powerpoint/2010/main" val="316565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C7361D0-550C-453E-AE2F-0F22F26449DC}" type="datetimeFigureOut">
              <a:rPr lang="ko-KR" altLang="en-US" smtClean="0"/>
              <a:t>2012-05-15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F6D02FE-0E0E-48F3-9CD1-9C69F417630A}" type="slidenum">
              <a:rPr lang="ko-KR" altLang="en-US" smtClean="0"/>
              <a:t>‹#›</a:t>
            </a:fld>
            <a:endParaRPr lang="ko-KR" altLang="en-US"/>
          </a:p>
        </p:txBody>
      </p:sp>
    </p:spTree>
    <p:extLst>
      <p:ext uri="{BB962C8B-B14F-4D97-AF65-F5344CB8AC3E}">
        <p14:creationId xmlns:p14="http://schemas.microsoft.com/office/powerpoint/2010/main" val="1244275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361D0-550C-453E-AE2F-0F22F26449DC}" type="datetimeFigureOut">
              <a:rPr lang="ko-KR" altLang="en-US" smtClean="0"/>
              <a:t>2012-05-15</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D02FE-0E0E-48F3-9CD1-9C69F417630A}" type="slidenum">
              <a:rPr lang="ko-KR" altLang="en-US" smtClean="0"/>
              <a:t>‹#›</a:t>
            </a:fld>
            <a:endParaRPr lang="ko-KR" altLang="en-US"/>
          </a:p>
        </p:txBody>
      </p:sp>
    </p:spTree>
    <p:extLst>
      <p:ext uri="{BB962C8B-B14F-4D97-AF65-F5344CB8AC3E}">
        <p14:creationId xmlns:p14="http://schemas.microsoft.com/office/powerpoint/2010/main" val="2175204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kBJ4rtddB8M" TargetMode="External"/><Relationship Id="rId2" Type="http://schemas.openxmlformats.org/officeDocument/2006/relationships/hyperlink" Target="http://www.youtube.com/watch?v=PP3n5NyIYGg" TargetMode="External"/><Relationship Id="rId1" Type="http://schemas.openxmlformats.org/officeDocument/2006/relationships/slideLayout" Target="../slideLayouts/slideLayout2.xml"/><Relationship Id="rId4" Type="http://schemas.openxmlformats.org/officeDocument/2006/relationships/hyperlink" Target="http://www.youtube.com/watch?v=8-warpZ0uLQ"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ooks.google.com/?id=FRtNPwAACAAJ"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A0jiY-CZ6YA" TargetMode="External"/><Relationship Id="rId2" Type="http://schemas.openxmlformats.org/officeDocument/2006/relationships/hyperlink" Target="http://books.google.com/?id=FRtNPwAACAAJ"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upload.wikimedia.org/wikipedia/commons/7/74/Ladder_Paradox_Overview.svg" TargetMode="External"/><Relationship Id="rId1" Type="http://schemas.openxmlformats.org/officeDocument/2006/relationships/slideLayout" Target="../slideLayouts/slideLayout2.xml"/><Relationship Id="rId4" Type="http://schemas.openxmlformats.org/officeDocument/2006/relationships/image" Target="../media/image80.png"/></Relationships>
</file>

<file path=ppt/slides/_rels/slide18.xml.rels><?xml version="1.0" encoding="UTF-8" standalone="yes"?>
<Relationships xmlns="http://schemas.openxmlformats.org/package/2006/relationships"><Relationship Id="rId3" Type="http://schemas.openxmlformats.org/officeDocument/2006/relationships/hyperlink" Target="//upload.wikimedia.org/wikipedia/commons/7/72/Ladder_Paradox_GarageFrame.svg" TargetMode="External"/><Relationship Id="rId2" Type="http://schemas.openxmlformats.org/officeDocument/2006/relationships/image" Target="../media/image90.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hyperlink" Target="http://en.wikipedia.org/wiki/File:Ladder_Paradox_LadderFrame.sv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png"/><Relationship Id="rId7" Type="http://schemas.openxmlformats.org/officeDocument/2006/relationships/image" Target="../media/image16.png"/><Relationship Id="rId12" Type="http://schemas.openxmlformats.org/officeDocument/2006/relationships/image" Target="../media/image20.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19.png"/><Relationship Id="rId5" Type="http://schemas.openxmlformats.org/officeDocument/2006/relationships/image" Target="../media/image14.png"/><Relationship Id="rId10"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74638"/>
            <a:ext cx="9108504" cy="5386610"/>
          </a:xfrm>
        </p:spPr>
        <p:txBody>
          <a:bodyPr>
            <a:normAutofit/>
          </a:bodyPr>
          <a:lstStyle/>
          <a:p>
            <a:r>
              <a:rPr lang="en-US" altLang="ko-KR" sz="8000" b="1" dirty="0" smtClean="0">
                <a:latin typeface="+mn-lt"/>
              </a:rPr>
              <a:t>Length</a:t>
            </a:r>
            <a:r>
              <a:rPr lang="ko-KR" altLang="en-US" sz="8000" b="1" dirty="0" smtClean="0">
                <a:latin typeface="+mn-lt"/>
              </a:rPr>
              <a:t> </a:t>
            </a:r>
            <a:r>
              <a:rPr lang="en-US" altLang="ko-KR" sz="8000" b="1" dirty="0" smtClean="0">
                <a:latin typeface="+mn-lt"/>
              </a:rPr>
              <a:t>Contraction</a:t>
            </a:r>
            <a:endParaRPr lang="ko-KR" altLang="en-US" sz="8000" b="1" dirty="0">
              <a:latin typeface="+mn-lt"/>
            </a:endParaRPr>
          </a:p>
        </p:txBody>
      </p:sp>
      <p:sp>
        <p:nvSpPr>
          <p:cNvPr id="3" name="날짜 개체 틀 2"/>
          <p:cNvSpPr>
            <a:spLocks noGrp="1"/>
          </p:cNvSpPr>
          <p:nvPr>
            <p:ph type="dt" sz="half" idx="10"/>
          </p:nvPr>
        </p:nvSpPr>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4" name="슬라이드 번호 개체 틀 3"/>
          <p:cNvSpPr>
            <a:spLocks noGrp="1"/>
          </p:cNvSpPr>
          <p:nvPr>
            <p:ph type="sldNum" sz="quarter" idx="12"/>
          </p:nvPr>
        </p:nvSpPr>
        <p:spPr/>
        <p:txBody>
          <a:bodyPr/>
          <a:lstStyle/>
          <a:p>
            <a:fld id="{4BEDD84E-25D4-4983-8AA1-2863C96F08D9}" type="slidenum">
              <a:rPr lang="ko-KR" altLang="en-US" smtClean="0"/>
              <a:pPr/>
              <a:t>1</a:t>
            </a:fld>
            <a:endParaRPr lang="ko-KR" altLang="en-US"/>
          </a:p>
        </p:txBody>
      </p:sp>
    </p:spTree>
    <p:extLst>
      <p:ext uri="{BB962C8B-B14F-4D97-AF65-F5344CB8AC3E}">
        <p14:creationId xmlns:p14="http://schemas.microsoft.com/office/powerpoint/2010/main" val="3504396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2636912"/>
          </a:xfrm>
        </p:spPr>
        <p:txBody>
          <a:bodyPr>
            <a:normAutofit/>
          </a:bodyPr>
          <a:lstStyle/>
          <a:p>
            <a:r>
              <a:rPr lang="en-US" altLang="ko-KR" b="1" dirty="0" smtClean="0">
                <a:latin typeface="+mn-lt"/>
              </a:rPr>
              <a:t>Prelude of Einstein’s Theory II</a:t>
            </a:r>
            <a:br>
              <a:rPr lang="en-US" altLang="ko-KR" b="1" dirty="0" smtClean="0">
                <a:latin typeface="+mn-lt"/>
              </a:rPr>
            </a:br>
            <a:r>
              <a:rPr lang="en-US" altLang="ko-KR" b="1" dirty="0" smtClean="0">
                <a:latin typeface="+mn-lt"/>
              </a:rPr>
              <a:t>- The Findings of </a:t>
            </a:r>
            <a:br>
              <a:rPr lang="en-US" altLang="ko-KR" b="1" dirty="0" smtClean="0">
                <a:latin typeface="+mn-lt"/>
              </a:rPr>
            </a:br>
            <a:r>
              <a:rPr lang="en-US" altLang="ko-KR" b="1" dirty="0" smtClean="0">
                <a:latin typeface="+mn-lt"/>
              </a:rPr>
              <a:t>Henry Lorentz</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10</a:t>
            </a:fld>
            <a:endParaRPr lang="ko-KR" altLang="en-US"/>
          </a:p>
        </p:txBody>
      </p:sp>
      <p:sp>
        <p:nvSpPr>
          <p:cNvPr id="9" name="TextBox 8"/>
          <p:cNvSpPr txBox="1"/>
          <p:nvPr/>
        </p:nvSpPr>
        <p:spPr>
          <a:xfrm>
            <a:off x="107504" y="2636912"/>
            <a:ext cx="8856984" cy="2400657"/>
          </a:xfrm>
          <a:prstGeom prst="rect">
            <a:avLst/>
          </a:prstGeom>
          <a:noFill/>
        </p:spPr>
        <p:txBody>
          <a:bodyPr wrap="square" rtlCol="0">
            <a:spAutoFit/>
          </a:bodyPr>
          <a:lstStyle/>
          <a:p>
            <a:pPr marL="457200" indent="-457200">
              <a:buFont typeface="Arial" pitchFamily="34" charset="0"/>
              <a:buChar char="•"/>
            </a:pPr>
            <a:r>
              <a:rPr lang="en-US" altLang="ko-KR" sz="3000" dirty="0" smtClean="0">
                <a:hlinkClick r:id="rId2"/>
              </a:rPr>
              <a:t>1/3</a:t>
            </a:r>
            <a:r>
              <a:rPr lang="en-US" altLang="ko-KR" sz="3000" dirty="0" smtClean="0"/>
              <a:t>  discussion of simultaneity</a:t>
            </a:r>
            <a:endParaRPr lang="en-US" altLang="ko-KR" sz="3000" baseline="-25000" dirty="0" smtClean="0"/>
          </a:p>
          <a:p>
            <a:pPr marL="457200" indent="-457200">
              <a:buFont typeface="Arial" pitchFamily="34" charset="0"/>
              <a:buChar char="•"/>
            </a:pPr>
            <a:r>
              <a:rPr lang="en-US" altLang="ko-KR" sz="3000" dirty="0" smtClean="0">
                <a:hlinkClick r:id="rId3"/>
              </a:rPr>
              <a:t>2/3</a:t>
            </a:r>
            <a:r>
              <a:rPr lang="en-US" altLang="ko-KR" sz="3000" dirty="0" smtClean="0"/>
              <a:t>  Lorentz transformation and difference between Lorentz and Einstein</a:t>
            </a:r>
          </a:p>
          <a:p>
            <a:pPr marL="457200" indent="-457200">
              <a:buFont typeface="Arial" pitchFamily="34" charset="0"/>
              <a:buChar char="•"/>
            </a:pPr>
            <a:r>
              <a:rPr lang="en-US" altLang="ko-KR" sz="3000" dirty="0" smtClean="0">
                <a:hlinkClick r:id="rId4"/>
              </a:rPr>
              <a:t>3/3</a:t>
            </a:r>
            <a:endParaRPr lang="en-US" altLang="ko-KR" sz="3000" dirty="0"/>
          </a:p>
          <a:p>
            <a:endParaRPr lang="en-US" altLang="ko-KR" sz="3000" dirty="0" smtClean="0"/>
          </a:p>
        </p:txBody>
      </p:sp>
    </p:spTree>
    <p:extLst>
      <p:ext uri="{BB962C8B-B14F-4D97-AF65-F5344CB8AC3E}">
        <p14:creationId xmlns:p14="http://schemas.microsoft.com/office/powerpoint/2010/main" val="555559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74638"/>
            <a:ext cx="9108504" cy="5386610"/>
          </a:xfrm>
        </p:spPr>
        <p:txBody>
          <a:bodyPr>
            <a:normAutofit fontScale="90000"/>
          </a:bodyPr>
          <a:lstStyle/>
          <a:p>
            <a:r>
              <a:rPr lang="en-US" altLang="ko-KR" sz="8000" b="1" dirty="0" smtClean="0">
                <a:latin typeface="+mn-lt"/>
              </a:rPr>
              <a:t>Interesting Paradoxes</a:t>
            </a:r>
            <a:br>
              <a:rPr lang="en-US" altLang="ko-KR" sz="8000" b="1" dirty="0" smtClean="0">
                <a:latin typeface="+mn-lt"/>
              </a:rPr>
            </a:br>
            <a:r>
              <a:rPr lang="en-US" altLang="ko-KR" sz="8000" b="1" dirty="0" smtClean="0">
                <a:latin typeface="+mn-lt"/>
              </a:rPr>
              <a:t>on</a:t>
            </a:r>
            <a:br>
              <a:rPr lang="en-US" altLang="ko-KR" sz="8000" b="1" dirty="0" smtClean="0">
                <a:latin typeface="+mn-lt"/>
              </a:rPr>
            </a:br>
            <a:r>
              <a:rPr lang="en-US" altLang="ko-KR" sz="8000" b="1" dirty="0" smtClean="0">
                <a:latin typeface="+mn-lt"/>
              </a:rPr>
              <a:t>Time Dilation &amp;</a:t>
            </a:r>
            <a:br>
              <a:rPr lang="en-US" altLang="ko-KR" sz="8000" b="1" dirty="0" smtClean="0">
                <a:latin typeface="+mn-lt"/>
              </a:rPr>
            </a:br>
            <a:r>
              <a:rPr lang="en-US" altLang="ko-KR" sz="8000" b="1" dirty="0" smtClean="0">
                <a:latin typeface="+mn-lt"/>
              </a:rPr>
              <a:t>Length Contraction</a:t>
            </a:r>
            <a:endParaRPr lang="ko-KR" altLang="en-US" sz="8000" b="1" dirty="0">
              <a:latin typeface="+mn-lt"/>
            </a:endParaRPr>
          </a:p>
        </p:txBody>
      </p:sp>
      <p:sp>
        <p:nvSpPr>
          <p:cNvPr id="3" name="날짜 개체 틀 2"/>
          <p:cNvSpPr>
            <a:spLocks noGrp="1"/>
          </p:cNvSpPr>
          <p:nvPr>
            <p:ph type="dt" sz="half" idx="10"/>
          </p:nvPr>
        </p:nvSpPr>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4" name="슬라이드 번호 개체 틀 3"/>
          <p:cNvSpPr>
            <a:spLocks noGrp="1"/>
          </p:cNvSpPr>
          <p:nvPr>
            <p:ph type="sldNum" sz="quarter" idx="12"/>
          </p:nvPr>
        </p:nvSpPr>
        <p:spPr/>
        <p:txBody>
          <a:bodyPr/>
          <a:lstStyle/>
          <a:p>
            <a:fld id="{4BEDD84E-25D4-4983-8AA1-2863C96F08D9}" type="slidenum">
              <a:rPr lang="ko-KR" altLang="en-US" smtClean="0"/>
              <a:pPr/>
              <a:t>11</a:t>
            </a:fld>
            <a:endParaRPr lang="ko-KR" altLang="en-US"/>
          </a:p>
        </p:txBody>
      </p:sp>
    </p:spTree>
    <p:extLst>
      <p:ext uri="{BB962C8B-B14F-4D97-AF65-F5344CB8AC3E}">
        <p14:creationId xmlns:p14="http://schemas.microsoft.com/office/powerpoint/2010/main" val="999364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74638"/>
            <a:ext cx="9108504" cy="5386610"/>
          </a:xfrm>
        </p:spPr>
        <p:txBody>
          <a:bodyPr>
            <a:normAutofit/>
          </a:bodyPr>
          <a:lstStyle/>
          <a:p>
            <a:r>
              <a:rPr lang="en-US" altLang="ko-KR" sz="8000" b="1" dirty="0" smtClean="0">
                <a:latin typeface="+mn-lt"/>
              </a:rPr>
              <a:t>Twin Paradox</a:t>
            </a:r>
            <a:endParaRPr lang="ko-KR" altLang="en-US" sz="8000" b="1" dirty="0">
              <a:latin typeface="+mn-lt"/>
            </a:endParaRPr>
          </a:p>
        </p:txBody>
      </p:sp>
      <p:sp>
        <p:nvSpPr>
          <p:cNvPr id="3" name="날짜 개체 틀 2"/>
          <p:cNvSpPr>
            <a:spLocks noGrp="1"/>
          </p:cNvSpPr>
          <p:nvPr>
            <p:ph type="dt" sz="half" idx="10"/>
          </p:nvPr>
        </p:nvSpPr>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4" name="슬라이드 번호 개체 틀 3"/>
          <p:cNvSpPr>
            <a:spLocks noGrp="1"/>
          </p:cNvSpPr>
          <p:nvPr>
            <p:ph type="sldNum" sz="quarter" idx="12"/>
          </p:nvPr>
        </p:nvSpPr>
        <p:spPr/>
        <p:txBody>
          <a:bodyPr/>
          <a:lstStyle/>
          <a:p>
            <a:fld id="{4BEDD84E-25D4-4983-8AA1-2863C96F08D9}" type="slidenum">
              <a:rPr lang="ko-KR" altLang="en-US" smtClean="0"/>
              <a:pPr/>
              <a:t>12</a:t>
            </a:fld>
            <a:endParaRPr lang="ko-KR" altLang="en-US"/>
          </a:p>
        </p:txBody>
      </p:sp>
    </p:spTree>
    <p:extLst>
      <p:ext uri="{BB962C8B-B14F-4D97-AF65-F5344CB8AC3E}">
        <p14:creationId xmlns:p14="http://schemas.microsoft.com/office/powerpoint/2010/main" val="37127047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24744"/>
          </a:xfrm>
        </p:spPr>
        <p:txBody>
          <a:bodyPr>
            <a:normAutofit/>
          </a:bodyPr>
          <a:lstStyle/>
          <a:p>
            <a:r>
              <a:rPr lang="en-US" altLang="ko-KR" b="1" dirty="0" smtClean="0">
                <a:latin typeface="+mn-lt"/>
              </a:rPr>
              <a:t>Twin Paradox</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13</a:t>
            </a:fld>
            <a:endParaRPr lang="ko-KR" altLang="en-US"/>
          </a:p>
        </p:txBody>
      </p:sp>
      <p:sp>
        <p:nvSpPr>
          <p:cNvPr id="8" name="날짜 개체 틀 3"/>
          <p:cNvSpPr txBox="1">
            <a:spLocks/>
          </p:cNvSpPr>
          <p:nvPr/>
        </p:nvSpPr>
        <p:spPr>
          <a:xfrm>
            <a:off x="4355976" y="6309320"/>
            <a:ext cx="396044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ko-KR" altLang="en-US" sz="800" dirty="0" smtClean="0"/>
              <a:t>출처 </a:t>
            </a:r>
            <a:r>
              <a:rPr lang="en-US" altLang="ko-KR" sz="800" dirty="0" smtClean="0"/>
              <a:t>Einstein’s 1911 paper</a:t>
            </a:r>
            <a:endParaRPr lang="ko-KR" altLang="en-US" sz="800" dirty="0"/>
          </a:p>
        </p:txBody>
      </p:sp>
      <p:sp>
        <p:nvSpPr>
          <p:cNvPr id="3" name="Rectangle 1"/>
          <p:cNvSpPr>
            <a:spLocks noChangeArrowheads="1"/>
          </p:cNvSpPr>
          <p:nvPr/>
        </p:nvSpPr>
        <p:spPr bwMode="auto">
          <a:xfrm>
            <a:off x="41685" y="800120"/>
            <a:ext cx="9143999"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ko-KR" altLang="ko-KR" sz="3200" b="0" i="0" u="none" strike="noStrike" cap="none" normalizeH="0" baseline="0" dirty="0" smtClean="0">
                <a:ln>
                  <a:noFill/>
                </a:ln>
                <a:solidFill>
                  <a:schemeClr val="tx1"/>
                </a:solidFill>
                <a:effectLst/>
                <a:latin typeface="굴림" charset="-127"/>
                <a:ea typeface="굴림" charset="-127"/>
                <a:cs typeface="굴림" charset="-127"/>
              </a:rPr>
              <a:t>"If we placed a living organism in a box ... one could arrange that the organism, after any arbitrary lengthy flight, could be returned to its original spot in a scarcely altered condition, while corresponding organisms which had remained in their original positions had already long since given way to new generations. For the moving organism, the lengthy time of the journey was a mere instant, provided the motion took place with approximately the speed of light."</a:t>
            </a:r>
          </a:p>
        </p:txBody>
      </p:sp>
    </p:spTree>
    <p:extLst>
      <p:ext uri="{BB962C8B-B14F-4D97-AF65-F5344CB8AC3E}">
        <p14:creationId xmlns:p14="http://schemas.microsoft.com/office/powerpoint/2010/main" val="25151736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14</a:t>
            </a:fld>
            <a:endParaRPr lang="ko-KR" altLang="en-US"/>
          </a:p>
        </p:txBody>
      </p:sp>
      <p:sp>
        <p:nvSpPr>
          <p:cNvPr id="8" name="날짜 개체 틀 3"/>
          <p:cNvSpPr txBox="1">
            <a:spLocks/>
          </p:cNvSpPr>
          <p:nvPr/>
        </p:nvSpPr>
        <p:spPr>
          <a:xfrm>
            <a:off x="4355976" y="6309320"/>
            <a:ext cx="396044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ko-KR" altLang="en-US" sz="800" dirty="0" smtClean="0"/>
              <a:t>출처 </a:t>
            </a:r>
            <a:r>
              <a:rPr lang="en-US" altLang="ko-KR" sz="800" dirty="0" err="1"/>
              <a:t>Resnick</a:t>
            </a:r>
            <a:r>
              <a:rPr lang="en-US" altLang="ko-KR" sz="800" dirty="0"/>
              <a:t>, Robert (1968). </a:t>
            </a:r>
            <a:r>
              <a:rPr lang="en-US" altLang="ko-KR" sz="800" dirty="0">
                <a:hlinkClick r:id="rId2"/>
              </a:rPr>
              <a:t>"Supplementary Topic B: The Twin Paradox"</a:t>
            </a:r>
            <a:r>
              <a:rPr lang="en-US" altLang="ko-KR" sz="800" dirty="0"/>
              <a:t>. </a:t>
            </a:r>
            <a:r>
              <a:rPr lang="en-US" altLang="ko-KR" sz="800" i="1" dirty="0"/>
              <a:t>Introduction to Special Relativity</a:t>
            </a:r>
            <a:r>
              <a:rPr lang="en-US" altLang="ko-KR" sz="800" dirty="0"/>
              <a:t>. </a:t>
            </a:r>
            <a:r>
              <a:rPr lang="en-US" altLang="ko-KR" sz="800" dirty="0" err="1"/>
              <a:t>place:New</a:t>
            </a:r>
            <a:r>
              <a:rPr lang="en-US" altLang="ko-KR" sz="800" dirty="0"/>
              <a:t> York: John Wiley &amp; Sons, Inc.. p. 201.</a:t>
            </a:r>
            <a:endParaRPr lang="ko-KR" altLang="en-US" sz="800" dirty="0"/>
          </a:p>
        </p:txBody>
      </p:sp>
      <p:sp>
        <p:nvSpPr>
          <p:cNvPr id="3" name="Rectangle 1"/>
          <p:cNvSpPr>
            <a:spLocks noChangeArrowheads="1"/>
          </p:cNvSpPr>
          <p:nvPr/>
        </p:nvSpPr>
        <p:spPr bwMode="auto">
          <a:xfrm>
            <a:off x="-8740" y="1077218"/>
            <a:ext cx="9143999"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ko-KR" altLang="ko-KR" sz="2800" b="0" i="0" u="none" strike="noStrike" cap="none" normalizeH="0" baseline="0" dirty="0" smtClean="0">
                <a:ln>
                  <a:noFill/>
                </a:ln>
                <a:solidFill>
                  <a:schemeClr val="tx1"/>
                </a:solidFill>
                <a:effectLst/>
                <a:latin typeface="굴림" charset="-127"/>
                <a:ea typeface="굴림" charset="-127"/>
                <a:cs typeface="굴림" charset="-127"/>
              </a:rPr>
              <a:t>If the stationary organism is a man and the traveling one is his twin, then the traveler returns home to find his twin brother much aged compared to himself. The paradox centers around the contention that, in relativity, either twin could regard the other as the traveler, in which case each should find the other younger</a:t>
            </a:r>
            <a:r>
              <a:rPr kumimoji="1" lang="ko-KR" altLang="ko-KR" sz="2800" b="0" i="0" u="none" strike="noStrike" cap="none" normalizeH="0" baseline="0" dirty="0" smtClean="0">
                <a:ln>
                  <a:noFill/>
                </a:ln>
                <a:solidFill>
                  <a:schemeClr val="tx1"/>
                </a:solidFill>
                <a:effectLst/>
                <a:latin typeface="Arial"/>
                <a:ea typeface="굴림" charset="-127"/>
                <a:cs typeface="굴림" charset="-127"/>
              </a:rPr>
              <a:t>—</a:t>
            </a:r>
            <a:r>
              <a:rPr kumimoji="1" lang="ko-KR" altLang="ko-KR" sz="2800" b="0" i="0" u="none" strike="noStrike" cap="none" normalizeH="0" baseline="0" dirty="0" smtClean="0">
                <a:ln>
                  <a:noFill/>
                </a:ln>
                <a:solidFill>
                  <a:schemeClr val="tx1"/>
                </a:solidFill>
                <a:effectLst/>
                <a:latin typeface="굴림" charset="-127"/>
                <a:ea typeface="굴림" charset="-127"/>
                <a:cs typeface="굴림" charset="-127"/>
              </a:rPr>
              <a:t>a logical contradiction. This contention assumes that the twins' situations are symmetrical and interchangeable, an assumption that is not correct. Furthermore, the accessible experiments have been done and support Einstein's prediction. ...</a:t>
            </a:r>
          </a:p>
        </p:txBody>
      </p:sp>
      <p:sp>
        <p:nvSpPr>
          <p:cNvPr id="9" name="제목 1"/>
          <p:cNvSpPr>
            <a:spLocks noGrp="1"/>
          </p:cNvSpPr>
          <p:nvPr>
            <p:ph type="title"/>
          </p:nvPr>
        </p:nvSpPr>
        <p:spPr>
          <a:xfrm>
            <a:off x="467544" y="0"/>
            <a:ext cx="8229600" cy="1124744"/>
          </a:xfrm>
        </p:spPr>
        <p:txBody>
          <a:bodyPr>
            <a:normAutofit/>
          </a:bodyPr>
          <a:lstStyle/>
          <a:p>
            <a:r>
              <a:rPr lang="en-US" altLang="ko-KR" b="1" dirty="0" smtClean="0">
                <a:latin typeface="+mn-lt"/>
              </a:rPr>
              <a:t>Twin Paradox</a:t>
            </a:r>
            <a:endParaRPr lang="ko-KR" altLang="en-US" b="1" dirty="0">
              <a:latin typeface="+mn-lt"/>
            </a:endParaRPr>
          </a:p>
        </p:txBody>
      </p:sp>
    </p:spTree>
    <p:extLst>
      <p:ext uri="{BB962C8B-B14F-4D97-AF65-F5344CB8AC3E}">
        <p14:creationId xmlns:p14="http://schemas.microsoft.com/office/powerpoint/2010/main" val="1419830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15</a:t>
            </a:fld>
            <a:endParaRPr lang="ko-KR" altLang="en-US"/>
          </a:p>
        </p:txBody>
      </p:sp>
      <p:sp>
        <p:nvSpPr>
          <p:cNvPr id="8" name="날짜 개체 틀 3"/>
          <p:cNvSpPr txBox="1">
            <a:spLocks/>
          </p:cNvSpPr>
          <p:nvPr/>
        </p:nvSpPr>
        <p:spPr>
          <a:xfrm>
            <a:off x="4355976" y="6309320"/>
            <a:ext cx="396044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ko-KR" altLang="en-US" sz="800" dirty="0" smtClean="0"/>
              <a:t>출처 </a:t>
            </a:r>
            <a:r>
              <a:rPr lang="en-US" altLang="ko-KR" sz="800" dirty="0" err="1"/>
              <a:t>Resnick</a:t>
            </a:r>
            <a:r>
              <a:rPr lang="en-US" altLang="ko-KR" sz="800" dirty="0"/>
              <a:t>, Robert (1968). </a:t>
            </a:r>
            <a:r>
              <a:rPr lang="en-US" altLang="ko-KR" sz="800" dirty="0">
                <a:hlinkClick r:id="rId2"/>
              </a:rPr>
              <a:t>"Supplementary Topic B: The Twin Paradox"</a:t>
            </a:r>
            <a:r>
              <a:rPr lang="en-US" altLang="ko-KR" sz="800" dirty="0"/>
              <a:t>. </a:t>
            </a:r>
            <a:r>
              <a:rPr lang="en-US" altLang="ko-KR" sz="800" i="1" dirty="0"/>
              <a:t>Introduction to Special Relativity</a:t>
            </a:r>
            <a:r>
              <a:rPr lang="en-US" altLang="ko-KR" sz="800" dirty="0"/>
              <a:t>. </a:t>
            </a:r>
            <a:r>
              <a:rPr lang="en-US" altLang="ko-KR" sz="800" dirty="0" err="1"/>
              <a:t>place:New</a:t>
            </a:r>
            <a:r>
              <a:rPr lang="en-US" altLang="ko-KR" sz="800" dirty="0"/>
              <a:t> York: John Wiley &amp; Sons, Inc.. p. 201.</a:t>
            </a:r>
            <a:endParaRPr lang="ko-KR" altLang="en-US" sz="800" dirty="0"/>
          </a:p>
        </p:txBody>
      </p:sp>
      <p:sp>
        <p:nvSpPr>
          <p:cNvPr id="9" name="제목 1"/>
          <p:cNvSpPr>
            <a:spLocks noGrp="1"/>
          </p:cNvSpPr>
          <p:nvPr>
            <p:ph type="title"/>
          </p:nvPr>
        </p:nvSpPr>
        <p:spPr>
          <a:xfrm>
            <a:off x="467544" y="0"/>
            <a:ext cx="8229600" cy="1124744"/>
          </a:xfrm>
        </p:spPr>
        <p:txBody>
          <a:bodyPr>
            <a:normAutofit/>
          </a:bodyPr>
          <a:lstStyle/>
          <a:p>
            <a:r>
              <a:rPr lang="en-US" altLang="ko-KR" b="1" dirty="0" smtClean="0">
                <a:latin typeface="+mn-lt"/>
              </a:rPr>
              <a:t>Twin Paradox</a:t>
            </a:r>
            <a:endParaRPr lang="ko-KR" altLang="en-US" b="1" dirty="0">
              <a:latin typeface="+mn-lt"/>
            </a:endParaRPr>
          </a:p>
        </p:txBody>
      </p:sp>
      <p:sp>
        <p:nvSpPr>
          <p:cNvPr id="7" name="TextBox 6"/>
          <p:cNvSpPr txBox="1"/>
          <p:nvPr/>
        </p:nvSpPr>
        <p:spPr>
          <a:xfrm>
            <a:off x="161791" y="1583207"/>
            <a:ext cx="8856984" cy="3785652"/>
          </a:xfrm>
          <a:prstGeom prst="rect">
            <a:avLst/>
          </a:prstGeom>
          <a:noFill/>
        </p:spPr>
        <p:txBody>
          <a:bodyPr wrap="square" rtlCol="0">
            <a:spAutoFit/>
          </a:bodyPr>
          <a:lstStyle/>
          <a:p>
            <a:pPr marL="457200" indent="-457200">
              <a:buFont typeface="Arial" pitchFamily="34" charset="0"/>
              <a:buChar char="•"/>
            </a:pPr>
            <a:r>
              <a:rPr lang="en-US" altLang="ko-KR" sz="3000" dirty="0" smtClean="0">
                <a:hlinkClick r:id="rId3"/>
              </a:rPr>
              <a:t>A video</a:t>
            </a:r>
            <a:endParaRPr lang="en-US" altLang="ko-KR" sz="3000" dirty="0" smtClean="0"/>
          </a:p>
          <a:p>
            <a:pPr marL="457200" indent="-457200">
              <a:buFont typeface="Arial" pitchFamily="34" charset="0"/>
              <a:buChar char="•"/>
            </a:pPr>
            <a:r>
              <a:rPr lang="en-US" altLang="ko-KR" sz="3000" dirty="0" smtClean="0"/>
              <a:t>Explain the reason why people called this a paradox.</a:t>
            </a:r>
          </a:p>
          <a:p>
            <a:pPr marL="457200" indent="-457200">
              <a:buFont typeface="Arial" pitchFamily="34" charset="0"/>
              <a:buChar char="•"/>
            </a:pPr>
            <a:r>
              <a:rPr lang="en-US" altLang="ko-KR" sz="3000" b="0" dirty="0" smtClean="0"/>
              <a:t>Explain the reason why this is actually not a paradox. What is the difference between the two that breaks the symmetry of relativity in this problem?</a:t>
            </a:r>
          </a:p>
          <a:p>
            <a:endParaRPr lang="ko-KR" altLang="en-US" sz="3000" dirty="0"/>
          </a:p>
        </p:txBody>
      </p:sp>
    </p:spTree>
    <p:extLst>
      <p:ext uri="{BB962C8B-B14F-4D97-AF65-F5344CB8AC3E}">
        <p14:creationId xmlns:p14="http://schemas.microsoft.com/office/powerpoint/2010/main" val="2838694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74638"/>
            <a:ext cx="9108504" cy="5386610"/>
          </a:xfrm>
        </p:spPr>
        <p:txBody>
          <a:bodyPr>
            <a:normAutofit/>
          </a:bodyPr>
          <a:lstStyle/>
          <a:p>
            <a:r>
              <a:rPr lang="en-US" altLang="ko-KR" sz="8000" b="1" dirty="0" smtClean="0">
                <a:latin typeface="+mn-lt"/>
              </a:rPr>
              <a:t>Ladder Paradox</a:t>
            </a:r>
            <a:endParaRPr lang="ko-KR" altLang="en-US" sz="8000" b="1" dirty="0">
              <a:latin typeface="+mn-lt"/>
            </a:endParaRPr>
          </a:p>
        </p:txBody>
      </p:sp>
      <p:sp>
        <p:nvSpPr>
          <p:cNvPr id="3" name="날짜 개체 틀 2"/>
          <p:cNvSpPr>
            <a:spLocks noGrp="1"/>
          </p:cNvSpPr>
          <p:nvPr>
            <p:ph type="dt" sz="half" idx="10"/>
          </p:nvPr>
        </p:nvSpPr>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4" name="슬라이드 번호 개체 틀 3"/>
          <p:cNvSpPr>
            <a:spLocks noGrp="1"/>
          </p:cNvSpPr>
          <p:nvPr>
            <p:ph type="sldNum" sz="quarter" idx="12"/>
          </p:nvPr>
        </p:nvSpPr>
        <p:spPr/>
        <p:txBody>
          <a:bodyPr/>
          <a:lstStyle/>
          <a:p>
            <a:fld id="{4BEDD84E-25D4-4983-8AA1-2863C96F08D9}" type="slidenum">
              <a:rPr lang="ko-KR" altLang="en-US" smtClean="0"/>
              <a:pPr/>
              <a:t>16</a:t>
            </a:fld>
            <a:endParaRPr lang="ko-KR" altLang="en-US"/>
          </a:p>
        </p:txBody>
      </p:sp>
    </p:spTree>
    <p:extLst>
      <p:ext uri="{BB962C8B-B14F-4D97-AF65-F5344CB8AC3E}">
        <p14:creationId xmlns:p14="http://schemas.microsoft.com/office/powerpoint/2010/main" val="1433006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Ladder Paradox Overview.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3116544"/>
            <a:ext cx="7340009" cy="3168352"/>
          </a:xfrm>
          <a:prstGeom prst="rect">
            <a:avLst/>
          </a:prstGeom>
          <a:noFill/>
          <a:extLst>
            <a:ext uri="{909E8E84-426E-40DD-AFC4-6F175D3DCCD1}">
              <a14:hiddenFill xmlns:a14="http://schemas.microsoft.com/office/drawing/2010/main">
                <a:solidFill>
                  <a:srgbClr val="FFFFFF"/>
                </a:solidFill>
              </a14:hiddenFill>
            </a:ext>
          </a:extLst>
        </p:spPr>
      </p:pic>
      <p:sp>
        <p:nvSpPr>
          <p:cNvPr id="2" name="제목 1"/>
          <p:cNvSpPr>
            <a:spLocks noGrp="1"/>
          </p:cNvSpPr>
          <p:nvPr>
            <p:ph type="title"/>
          </p:nvPr>
        </p:nvSpPr>
        <p:spPr>
          <a:xfrm>
            <a:off x="467544" y="0"/>
            <a:ext cx="8229600" cy="1412776"/>
          </a:xfrm>
        </p:spPr>
        <p:txBody>
          <a:bodyPr>
            <a:normAutofit fontScale="90000"/>
          </a:bodyPr>
          <a:lstStyle/>
          <a:p>
            <a:r>
              <a:rPr lang="en-US" altLang="ko-KR" b="1" dirty="0" smtClean="0">
                <a:latin typeface="+mn-lt"/>
              </a:rPr>
              <a:t>Ladder Paradox, </a:t>
            </a:r>
            <a:br>
              <a:rPr lang="en-US" altLang="ko-KR" b="1" dirty="0" smtClean="0">
                <a:latin typeface="+mn-lt"/>
              </a:rPr>
            </a:br>
            <a:r>
              <a:rPr lang="en-US" altLang="ko-KR" b="1" dirty="0" smtClean="0">
                <a:latin typeface="+mn-lt"/>
              </a:rPr>
              <a:t>a thought experiment</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17</a:t>
            </a:fld>
            <a:endParaRPr lang="ko-KR" altLang="en-US"/>
          </a:p>
        </p:txBody>
      </p:sp>
      <p:sp>
        <p:nvSpPr>
          <p:cNvPr id="8" name="날짜 개체 틀 3"/>
          <p:cNvSpPr txBox="1">
            <a:spLocks/>
          </p:cNvSpPr>
          <p:nvPr/>
        </p:nvSpPr>
        <p:spPr>
          <a:xfrm>
            <a:off x="4355976" y="6309320"/>
            <a:ext cx="396044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ko-KR" altLang="en-US" sz="800" dirty="0" smtClean="0"/>
              <a:t>그림출처 </a:t>
            </a:r>
            <a:r>
              <a:rPr lang="en-US" altLang="ko-KR" sz="800" dirty="0" smtClean="0"/>
              <a:t>http</a:t>
            </a:r>
            <a:r>
              <a:rPr lang="en-US" altLang="ko-KR" sz="800" dirty="0"/>
              <a:t>://en.wikipedia.org/wiki/File:Ladder_Paradox_Overview.svg</a:t>
            </a:r>
            <a:endParaRPr lang="ko-KR" altLang="en-US" sz="800" dirty="0"/>
          </a:p>
        </p:txBody>
      </p:sp>
      <mc:AlternateContent xmlns:mc="http://schemas.openxmlformats.org/markup-compatibility/2006" xmlns:a14="http://schemas.microsoft.com/office/drawing/2010/main">
        <mc:Choice Requires="a14">
          <p:sp>
            <p:nvSpPr>
              <p:cNvPr id="9" name="TextBox 8"/>
              <p:cNvSpPr txBox="1"/>
              <p:nvPr/>
            </p:nvSpPr>
            <p:spPr>
              <a:xfrm>
                <a:off x="179512" y="1556792"/>
                <a:ext cx="8856984" cy="2862322"/>
              </a:xfrm>
              <a:prstGeom prst="rect">
                <a:avLst/>
              </a:prstGeom>
              <a:noFill/>
            </p:spPr>
            <p:txBody>
              <a:bodyPr wrap="square" rtlCol="0">
                <a:spAutoFit/>
              </a:bodyPr>
              <a:lstStyle/>
              <a:p>
                <a:pPr marL="457200" indent="-457200">
                  <a:buFont typeface="Arial" pitchFamily="34" charset="0"/>
                  <a:buChar char="•"/>
                </a:pPr>
                <a:r>
                  <a:rPr lang="en-US" altLang="ko-KR" sz="3000" dirty="0" smtClean="0"/>
                  <a:t>There is a ladder of length </a:t>
                </a:r>
                <a14:m>
                  <m:oMath xmlns:m="http://schemas.openxmlformats.org/officeDocument/2006/math">
                    <m:r>
                      <a:rPr lang="en-US" altLang="ko-KR" sz="3000" b="0" i="1">
                        <a:latin typeface="Cambria Math"/>
                      </a:rPr>
                      <m:t>𝐿</m:t>
                    </m:r>
                    <m:r>
                      <a:rPr lang="en-US" altLang="ko-KR" sz="3000" b="0" i="1" baseline="-25000">
                        <a:latin typeface="Cambria Math"/>
                      </a:rPr>
                      <m:t>0</m:t>
                    </m:r>
                  </m:oMath>
                </a14:m>
                <a:r>
                  <a:rPr lang="en-US" altLang="ko-KR" sz="3000" dirty="0" smtClean="0"/>
                  <a:t> placed horizontally.</a:t>
                </a:r>
              </a:p>
              <a:p>
                <a:pPr marL="457200" indent="-457200">
                  <a:buFont typeface="Arial" pitchFamily="34" charset="0"/>
                  <a:buChar char="•"/>
                </a:pPr>
                <a:r>
                  <a:rPr lang="en-US" altLang="ko-KR" sz="3000" dirty="0"/>
                  <a:t>There is a </a:t>
                </a:r>
                <a:r>
                  <a:rPr lang="en-US" altLang="ko-KR" sz="3000" dirty="0" smtClean="0"/>
                  <a:t>garage </a:t>
                </a:r>
                <a:r>
                  <a:rPr lang="en-US" altLang="ko-KR" sz="3000" dirty="0"/>
                  <a:t>of length </a:t>
                </a:r>
                <a14:m>
                  <m:oMath xmlns:m="http://schemas.openxmlformats.org/officeDocument/2006/math">
                    <m:r>
                      <a:rPr lang="en-US" altLang="ko-KR" sz="3000" i="1">
                        <a:latin typeface="Cambria Math"/>
                      </a:rPr>
                      <m:t>𝐿</m:t>
                    </m:r>
                    <m:r>
                      <a:rPr lang="en-US" altLang="ko-KR" sz="3000" b="0" i="1" smtClean="0">
                        <a:latin typeface="Cambria Math"/>
                      </a:rPr>
                      <m:t>≪</m:t>
                    </m:r>
                    <m:r>
                      <a:rPr lang="en-US" altLang="ko-KR" sz="3000" b="0" i="1" smtClean="0">
                        <a:latin typeface="Cambria Math"/>
                      </a:rPr>
                      <m:t>𝐿</m:t>
                    </m:r>
                    <m:r>
                      <a:rPr lang="en-US" altLang="ko-KR" sz="3000" i="1" baseline="-25000">
                        <a:latin typeface="Cambria Math"/>
                      </a:rPr>
                      <m:t>0</m:t>
                    </m:r>
                  </m:oMath>
                </a14:m>
                <a:r>
                  <a:rPr lang="en-US" altLang="ko-KR" sz="3000" dirty="0" smtClean="0"/>
                  <a:t>.</a:t>
                </a:r>
              </a:p>
              <a:p>
                <a:pPr marL="457200" indent="-457200">
                  <a:buFont typeface="Arial" pitchFamily="34" charset="0"/>
                  <a:buChar char="•"/>
                </a:pPr>
                <a:r>
                  <a:rPr lang="en-US" altLang="ko-KR" sz="3000" dirty="0" smtClean="0"/>
                  <a:t>If they are relatively            at rest, the ladder does not fit into                   the garage.</a:t>
                </a:r>
              </a:p>
              <a:p>
                <a:endParaRPr lang="ko-KR" altLang="en-US" sz="3000" dirty="0"/>
              </a:p>
            </p:txBody>
          </p:sp>
        </mc:Choice>
        <mc:Fallback xmlns="">
          <p:sp>
            <p:nvSpPr>
              <p:cNvPr id="9" name="TextBox 8"/>
              <p:cNvSpPr txBox="1">
                <a:spLocks noRot="1" noChangeAspect="1" noMove="1" noResize="1" noEditPoints="1" noAdjustHandles="1" noChangeArrowheads="1" noChangeShapeType="1" noTextEdit="1"/>
              </p:cNvSpPr>
              <p:nvPr/>
            </p:nvSpPr>
            <p:spPr>
              <a:xfrm>
                <a:off x="179512" y="1556792"/>
                <a:ext cx="8856984" cy="2862322"/>
              </a:xfrm>
              <a:prstGeom prst="rect">
                <a:avLst/>
              </a:prstGeom>
              <a:blipFill rotWithShape="1">
                <a:blip r:embed="rId4"/>
                <a:stretch>
                  <a:fillRect l="-1376" t="-2766" r="-1858"/>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2047294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43000"/>
          </a:xfrm>
        </p:spPr>
        <p:txBody>
          <a:bodyPr>
            <a:normAutofit fontScale="90000"/>
          </a:bodyPr>
          <a:lstStyle/>
          <a:p>
            <a:r>
              <a:rPr lang="en-US" altLang="ko-KR" b="1" dirty="0" smtClean="0">
                <a:latin typeface="+mn-lt"/>
              </a:rPr>
              <a:t>Ladder moving into the garage</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18</a:t>
            </a:fld>
            <a:endParaRPr lang="ko-KR" altLang="en-US"/>
          </a:p>
        </p:txBody>
      </p:sp>
      <p:sp>
        <p:nvSpPr>
          <p:cNvPr id="8" name="날짜 개체 틀 3"/>
          <p:cNvSpPr txBox="1">
            <a:spLocks/>
          </p:cNvSpPr>
          <p:nvPr/>
        </p:nvSpPr>
        <p:spPr>
          <a:xfrm>
            <a:off x="4355976" y="6309320"/>
            <a:ext cx="396044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ko-KR" altLang="en-US" sz="800" dirty="0" smtClean="0"/>
              <a:t>그림출처</a:t>
            </a:r>
            <a:r>
              <a:rPr lang="en-US" altLang="ko-KR" sz="800" dirty="0" smtClean="0"/>
              <a:t>: </a:t>
            </a:r>
            <a:r>
              <a:rPr lang="en-US" altLang="ko-KR" sz="800" dirty="0"/>
              <a:t>http://en.wikipedia.org/wiki/File:Ladder_Paradox_GarageFrame.svg</a:t>
            </a:r>
            <a:endParaRPr lang="ko-KR" altLang="en-US" sz="800" dirty="0"/>
          </a:p>
        </p:txBody>
      </p:sp>
      <mc:AlternateContent xmlns:mc="http://schemas.openxmlformats.org/markup-compatibility/2006" xmlns:a14="http://schemas.microsoft.com/office/drawing/2010/main">
        <mc:Choice Requires="a14">
          <p:sp>
            <p:nvSpPr>
              <p:cNvPr id="9" name="TextBox 8"/>
              <p:cNvSpPr txBox="1"/>
              <p:nvPr/>
            </p:nvSpPr>
            <p:spPr>
              <a:xfrm>
                <a:off x="0" y="1438009"/>
                <a:ext cx="4104456" cy="4342022"/>
              </a:xfrm>
              <a:prstGeom prst="rect">
                <a:avLst/>
              </a:prstGeom>
              <a:noFill/>
            </p:spPr>
            <p:txBody>
              <a:bodyPr wrap="square" rtlCol="0">
                <a:spAutoFit/>
              </a:bodyPr>
              <a:lstStyle/>
              <a:p>
                <a:pPr marL="457200" indent="-457200">
                  <a:buFont typeface="Arial" pitchFamily="34" charset="0"/>
                  <a:buChar char="•"/>
                </a:pPr>
                <a:r>
                  <a:rPr lang="en-US" altLang="ko-KR" sz="3000" dirty="0" smtClean="0"/>
                  <a:t>If the ladder moves with </a:t>
                </a:r>
                <a14:m>
                  <m:oMath xmlns:m="http://schemas.openxmlformats.org/officeDocument/2006/math">
                    <m:r>
                      <a:rPr lang="en-US" altLang="ko-KR" sz="3000" i="1">
                        <a:latin typeface="Cambria Math"/>
                      </a:rPr>
                      <m:t>𝑣</m:t>
                    </m:r>
                  </m:oMath>
                </a14:m>
                <a:r>
                  <a:rPr lang="en-US" altLang="ko-KR" sz="3000" dirty="0" smtClean="0"/>
                  <a:t> &gt;</a:t>
                </a:r>
                <a14:m>
                  <m:oMath xmlns:m="http://schemas.openxmlformats.org/officeDocument/2006/math">
                    <m:f>
                      <m:fPr>
                        <m:ctrlPr>
                          <a:rPr lang="en-US" altLang="ko-KR" sz="3000" i="1" dirty="0" smtClean="0">
                            <a:latin typeface="Cambria Math"/>
                          </a:rPr>
                        </m:ctrlPr>
                      </m:fPr>
                      <m:num>
                        <m:rad>
                          <m:radPr>
                            <m:degHide m:val="on"/>
                            <m:ctrlPr>
                              <a:rPr lang="en-US" altLang="ko-KR" sz="3000" i="1" dirty="0" smtClean="0">
                                <a:latin typeface="Cambria Math"/>
                              </a:rPr>
                            </m:ctrlPr>
                          </m:radPr>
                          <m:deg/>
                          <m:e>
                            <m:sSup>
                              <m:sSupPr>
                                <m:ctrlPr>
                                  <a:rPr lang="en-US" altLang="ko-KR" sz="3000" i="1" dirty="0" smtClean="0">
                                    <a:latin typeface="Cambria Math"/>
                                  </a:rPr>
                                </m:ctrlPr>
                              </m:sSupPr>
                              <m:e>
                                <m:r>
                                  <m:rPr>
                                    <m:sty m:val="p"/>
                                  </m:rPr>
                                  <a:rPr lang="el-GR" altLang="ko-KR" sz="3000" i="1" dirty="0" smtClean="0">
                                    <a:latin typeface="Cambria Math"/>
                                  </a:rPr>
                                  <m:t>γ</m:t>
                                </m:r>
                              </m:e>
                              <m:sup>
                                <m:r>
                                  <a:rPr lang="en-US" altLang="ko-KR" sz="3000" i="1" dirty="0" smtClean="0">
                                    <a:latin typeface="Cambria Math"/>
                                  </a:rPr>
                                  <m:t>2</m:t>
                                </m:r>
                              </m:sup>
                            </m:sSup>
                            <m:r>
                              <a:rPr lang="en-US" altLang="ko-KR" sz="3000" i="1" dirty="0" smtClean="0">
                                <a:latin typeface="Cambria Math"/>
                              </a:rPr>
                              <m:t>−</m:t>
                            </m:r>
                            <m:r>
                              <a:rPr lang="en-US" altLang="ko-KR" sz="3000" b="0" i="1" dirty="0" smtClean="0">
                                <a:latin typeface="Cambria Math"/>
                              </a:rPr>
                              <m:t>1</m:t>
                            </m:r>
                          </m:e>
                        </m:rad>
                      </m:num>
                      <m:den>
                        <m:r>
                          <m:rPr>
                            <m:sty m:val="p"/>
                          </m:rPr>
                          <a:rPr lang="el-GR" altLang="ko-KR" sz="3000" i="1" dirty="0">
                            <a:latin typeface="Cambria Math"/>
                          </a:rPr>
                          <m:t>γ</m:t>
                        </m:r>
                      </m:den>
                    </m:f>
                    <m:r>
                      <a:rPr lang="en-US" altLang="ko-KR" sz="3000" b="0" i="1" dirty="0" smtClean="0">
                        <a:latin typeface="Cambria Math"/>
                      </a:rPr>
                      <m:t>𝑐</m:t>
                    </m:r>
                    <m:r>
                      <a:rPr lang="en-US" altLang="ko-KR" sz="3000" b="0" i="1" dirty="0" smtClean="0">
                        <a:latin typeface="Cambria Math"/>
                      </a:rPr>
                      <m:t>, </m:t>
                    </m:r>
                  </m:oMath>
                </a14:m>
                <a:r>
                  <a:rPr lang="en-US" altLang="ko-KR" sz="3000" dirty="0" smtClean="0"/>
                  <a:t> where </a:t>
                </a:r>
                <a14:m>
                  <m:oMath xmlns:m="http://schemas.openxmlformats.org/officeDocument/2006/math">
                    <m:r>
                      <m:rPr>
                        <m:sty m:val="p"/>
                      </m:rPr>
                      <a:rPr lang="el-GR" altLang="ko-KR" sz="3000" i="1" dirty="0">
                        <a:latin typeface="Cambria Math"/>
                      </a:rPr>
                      <m:t>γ</m:t>
                    </m:r>
                    <m:r>
                      <a:rPr lang="en-US" altLang="ko-KR" sz="3000" b="0" i="1" dirty="0" smtClean="0">
                        <a:latin typeface="Cambria Math"/>
                      </a:rPr>
                      <m:t>≡</m:t>
                    </m:r>
                    <m:f>
                      <m:fPr>
                        <m:ctrlPr>
                          <a:rPr lang="en-US" altLang="ko-KR" sz="3000" b="0" i="1" dirty="0" smtClean="0">
                            <a:latin typeface="Cambria Math"/>
                          </a:rPr>
                        </m:ctrlPr>
                      </m:fPr>
                      <m:num>
                        <m:r>
                          <a:rPr lang="en-US" altLang="ko-KR" sz="3000" b="0" i="1" dirty="0" smtClean="0">
                            <a:latin typeface="Cambria Math"/>
                          </a:rPr>
                          <m:t>𝐿</m:t>
                        </m:r>
                        <m:r>
                          <a:rPr lang="en-US" altLang="ko-KR" sz="3000" i="1" baseline="-25000">
                            <a:latin typeface="Cambria Math"/>
                          </a:rPr>
                          <m:t>0</m:t>
                        </m:r>
                      </m:num>
                      <m:den>
                        <m:r>
                          <a:rPr lang="en-US" altLang="ko-KR" sz="3000" b="0" i="1" dirty="0" smtClean="0">
                            <a:latin typeface="Cambria Math"/>
                          </a:rPr>
                          <m:t>𝐿</m:t>
                        </m:r>
                      </m:den>
                    </m:f>
                    <m:r>
                      <a:rPr lang="en-US" altLang="ko-KR" sz="3000" b="0" i="1" dirty="0" smtClean="0">
                        <a:latin typeface="Cambria Math"/>
                      </a:rPr>
                      <m:t>,</m:t>
                    </m:r>
                    <m:r>
                      <a:rPr lang="en-US" altLang="ko-KR" sz="3000" i="1">
                        <a:latin typeface="Cambria Math"/>
                      </a:rPr>
                      <m:t> </m:t>
                    </m:r>
                  </m:oMath>
                </a14:m>
                <a:r>
                  <a:rPr lang="en-US" altLang="ko-KR" sz="3000" dirty="0" smtClean="0"/>
                  <a:t>the ladder fits into the garage to an observer at rest at the garage.</a:t>
                </a:r>
              </a:p>
              <a:p>
                <a:endParaRPr lang="ko-KR" altLang="en-US" sz="3000" dirty="0"/>
              </a:p>
            </p:txBody>
          </p:sp>
        </mc:Choice>
        <mc:Fallback xmlns="">
          <p:sp>
            <p:nvSpPr>
              <p:cNvPr id="9" name="TextBox 8"/>
              <p:cNvSpPr txBox="1">
                <a:spLocks noRot="1" noChangeAspect="1" noMove="1" noResize="1" noEditPoints="1" noAdjustHandles="1" noChangeArrowheads="1" noChangeShapeType="1" noTextEdit="1"/>
              </p:cNvSpPr>
              <p:nvPr/>
            </p:nvSpPr>
            <p:spPr>
              <a:xfrm>
                <a:off x="0" y="1438009"/>
                <a:ext cx="4104456" cy="4342022"/>
              </a:xfrm>
              <a:prstGeom prst="rect">
                <a:avLst/>
              </a:prstGeom>
              <a:blipFill rotWithShape="1">
                <a:blip r:embed="rId2"/>
                <a:stretch>
                  <a:fillRect l="-2972" t="-1826" r="-4755"/>
                </a:stretch>
              </a:blipFill>
            </p:spPr>
            <p:txBody>
              <a:bodyPr/>
              <a:lstStyle/>
              <a:p>
                <a:r>
                  <a:rPr lang="ko-KR" altLang="en-US">
                    <a:noFill/>
                  </a:rPr>
                  <a:t> </a:t>
                </a:r>
              </a:p>
            </p:txBody>
          </p:sp>
        </mc:Fallback>
      </mc:AlternateContent>
      <p:pic>
        <p:nvPicPr>
          <p:cNvPr id="2050" name="Picture 2" descr="File:Ladder Paradox GarageFrame.sv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2376" y="1556792"/>
            <a:ext cx="5198975"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0398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43000"/>
          </a:xfrm>
        </p:spPr>
        <p:txBody>
          <a:bodyPr>
            <a:normAutofit/>
          </a:bodyPr>
          <a:lstStyle/>
          <a:p>
            <a:r>
              <a:rPr lang="en-US" altLang="ko-KR" b="1" dirty="0" smtClean="0">
                <a:latin typeface="+mn-lt"/>
              </a:rPr>
              <a:t>Ladder Paradox</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19</a:t>
            </a:fld>
            <a:endParaRPr lang="ko-KR" altLang="en-US"/>
          </a:p>
        </p:txBody>
      </p:sp>
      <p:sp>
        <p:nvSpPr>
          <p:cNvPr id="8" name="날짜 개체 틀 3"/>
          <p:cNvSpPr txBox="1">
            <a:spLocks/>
          </p:cNvSpPr>
          <p:nvPr/>
        </p:nvSpPr>
        <p:spPr>
          <a:xfrm>
            <a:off x="4355976" y="6309320"/>
            <a:ext cx="396044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ko-KR" altLang="en-US" sz="800" dirty="0" smtClean="0"/>
              <a:t>그림출처</a:t>
            </a:r>
            <a:r>
              <a:rPr lang="en-US" altLang="ko-KR" sz="800" dirty="0" smtClean="0"/>
              <a:t>: </a:t>
            </a:r>
            <a:r>
              <a:rPr lang="en-US" altLang="ko-KR" sz="800" dirty="0"/>
              <a:t>http://en.wikipedia.org/wiki/File:Ladder_Paradox_GarageFrame.svg</a:t>
            </a:r>
            <a:endParaRPr lang="ko-KR" altLang="en-US" sz="800" dirty="0"/>
          </a:p>
        </p:txBody>
      </p:sp>
      <p:sp>
        <p:nvSpPr>
          <p:cNvPr id="9" name="TextBox 8"/>
          <p:cNvSpPr txBox="1"/>
          <p:nvPr/>
        </p:nvSpPr>
        <p:spPr>
          <a:xfrm>
            <a:off x="0" y="1438009"/>
            <a:ext cx="4104456" cy="4247317"/>
          </a:xfrm>
          <a:prstGeom prst="rect">
            <a:avLst/>
          </a:prstGeom>
          <a:noFill/>
        </p:spPr>
        <p:txBody>
          <a:bodyPr wrap="square" rtlCol="0">
            <a:spAutoFit/>
          </a:bodyPr>
          <a:lstStyle/>
          <a:p>
            <a:pPr marL="457200" indent="-457200">
              <a:buFont typeface="Arial" pitchFamily="34" charset="0"/>
              <a:buChar char="•"/>
            </a:pPr>
            <a:r>
              <a:rPr lang="en-US" altLang="ko-KR" sz="3000" dirty="0" smtClean="0"/>
              <a:t>To an observer placed at the ladder, garage must contract to prohibit the ladder from fitting into the garage.</a:t>
            </a:r>
          </a:p>
          <a:p>
            <a:pPr marL="457200" indent="-457200">
              <a:buFont typeface="Arial" pitchFamily="34" charset="0"/>
              <a:buChar char="•"/>
            </a:pPr>
            <a:r>
              <a:rPr lang="en-US" altLang="ko-KR" sz="3000" dirty="0" smtClean="0"/>
              <a:t>This is called the ladder paradox.</a:t>
            </a:r>
            <a:endParaRPr lang="ko-KR" altLang="en-US" sz="3000" dirty="0"/>
          </a:p>
        </p:txBody>
      </p:sp>
      <p:pic>
        <p:nvPicPr>
          <p:cNvPr id="3074" name="Picture 2" descr="http://upload.wikimedia.org/wikipedia/commons/thumb/4/4b/Ladder_Paradox_LadderFrame.svg/150px-Ladder_Paradox_LadderFrame.svg.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1710487"/>
            <a:ext cx="4746327" cy="379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8890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latin typeface="+mn-lt"/>
              </a:rPr>
              <a:t>Now we know that …</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2</a:t>
            </a:fld>
            <a:endParaRPr lang="ko-KR" altLang="en-US"/>
          </a:p>
        </p:txBody>
      </p:sp>
      <p:sp>
        <p:nvSpPr>
          <p:cNvPr id="7" name="TextBox 6"/>
          <p:cNvSpPr txBox="1"/>
          <p:nvPr/>
        </p:nvSpPr>
        <p:spPr>
          <a:xfrm>
            <a:off x="179512" y="1556792"/>
            <a:ext cx="8856984" cy="4708981"/>
          </a:xfrm>
          <a:prstGeom prst="rect">
            <a:avLst/>
          </a:prstGeom>
          <a:noFill/>
        </p:spPr>
        <p:txBody>
          <a:bodyPr wrap="square" rtlCol="0">
            <a:spAutoFit/>
          </a:bodyPr>
          <a:lstStyle/>
          <a:p>
            <a:pPr marL="457200" indent="-457200">
              <a:buFont typeface="Arial" pitchFamily="34" charset="0"/>
              <a:buChar char="•"/>
            </a:pPr>
            <a:r>
              <a:rPr lang="en-US" altLang="ko-KR" sz="3000" dirty="0" smtClean="0"/>
              <a:t>According to Michelson-Morley Experiment,</a:t>
            </a:r>
          </a:p>
          <a:p>
            <a:r>
              <a:rPr lang="en-US" altLang="ko-KR" sz="3000" dirty="0" smtClean="0"/>
              <a:t>   </a:t>
            </a:r>
            <a:r>
              <a:rPr lang="en-US" altLang="ko-KR" sz="3000" b="1" dirty="0" smtClean="0"/>
              <a:t>the speed of light is invariant</a:t>
            </a:r>
            <a:r>
              <a:rPr lang="en-US" altLang="ko-KR" sz="3000" dirty="0" smtClean="0"/>
              <a:t>.</a:t>
            </a:r>
          </a:p>
          <a:p>
            <a:pPr marL="457200" indent="-457200">
              <a:buFont typeface="Arial" pitchFamily="34" charset="0"/>
              <a:buChar char="•"/>
            </a:pPr>
            <a:r>
              <a:rPr lang="en-US" altLang="ko-KR" sz="3000" dirty="0" smtClean="0"/>
              <a:t>One of the most remarkable consequences of the conclusion is </a:t>
            </a:r>
            <a:r>
              <a:rPr lang="en-US" altLang="ko-KR" sz="3000" b="1" dirty="0" smtClean="0"/>
              <a:t>time dilation</a:t>
            </a:r>
            <a:r>
              <a:rPr lang="en-US" altLang="ko-KR" sz="3000" dirty="0" smtClean="0"/>
              <a:t>.</a:t>
            </a:r>
          </a:p>
          <a:p>
            <a:pPr marL="457200" indent="-457200">
              <a:buFont typeface="Arial" pitchFamily="34" charset="0"/>
              <a:buChar char="•"/>
            </a:pPr>
            <a:r>
              <a:rPr lang="en-US" altLang="ko-KR" sz="3000" dirty="0" smtClean="0"/>
              <a:t>There is another striking consequence called </a:t>
            </a:r>
            <a:r>
              <a:rPr lang="en-US" altLang="ko-KR" sz="3000" b="1" dirty="0" smtClean="0"/>
              <a:t>length contraction</a:t>
            </a:r>
            <a:r>
              <a:rPr lang="en-US" altLang="ko-KR" sz="3000" dirty="0" smtClean="0"/>
              <a:t>, which is equivalent to the time dilation.</a:t>
            </a:r>
          </a:p>
          <a:p>
            <a:pPr marL="457200" indent="-457200">
              <a:buFont typeface="Arial" pitchFamily="34" charset="0"/>
              <a:buChar char="•"/>
            </a:pPr>
            <a:r>
              <a:rPr lang="en-US" altLang="ko-KR" sz="3000" dirty="0" smtClean="0"/>
              <a:t>Today, we derive the length contraction formula and understand its meaning.</a:t>
            </a:r>
          </a:p>
          <a:p>
            <a:endParaRPr lang="ko-KR" altLang="en-US" sz="3000" dirty="0"/>
          </a:p>
        </p:txBody>
      </p:sp>
    </p:spTree>
    <p:extLst>
      <p:ext uri="{BB962C8B-B14F-4D97-AF65-F5344CB8AC3E}">
        <p14:creationId xmlns:p14="http://schemas.microsoft.com/office/powerpoint/2010/main" val="4045383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43000"/>
          </a:xfrm>
        </p:spPr>
        <p:txBody>
          <a:bodyPr>
            <a:normAutofit/>
          </a:bodyPr>
          <a:lstStyle/>
          <a:p>
            <a:r>
              <a:rPr lang="en-US" altLang="ko-KR" b="1" dirty="0" smtClean="0">
                <a:latin typeface="+mn-lt"/>
              </a:rPr>
              <a:t>It is actually not a paradox</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20</a:t>
            </a:fld>
            <a:endParaRPr lang="ko-KR" altLang="en-US"/>
          </a:p>
        </p:txBody>
      </p:sp>
      <p:sp>
        <p:nvSpPr>
          <p:cNvPr id="9" name="TextBox 8"/>
          <p:cNvSpPr txBox="1"/>
          <p:nvPr/>
        </p:nvSpPr>
        <p:spPr>
          <a:xfrm>
            <a:off x="0" y="1438009"/>
            <a:ext cx="8820472" cy="1938992"/>
          </a:xfrm>
          <a:prstGeom prst="rect">
            <a:avLst/>
          </a:prstGeom>
          <a:noFill/>
        </p:spPr>
        <p:txBody>
          <a:bodyPr wrap="square" rtlCol="0">
            <a:spAutoFit/>
          </a:bodyPr>
          <a:lstStyle/>
          <a:p>
            <a:pPr marL="457200" indent="-457200">
              <a:buFont typeface="Arial" pitchFamily="34" charset="0"/>
              <a:buChar char="•"/>
            </a:pPr>
            <a:r>
              <a:rPr lang="en-US" altLang="ko-KR" sz="3000" dirty="0" smtClean="0"/>
              <a:t>The problem is resolved by applying the relativity of simultaneity correctly.</a:t>
            </a:r>
          </a:p>
          <a:p>
            <a:pPr marL="457200" indent="-457200">
              <a:buFont typeface="Arial" pitchFamily="34" charset="0"/>
              <a:buChar char="•"/>
            </a:pPr>
            <a:r>
              <a:rPr lang="en-US" altLang="ko-KR" sz="3000" dirty="0" smtClean="0"/>
              <a:t>You will be able to solve the problem with ease after we learn the Lorentz transformation.</a:t>
            </a:r>
          </a:p>
        </p:txBody>
      </p:sp>
    </p:spTree>
    <p:extLst>
      <p:ext uri="{BB962C8B-B14F-4D97-AF65-F5344CB8AC3E}">
        <p14:creationId xmlns:p14="http://schemas.microsoft.com/office/powerpoint/2010/main" val="2627707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908720"/>
          </a:xfrm>
        </p:spPr>
        <p:txBody>
          <a:bodyPr/>
          <a:lstStyle/>
          <a:p>
            <a:r>
              <a:rPr lang="en-US" altLang="ko-KR" b="1" dirty="0" smtClean="0">
                <a:latin typeface="+mn-lt"/>
              </a:rPr>
              <a:t>Proper Length</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3</a:t>
            </a:fld>
            <a:endParaRPr lang="ko-KR" altLang="en-US"/>
          </a:p>
        </p:txBody>
      </p:sp>
      <mc:AlternateContent xmlns:mc="http://schemas.openxmlformats.org/markup-compatibility/2006">
        <mc:Choice xmlns:a14="http://schemas.microsoft.com/office/drawing/2010/main" Requires="a14">
          <p:sp>
            <p:nvSpPr>
              <p:cNvPr id="9" name="TextBox 8"/>
              <p:cNvSpPr txBox="1"/>
              <p:nvPr/>
            </p:nvSpPr>
            <p:spPr>
              <a:xfrm>
                <a:off x="179512" y="908720"/>
                <a:ext cx="8856984" cy="5550237"/>
              </a:xfrm>
              <a:prstGeom prst="rect">
                <a:avLst/>
              </a:prstGeom>
              <a:noFill/>
            </p:spPr>
            <p:txBody>
              <a:bodyPr wrap="square" rtlCol="0">
                <a:spAutoFit/>
              </a:bodyPr>
              <a:lstStyle/>
              <a:p>
                <a:pPr marL="457200" indent="-457200">
                  <a:buFont typeface="Arial" pitchFamily="34" charset="0"/>
                  <a:buChar char="•"/>
                </a:pPr>
                <a:r>
                  <a:rPr lang="en-US" altLang="ko-KR" sz="2800" dirty="0" smtClean="0"/>
                  <a:t>There are 2 rods (A and B) each </a:t>
                </a:r>
              </a:p>
              <a:p>
                <a:r>
                  <a:rPr lang="en-US" altLang="ko-KR" sz="2800" dirty="0"/>
                  <a:t> </a:t>
                </a:r>
                <a:r>
                  <a:rPr lang="en-US" altLang="ko-KR" sz="2800" dirty="0" smtClean="0"/>
                  <a:t>   with the  </a:t>
                </a:r>
                <a:r>
                  <a:rPr lang="en-US" altLang="ko-KR" sz="2800" b="1" dirty="0" smtClean="0"/>
                  <a:t>proper length </a:t>
                </a:r>
                <a14:m>
                  <m:oMath xmlns:m="http://schemas.openxmlformats.org/officeDocument/2006/math">
                    <m:r>
                      <a:rPr lang="en-US" altLang="ko-KR" sz="2800" b="1" i="1" smtClean="0">
                        <a:latin typeface="Cambria Math"/>
                      </a:rPr>
                      <m:t>𝑳</m:t>
                    </m:r>
                    <m:r>
                      <a:rPr lang="en-US" altLang="ko-KR" sz="2800" b="1" i="1" baseline="-25000" smtClean="0">
                        <a:latin typeface="Cambria Math"/>
                      </a:rPr>
                      <m:t>𝟎</m:t>
                    </m:r>
                  </m:oMath>
                </a14:m>
                <a:r>
                  <a:rPr lang="en-US" altLang="ko-KR" sz="2800" b="1" baseline="-25000" dirty="0" smtClean="0"/>
                  <a:t> </a:t>
                </a:r>
                <a:r>
                  <a:rPr lang="en-US" altLang="ko-KR" sz="2800" dirty="0" smtClean="0"/>
                  <a:t>.</a:t>
                </a:r>
                <a:r>
                  <a:rPr lang="en-US" altLang="ko-KR" sz="2800" b="1" dirty="0"/>
                  <a:t/>
                </a:r>
                <a:br>
                  <a:rPr lang="en-US" altLang="ko-KR" sz="2800" b="1" dirty="0"/>
                </a:br>
                <a:endParaRPr lang="en-US" altLang="ko-KR" sz="2800" b="0" baseline="-25000" dirty="0" smtClean="0"/>
              </a:p>
              <a:p>
                <a:endParaRPr lang="en-US" altLang="ko-KR" sz="2800" dirty="0" smtClean="0"/>
              </a:p>
              <a:p>
                <a:endParaRPr lang="en-US" altLang="ko-KR" sz="2800" dirty="0"/>
              </a:p>
              <a:p>
                <a:endParaRPr lang="en-US" altLang="ko-KR" sz="2800" dirty="0" smtClean="0"/>
              </a:p>
              <a:p>
                <a:endParaRPr lang="en-US" altLang="ko-KR" sz="2800" dirty="0"/>
              </a:p>
              <a:p>
                <a:endParaRPr lang="en-US" altLang="ko-KR" sz="2800" dirty="0" smtClean="0"/>
              </a:p>
              <a:p>
                <a:endParaRPr lang="en-US" altLang="ko-KR" sz="2800" dirty="0" smtClean="0"/>
              </a:p>
              <a:p>
                <a:pPr marL="457200" indent="-457200">
                  <a:buFont typeface="Arial" pitchFamily="34" charset="0"/>
                  <a:buChar char="•"/>
                </a:pPr>
                <a:endParaRPr lang="en-US" altLang="ko-KR" sz="2800" dirty="0" smtClean="0"/>
              </a:p>
              <a:p>
                <a:pPr marL="457200" indent="-457200">
                  <a:buFont typeface="Arial" pitchFamily="34" charset="0"/>
                  <a:buChar char="•"/>
                </a:pPr>
                <a:r>
                  <a:rPr lang="en-US" altLang="ko-KR" sz="2800" dirty="0" smtClean="0"/>
                  <a:t>Proper </a:t>
                </a:r>
                <a:r>
                  <a:rPr lang="en-US" altLang="ko-KR" sz="2800" dirty="0" smtClean="0"/>
                  <a:t>length is the length of the rod measured in its rest frame.</a:t>
                </a:r>
              </a:p>
              <a:p>
                <a:endParaRPr lang="en-US" altLang="ko-KR" sz="2800" dirty="0" smtClean="0"/>
              </a:p>
            </p:txBody>
          </p:sp>
        </mc:Choice>
        <mc:Fallback>
          <p:sp>
            <p:nvSpPr>
              <p:cNvPr id="9" name="TextBox 8"/>
              <p:cNvSpPr txBox="1">
                <a:spLocks noRot="1" noChangeAspect="1" noMove="1" noResize="1" noEditPoints="1" noAdjustHandles="1" noChangeArrowheads="1" noChangeShapeType="1" noTextEdit="1"/>
              </p:cNvSpPr>
              <p:nvPr/>
            </p:nvSpPr>
            <p:spPr>
              <a:xfrm>
                <a:off x="179512" y="908720"/>
                <a:ext cx="8856984" cy="5550237"/>
              </a:xfrm>
              <a:prstGeom prst="rect">
                <a:avLst/>
              </a:prstGeom>
              <a:blipFill rotWithShape="1">
                <a:blip r:embed="rId2"/>
                <a:stretch>
                  <a:fillRect l="-1170" t="-1098"/>
                </a:stretch>
              </a:blipFill>
            </p:spPr>
            <p:txBody>
              <a:bodyPr/>
              <a:lstStyle/>
              <a:p>
                <a:r>
                  <a:rPr lang="ko-KR" altLang="en-US">
                    <a:noFill/>
                  </a:rPr>
                  <a:t> </a:t>
                </a:r>
              </a:p>
            </p:txBody>
          </p:sp>
        </mc:Fallback>
      </mc:AlternateContent>
      <p:pic>
        <p:nvPicPr>
          <p:cNvPr id="1026" name="Picture 2" descr="\\psf\Home\Desktop\Untitled-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6795" y="2276872"/>
            <a:ext cx="4953477" cy="2295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32421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763616"/>
            <a:ext cx="6572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797152"/>
            <a:ext cx="6572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제목 1"/>
          <p:cNvSpPr>
            <a:spLocks noGrp="1"/>
          </p:cNvSpPr>
          <p:nvPr>
            <p:ph type="title"/>
          </p:nvPr>
        </p:nvSpPr>
        <p:spPr>
          <a:xfrm>
            <a:off x="467544" y="0"/>
            <a:ext cx="8229600" cy="1340768"/>
          </a:xfrm>
        </p:spPr>
        <p:txBody>
          <a:bodyPr>
            <a:normAutofit fontScale="90000"/>
          </a:bodyPr>
          <a:lstStyle/>
          <a:p>
            <a:r>
              <a:rPr lang="en-US" altLang="ko-KR" b="1" dirty="0" smtClean="0">
                <a:latin typeface="+mn-lt"/>
              </a:rPr>
              <a:t>Measuring Proper Length of A</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473954" y="6381328"/>
            <a:ext cx="2133600" cy="365125"/>
          </a:xfrm>
        </p:spPr>
        <p:txBody>
          <a:bodyPr/>
          <a:lstStyle/>
          <a:p>
            <a:fld id="{4BEDD84E-25D4-4983-8AA1-2863C96F08D9}" type="slidenum">
              <a:rPr lang="ko-KR" altLang="en-US" smtClean="0"/>
              <a:pPr/>
              <a:t>4</a:t>
            </a:fld>
            <a:endParaRPr lang="ko-KR" altLang="en-US"/>
          </a:p>
        </p:txBody>
      </p:sp>
      <mc:AlternateContent xmlns:mc="http://schemas.openxmlformats.org/markup-compatibility/2006">
        <mc:Choice xmlns:a14="http://schemas.microsoft.com/office/drawing/2010/main" Requires="a14">
          <p:sp>
            <p:nvSpPr>
              <p:cNvPr id="9" name="TextBox 8"/>
              <p:cNvSpPr txBox="1"/>
              <p:nvPr/>
            </p:nvSpPr>
            <p:spPr>
              <a:xfrm>
                <a:off x="179512" y="908720"/>
                <a:ext cx="8856984" cy="3108543"/>
              </a:xfrm>
              <a:prstGeom prst="rect">
                <a:avLst/>
              </a:prstGeom>
              <a:noFill/>
            </p:spPr>
            <p:txBody>
              <a:bodyPr wrap="square" rtlCol="0">
                <a:spAutoFit/>
              </a:bodyPr>
              <a:lstStyle/>
              <a:p>
                <a:pPr marL="457200" indent="-457200">
                  <a:buFont typeface="Arial" pitchFamily="34" charset="0"/>
                  <a:buChar char="•"/>
                </a:pPr>
                <a:endParaRPr lang="en-US" altLang="ko-KR" sz="2800" dirty="0" smtClean="0"/>
              </a:p>
              <a:p>
                <a:pPr marL="457200" indent="-457200">
                  <a:buFont typeface="Arial" pitchFamily="34" charset="0"/>
                  <a:buChar char="•"/>
                </a:pPr>
                <a:r>
                  <a:rPr lang="en-US" altLang="ko-KR" sz="2800" dirty="0" smtClean="0"/>
                  <a:t>In the frame </a:t>
                </a:r>
                <a14:m>
                  <m:oMath xmlns:m="http://schemas.openxmlformats.org/officeDocument/2006/math">
                    <m:r>
                      <a:rPr lang="en-US" altLang="ko-KR" sz="2800" b="0" i="1" smtClean="0">
                        <a:latin typeface="Cambria Math"/>
                      </a:rPr>
                      <m:t>𝑆</m:t>
                    </m:r>
                    <m:r>
                      <a:rPr lang="en-US" altLang="ko-KR" sz="2800" b="0" i="1" baseline="-25000" smtClean="0">
                        <a:latin typeface="Cambria Math"/>
                      </a:rPr>
                      <m:t>𝐴</m:t>
                    </m:r>
                  </m:oMath>
                </a14:m>
                <a:r>
                  <a:rPr lang="en-US" altLang="ko-KR" sz="2800" dirty="0" smtClean="0"/>
                  <a:t>  </a:t>
                </a:r>
                <a:r>
                  <a:rPr lang="en-US" altLang="ko-KR" sz="2800" dirty="0" smtClean="0"/>
                  <a:t>rod </a:t>
                </a:r>
                <a14:m>
                  <m:oMath xmlns:m="http://schemas.openxmlformats.org/officeDocument/2006/math">
                    <m:r>
                      <a:rPr lang="en-US" altLang="ko-KR" sz="2800" b="0" i="1" smtClean="0">
                        <a:latin typeface="Cambria Math"/>
                      </a:rPr>
                      <m:t>𝐴</m:t>
                    </m:r>
                  </m:oMath>
                </a14:m>
                <a:r>
                  <a:rPr lang="en-US" altLang="ko-KR" sz="2800" dirty="0" smtClean="0"/>
                  <a:t> is at rest.</a:t>
                </a:r>
              </a:p>
              <a:p>
                <a:pPr marL="457200" indent="-457200">
                  <a:buFont typeface="Arial" pitchFamily="34" charset="0"/>
                  <a:buChar char="•"/>
                </a:pPr>
                <a:r>
                  <a:rPr lang="en-US" altLang="ko-KR" sz="2800" dirty="0" smtClean="0"/>
                  <a:t>In that frame </a:t>
                </a:r>
                <a14:m>
                  <m:oMath xmlns:m="http://schemas.openxmlformats.org/officeDocument/2006/math">
                    <m:r>
                      <a:rPr lang="en-US" altLang="ko-KR" sz="2800" b="0" i="1" smtClean="0">
                        <a:latin typeface="Cambria Math"/>
                      </a:rPr>
                      <m:t>𝑂</m:t>
                    </m:r>
                    <m:r>
                      <a:rPr lang="en-US" altLang="ko-KR" sz="2800" b="0" i="1" baseline="-25000" smtClean="0">
                        <a:latin typeface="Cambria Math"/>
                      </a:rPr>
                      <m:t>𝐵</m:t>
                    </m:r>
                    <m:r>
                      <a:rPr lang="en-US" altLang="ko-KR" sz="2800" i="1" baseline="-25000">
                        <a:latin typeface="Cambria Math"/>
                      </a:rPr>
                      <m:t> </m:t>
                    </m:r>
                  </m:oMath>
                </a14:m>
                <a:r>
                  <a:rPr lang="en-US" altLang="ko-KR" sz="2800" dirty="0" smtClean="0"/>
                  <a:t> is moving with velocity </a:t>
                </a:r>
                <a14:m>
                  <m:oMath xmlns:m="http://schemas.openxmlformats.org/officeDocument/2006/math">
                    <m:r>
                      <a:rPr lang="en-US" altLang="ko-KR" sz="2800" b="0" i="1" smtClean="0">
                        <a:latin typeface="Cambria Math"/>
                      </a:rPr>
                      <m:t>−</m:t>
                    </m:r>
                    <m:r>
                      <a:rPr lang="en-US" altLang="ko-KR" sz="2800" b="0" i="1" smtClean="0">
                        <a:latin typeface="Cambria Math"/>
                      </a:rPr>
                      <m:t>𝑣</m:t>
                    </m:r>
                    <m:r>
                      <a:rPr lang="en-US" altLang="ko-KR" sz="2800" b="0" i="1" smtClean="0">
                        <a:latin typeface="Cambria Math"/>
                      </a:rPr>
                      <m:t>.</m:t>
                    </m:r>
                  </m:oMath>
                </a14:m>
                <a:endParaRPr lang="en-US" altLang="ko-KR" sz="2800" b="0" dirty="0" smtClean="0"/>
              </a:p>
              <a:p>
                <a:pPr marL="457200" indent="-457200">
                  <a:buFont typeface="Arial" pitchFamily="34" charset="0"/>
                  <a:buChar char="•"/>
                </a:pPr>
                <a:r>
                  <a:rPr lang="en-US" altLang="ko-KR" sz="2800" dirty="0" smtClean="0"/>
                  <a:t>In </a:t>
                </a:r>
                <a14:m>
                  <m:oMath xmlns:m="http://schemas.openxmlformats.org/officeDocument/2006/math">
                    <m:r>
                      <a:rPr lang="en-US" altLang="ko-KR" sz="2800" i="1">
                        <a:latin typeface="Cambria Math"/>
                      </a:rPr>
                      <m:t>𝑆</m:t>
                    </m:r>
                    <m:r>
                      <a:rPr lang="en-US" altLang="ko-KR" sz="2800" i="1" baseline="-25000">
                        <a:latin typeface="Cambria Math"/>
                      </a:rPr>
                      <m:t>𝐴</m:t>
                    </m:r>
                    <m:r>
                      <a:rPr lang="en-US" altLang="ko-KR" sz="2800" i="1" baseline="-25000">
                        <a:latin typeface="Cambria Math"/>
                      </a:rPr>
                      <m:t> </m:t>
                    </m:r>
                  </m:oMath>
                </a14:m>
                <a:r>
                  <a:rPr lang="en-US" altLang="ko-KR" sz="2800" dirty="0" smtClean="0"/>
                  <a:t> the event that </a:t>
                </a:r>
                <a14:m>
                  <m:oMath xmlns:m="http://schemas.openxmlformats.org/officeDocument/2006/math">
                    <m:r>
                      <a:rPr lang="en-US" altLang="ko-KR" sz="2800" i="1">
                        <a:latin typeface="Cambria Math"/>
                      </a:rPr>
                      <m:t>𝑂</m:t>
                    </m:r>
                    <m:r>
                      <a:rPr lang="en-US" altLang="ko-KR" sz="2800" i="1" baseline="-25000">
                        <a:latin typeface="Cambria Math"/>
                      </a:rPr>
                      <m:t>𝐵</m:t>
                    </m:r>
                    <m:r>
                      <a:rPr lang="en-US" altLang="ko-KR" sz="2800" i="1" baseline="-25000">
                        <a:latin typeface="Cambria Math"/>
                      </a:rPr>
                      <m:t> </m:t>
                    </m:r>
                  </m:oMath>
                </a14:m>
                <a:r>
                  <a:rPr lang="en-US" altLang="ko-KR" sz="2800" dirty="0" smtClean="0"/>
                  <a:t>meets </a:t>
                </a:r>
                <a14:m>
                  <m:oMath xmlns:m="http://schemas.openxmlformats.org/officeDocument/2006/math">
                    <m:r>
                      <a:rPr lang="en-US" altLang="ko-KR" sz="2800" i="1">
                        <a:latin typeface="Cambria Math"/>
                      </a:rPr>
                      <m:t>𝑂</m:t>
                    </m:r>
                    <m:r>
                      <a:rPr lang="en-US" altLang="ko-KR" sz="2800" b="0" i="1" baseline="-25000" smtClean="0">
                        <a:latin typeface="Cambria Math"/>
                      </a:rPr>
                      <m:t>𝐴</m:t>
                    </m:r>
                  </m:oMath>
                </a14:m>
                <a:r>
                  <a:rPr lang="en-US" altLang="ko-KR" sz="2800" dirty="0" smtClean="0"/>
                  <a:t>  is </a:t>
                </a:r>
                <a14:m>
                  <m:oMath xmlns:m="http://schemas.openxmlformats.org/officeDocument/2006/math">
                    <m:d>
                      <m:dPr>
                        <m:ctrlPr>
                          <a:rPr lang="en-US" altLang="ko-KR" sz="2800" i="1">
                            <a:latin typeface="Cambria Math"/>
                          </a:rPr>
                        </m:ctrlPr>
                      </m:dPr>
                      <m:e>
                        <m:r>
                          <a:rPr lang="en-US" altLang="ko-KR" sz="2800" i="1">
                            <a:latin typeface="Cambria Math"/>
                          </a:rPr>
                          <m:t>𝑐</m:t>
                        </m:r>
                        <m:r>
                          <a:rPr lang="en-US" altLang="ko-KR" sz="2800" i="1">
                            <a:latin typeface="Cambria Math"/>
                          </a:rPr>
                          <m:t>⋅0, 0</m:t>
                        </m:r>
                      </m:e>
                    </m:d>
                  </m:oMath>
                </a14:m>
                <a:r>
                  <a:rPr lang="en-US" altLang="ko-KR" sz="2800" dirty="0" smtClean="0"/>
                  <a:t>.</a:t>
                </a:r>
              </a:p>
              <a:p>
                <a:pPr marL="457200" indent="-457200">
                  <a:buFont typeface="Arial" pitchFamily="34" charset="0"/>
                  <a:buChar char="•"/>
                </a:pPr>
                <a:r>
                  <a:rPr lang="en-US" altLang="ko-KR" sz="2800" dirty="0" smtClean="0"/>
                  <a:t>Therefore, the event of </a:t>
                </a:r>
                <a14:m>
                  <m:oMath xmlns:m="http://schemas.openxmlformats.org/officeDocument/2006/math">
                    <m:r>
                      <a:rPr lang="en-US" altLang="ko-KR" sz="2800" i="1">
                        <a:latin typeface="Cambria Math"/>
                      </a:rPr>
                      <m:t>𝑂</m:t>
                    </m:r>
                    <m:r>
                      <a:rPr lang="en-US" altLang="ko-KR" sz="2800" i="1" baseline="-25000">
                        <a:latin typeface="Cambria Math"/>
                      </a:rPr>
                      <m:t>𝐵</m:t>
                    </m:r>
                  </m:oMath>
                </a14:m>
                <a:r>
                  <a:rPr lang="en-US" altLang="ko-KR" sz="2800" dirty="0" smtClean="0"/>
                  <a:t> develops like </a:t>
                </a:r>
                <a14:m>
                  <m:oMath xmlns:m="http://schemas.openxmlformats.org/officeDocument/2006/math">
                    <m:d>
                      <m:dPr>
                        <m:ctrlPr>
                          <a:rPr lang="en-US" altLang="ko-KR" sz="2800" i="1">
                            <a:latin typeface="Cambria Math"/>
                          </a:rPr>
                        </m:ctrlPr>
                      </m:dPr>
                      <m:e>
                        <m:r>
                          <a:rPr lang="en-US" altLang="ko-KR" sz="2800" i="1">
                            <a:latin typeface="Cambria Math"/>
                          </a:rPr>
                          <m:t>𝑐</m:t>
                        </m:r>
                        <m:r>
                          <a:rPr lang="en-US" altLang="ko-KR" sz="2800" b="0" i="1" smtClean="0">
                            <a:latin typeface="Cambria Math"/>
                          </a:rPr>
                          <m:t>𝑡</m:t>
                        </m:r>
                        <m:r>
                          <a:rPr lang="en-US" altLang="ko-KR" sz="2800" i="1">
                            <a:latin typeface="Cambria Math"/>
                          </a:rPr>
                          <m:t>, </m:t>
                        </m:r>
                        <m:r>
                          <a:rPr lang="en-US" altLang="ko-KR" sz="2800" b="0" i="1" smtClean="0">
                            <a:latin typeface="Cambria Math"/>
                          </a:rPr>
                          <m:t>−</m:t>
                        </m:r>
                        <m:r>
                          <a:rPr lang="en-US" altLang="ko-KR" sz="2800" b="0" i="1" smtClean="0">
                            <a:latin typeface="Cambria Math"/>
                          </a:rPr>
                          <m:t>𝑣𝑡</m:t>
                        </m:r>
                      </m:e>
                    </m:d>
                    <m:r>
                      <a:rPr lang="en-US" altLang="ko-KR" sz="2800" b="0" i="1" smtClean="0">
                        <a:latin typeface="Cambria Math"/>
                      </a:rPr>
                      <m:t>.</m:t>
                    </m:r>
                  </m:oMath>
                </a14:m>
                <a:endParaRPr lang="en-US" altLang="ko-KR" sz="2800" dirty="0" smtClean="0"/>
              </a:p>
              <a:p>
                <a:pPr marL="457200" indent="-457200">
                  <a:buFont typeface="Arial" pitchFamily="34" charset="0"/>
                  <a:buChar char="•"/>
                </a:pPr>
                <a:r>
                  <a:rPr lang="en-US" altLang="ko-KR" sz="2800" dirty="0" smtClean="0"/>
                  <a:t>When </a:t>
                </a:r>
                <a14:m>
                  <m:oMath xmlns:m="http://schemas.openxmlformats.org/officeDocument/2006/math">
                    <m:r>
                      <a:rPr lang="en-US" altLang="ko-KR" sz="2800" i="1">
                        <a:latin typeface="Cambria Math"/>
                      </a:rPr>
                      <m:t>𝑂</m:t>
                    </m:r>
                    <m:r>
                      <a:rPr lang="en-US" altLang="ko-KR" sz="2800" i="1" baseline="-25000">
                        <a:latin typeface="Cambria Math"/>
                      </a:rPr>
                      <m:t>𝐵</m:t>
                    </m:r>
                  </m:oMath>
                </a14:m>
                <a:r>
                  <a:rPr lang="en-US" altLang="ko-KR" sz="2800" dirty="0"/>
                  <a:t> </a:t>
                </a:r>
                <a:r>
                  <a:rPr lang="en-US" altLang="ko-KR" sz="2800" dirty="0" smtClean="0"/>
                  <a:t>meets the left end of </a:t>
                </a:r>
                <a14:m>
                  <m:oMath xmlns:m="http://schemas.openxmlformats.org/officeDocument/2006/math">
                    <m:r>
                      <a:rPr lang="en-US" altLang="ko-KR" sz="2800" i="1">
                        <a:latin typeface="Cambria Math"/>
                      </a:rPr>
                      <m:t>𝐴</m:t>
                    </m:r>
                  </m:oMath>
                </a14:m>
                <a:r>
                  <a:rPr lang="en-US" altLang="ko-KR" sz="2800" dirty="0" smtClean="0"/>
                  <a:t>, </a:t>
                </a:r>
                <a14:m>
                  <m:oMath xmlns:m="http://schemas.openxmlformats.org/officeDocument/2006/math">
                    <m:d>
                      <m:dPr>
                        <m:ctrlPr>
                          <a:rPr lang="en-US" altLang="ko-KR" sz="2800" i="1">
                            <a:latin typeface="Cambria Math"/>
                          </a:rPr>
                        </m:ctrlPr>
                      </m:dPr>
                      <m:e>
                        <m:r>
                          <a:rPr lang="en-US" altLang="ko-KR" sz="2800" i="1">
                            <a:latin typeface="Cambria Math"/>
                          </a:rPr>
                          <m:t>𝑐</m:t>
                        </m:r>
                        <m:r>
                          <a:rPr lang="en-US" altLang="ko-KR" sz="2800" i="1">
                            <a:latin typeface="Cambria Math"/>
                          </a:rPr>
                          <m:t>𝑡</m:t>
                        </m:r>
                        <m:r>
                          <a:rPr lang="en-US" altLang="ko-KR" sz="2800" i="1">
                            <a:latin typeface="Cambria Math"/>
                          </a:rPr>
                          <m:t>, </m:t>
                        </m:r>
                        <m:r>
                          <a:rPr lang="en-US" altLang="ko-KR" sz="2800" i="1">
                            <a:latin typeface="Cambria Math"/>
                          </a:rPr>
                          <m:t>−</m:t>
                        </m:r>
                        <m:r>
                          <a:rPr lang="en-US" altLang="ko-KR" sz="2800" i="1">
                            <a:latin typeface="Cambria Math"/>
                          </a:rPr>
                          <m:t>𝑣𝑡</m:t>
                        </m:r>
                        <m:r>
                          <a:rPr lang="en-US" altLang="ko-KR" sz="2800" b="0" i="1" smtClean="0">
                            <a:latin typeface="Cambria Math"/>
                          </a:rPr>
                          <m:t>=−</m:t>
                        </m:r>
                        <m:r>
                          <a:rPr lang="en-US" altLang="ko-KR" sz="2800" b="0" i="1" smtClean="0">
                            <a:latin typeface="Cambria Math"/>
                          </a:rPr>
                          <m:t>𝐿</m:t>
                        </m:r>
                        <m:r>
                          <a:rPr lang="en-US" altLang="ko-KR" sz="2800" b="0" i="1" baseline="-25000" smtClean="0">
                            <a:latin typeface="Cambria Math"/>
                          </a:rPr>
                          <m:t>0</m:t>
                        </m:r>
                      </m:e>
                    </m:d>
                  </m:oMath>
                </a14:m>
                <a:r>
                  <a:rPr lang="en-US" altLang="ko-KR" sz="2800" dirty="0" smtClean="0"/>
                  <a:t>. </a:t>
                </a:r>
              </a:p>
              <a:p>
                <a:pPr marL="457200" indent="-457200">
                  <a:buFont typeface="Arial" pitchFamily="34" charset="0"/>
                  <a:buChar char="•"/>
                </a:pPr>
                <a:r>
                  <a:rPr lang="en-US" altLang="ko-KR" sz="2800" dirty="0" smtClean="0"/>
                  <a:t>Therefore, </a:t>
                </a:r>
                <a:r>
                  <a:rPr lang="en-US" altLang="ko-KR" sz="2800" b="1" dirty="0" smtClean="0"/>
                  <a:t>the proper length is </a:t>
                </a:r>
                <a14:m>
                  <m:oMath xmlns:m="http://schemas.openxmlformats.org/officeDocument/2006/math">
                    <m:r>
                      <a:rPr lang="en-US" altLang="ko-KR" sz="2800" b="1" i="1">
                        <a:latin typeface="Cambria Math"/>
                      </a:rPr>
                      <m:t>𝑳</m:t>
                    </m:r>
                    <m:r>
                      <a:rPr lang="en-US" altLang="ko-KR" sz="2800" b="1" i="1" baseline="-25000">
                        <a:latin typeface="Cambria Math"/>
                      </a:rPr>
                      <m:t>𝟎</m:t>
                    </m:r>
                    <m:r>
                      <a:rPr lang="en-US" altLang="ko-KR" sz="2800" b="1" i="1" smtClean="0">
                        <a:latin typeface="Cambria Math"/>
                      </a:rPr>
                      <m:t>=</m:t>
                    </m:r>
                    <m:r>
                      <a:rPr lang="en-US" altLang="ko-KR" sz="2800" b="1" i="1" smtClean="0">
                        <a:latin typeface="Cambria Math"/>
                      </a:rPr>
                      <m:t>𝒗</m:t>
                    </m:r>
                    <m:r>
                      <a:rPr lang="en-US" altLang="ko-KR" sz="2800" b="1" i="1" smtClean="0">
                        <a:latin typeface="Cambria Math"/>
                      </a:rPr>
                      <m:t>𝒕</m:t>
                    </m:r>
                    <m:r>
                      <a:rPr lang="en-US" altLang="ko-KR" sz="2800" b="1" i="1" smtClean="0">
                        <a:latin typeface="Cambria Math"/>
                      </a:rPr>
                      <m:t>.</m:t>
                    </m:r>
                  </m:oMath>
                </a14:m>
                <a:endParaRPr lang="en-US" altLang="ko-KR" sz="2800" b="1" dirty="0" smtClean="0"/>
              </a:p>
            </p:txBody>
          </p:sp>
        </mc:Choice>
        <mc:Fallback>
          <p:sp>
            <p:nvSpPr>
              <p:cNvPr id="9" name="TextBox 8"/>
              <p:cNvSpPr txBox="1">
                <a:spLocks noRot="1" noChangeAspect="1" noMove="1" noResize="1" noEditPoints="1" noAdjustHandles="1" noChangeArrowheads="1" noChangeShapeType="1" noTextEdit="1"/>
              </p:cNvSpPr>
              <p:nvPr/>
            </p:nvSpPr>
            <p:spPr>
              <a:xfrm>
                <a:off x="179512" y="908720"/>
                <a:ext cx="8856984" cy="3108543"/>
              </a:xfrm>
              <a:prstGeom prst="rect">
                <a:avLst/>
              </a:prstGeom>
              <a:blipFill rotWithShape="1">
                <a:blip r:embed="rId3"/>
                <a:stretch>
                  <a:fillRect l="-1170" r="-1170" b="-4510"/>
                </a:stretch>
              </a:blipFill>
            </p:spPr>
            <p:txBody>
              <a:bodyPr/>
              <a:lstStyle/>
              <a:p>
                <a:r>
                  <a:rPr lang="ko-KR" altLang="en-US">
                    <a:noFill/>
                  </a:rPr>
                  <a:t> </a:t>
                </a:r>
              </a:p>
            </p:txBody>
          </p:sp>
        </mc:Fallback>
      </mc:AlternateContent>
      <p:pic>
        <p:nvPicPr>
          <p:cNvPr id="1026" name="Picture 2" descr="\\psf\Home\Desktop\Untitled-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3848" y="4797152"/>
            <a:ext cx="2952648" cy="1368152"/>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3" name="직사각형 2"/>
              <p:cNvSpPr/>
              <p:nvPr/>
            </p:nvSpPr>
            <p:spPr>
              <a:xfrm>
                <a:off x="4283968" y="5296562"/>
                <a:ext cx="792088" cy="461665"/>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altLang="ko-KR" sz="2400" i="1">
                          <a:latin typeface="Cambria Math"/>
                        </a:rPr>
                        <m:t>𝐴</m:t>
                      </m:r>
                    </m:oMath>
                  </m:oMathPara>
                </a14:m>
                <a:endParaRPr lang="ko-KR" altLang="en-US" sz="2400" dirty="0"/>
              </a:p>
            </p:txBody>
          </p:sp>
        </mc:Choice>
        <mc:Fallback>
          <p:sp>
            <p:nvSpPr>
              <p:cNvPr id="3" name="직사각형 2"/>
              <p:cNvSpPr>
                <a:spLocks noRot="1" noChangeAspect="1" noMove="1" noResize="1" noEditPoints="1" noAdjustHandles="1" noChangeArrowheads="1" noChangeShapeType="1" noTextEdit="1"/>
              </p:cNvSpPr>
              <p:nvPr/>
            </p:nvSpPr>
            <p:spPr>
              <a:xfrm>
                <a:off x="4283968" y="5296562"/>
                <a:ext cx="792088" cy="461665"/>
              </a:xfrm>
              <a:prstGeom prst="rect">
                <a:avLst/>
              </a:prstGeom>
              <a:blipFill rotWithShape="1">
                <a:blip r:embed="rId5"/>
                <a:stretch>
                  <a:fillRect/>
                </a:stretch>
              </a:blipFill>
            </p:spPr>
            <p:txBody>
              <a:bodyPr/>
              <a:lstStyle/>
              <a:p>
                <a:r>
                  <a:rPr lang="ko-KR" altLang="en-US">
                    <a:noFill/>
                  </a:rPr>
                  <a:t> </a:t>
                </a:r>
              </a:p>
            </p:txBody>
          </p:sp>
        </mc:Fallback>
      </mc:AlternateContent>
      <mc:AlternateContent xmlns:mc="http://schemas.openxmlformats.org/markup-compatibility/2006">
        <mc:Choice xmlns:a14="http://schemas.microsoft.com/office/drawing/2010/main" Requires="a14">
          <p:sp>
            <p:nvSpPr>
              <p:cNvPr id="4" name="직사각형 3"/>
              <p:cNvSpPr/>
              <p:nvPr/>
            </p:nvSpPr>
            <p:spPr>
              <a:xfrm>
                <a:off x="6156496" y="5296562"/>
                <a:ext cx="634917"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ko-KR" sz="2400" i="1">
                          <a:latin typeface="Cambria Math"/>
                        </a:rPr>
                        <m:t>𝑂</m:t>
                      </m:r>
                      <m:r>
                        <a:rPr lang="en-US" altLang="ko-KR" sz="2400" i="1" baseline="-25000">
                          <a:latin typeface="Cambria Math"/>
                        </a:rPr>
                        <m:t>𝐴</m:t>
                      </m:r>
                    </m:oMath>
                  </m:oMathPara>
                </a14:m>
                <a:endParaRPr lang="ko-KR" altLang="en-US" sz="2400" dirty="0"/>
              </a:p>
            </p:txBody>
          </p:sp>
        </mc:Choice>
        <mc:Fallback>
          <p:sp>
            <p:nvSpPr>
              <p:cNvPr id="4" name="직사각형 3"/>
              <p:cNvSpPr>
                <a:spLocks noRot="1" noChangeAspect="1" noMove="1" noResize="1" noEditPoints="1" noAdjustHandles="1" noChangeArrowheads="1" noChangeShapeType="1" noTextEdit="1"/>
              </p:cNvSpPr>
              <p:nvPr/>
            </p:nvSpPr>
            <p:spPr>
              <a:xfrm>
                <a:off x="6156496" y="5296562"/>
                <a:ext cx="634917" cy="461665"/>
              </a:xfrm>
              <a:prstGeom prst="rect">
                <a:avLst/>
              </a:prstGeom>
              <a:blipFill rotWithShape="1">
                <a:blip r:embed="rId6"/>
                <a:stretch>
                  <a:fillRect b="-5263"/>
                </a:stretch>
              </a:blipFill>
            </p:spPr>
            <p:txBody>
              <a:bodyPr/>
              <a:lstStyle/>
              <a:p>
                <a:r>
                  <a:rPr lang="ko-KR" altLang="en-US">
                    <a:noFill/>
                  </a:rPr>
                  <a:t> </a:t>
                </a:r>
              </a:p>
            </p:txBody>
          </p:sp>
        </mc:Fallback>
      </mc:AlternateContent>
      <mc:AlternateContent xmlns:mc="http://schemas.openxmlformats.org/markup-compatibility/2006">
        <mc:Choice xmlns:a14="http://schemas.microsoft.com/office/drawing/2010/main" Requires="a14">
          <p:sp>
            <p:nvSpPr>
              <p:cNvPr id="10" name="직사각형 9"/>
              <p:cNvSpPr/>
              <p:nvPr/>
            </p:nvSpPr>
            <p:spPr>
              <a:xfrm>
                <a:off x="6168925" y="4788624"/>
                <a:ext cx="1727873" cy="461665"/>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altLang="ko-KR" sz="2400" i="1" smtClean="0">
                          <a:latin typeface="Cambria Math"/>
                        </a:rPr>
                        <m:t>𝑂</m:t>
                      </m:r>
                      <m:r>
                        <a:rPr lang="en-US" altLang="ko-KR" sz="2400" b="0" i="1" baseline="-25000" smtClean="0">
                          <a:latin typeface="Cambria Math"/>
                        </a:rPr>
                        <m:t>𝐵</m:t>
                      </m:r>
                      <m:r>
                        <a:rPr lang="en-US" altLang="ko-KR" sz="2400" b="0" i="1" baseline="-25000" smtClean="0">
                          <a:latin typeface="Cambria Math"/>
                        </a:rPr>
                        <m:t> </m:t>
                      </m:r>
                      <m:d>
                        <m:dPr>
                          <m:ctrlPr>
                            <a:rPr lang="en-US" altLang="ko-KR" sz="2400" i="1">
                              <a:latin typeface="Cambria Math"/>
                            </a:rPr>
                          </m:ctrlPr>
                        </m:dPr>
                        <m:e>
                          <m:r>
                            <a:rPr lang="en-US" altLang="ko-KR" sz="2400" i="1">
                              <a:latin typeface="Cambria Math"/>
                            </a:rPr>
                            <m:t>𝑐</m:t>
                          </m:r>
                          <m:r>
                            <a:rPr lang="en-US" altLang="ko-KR" sz="2400" i="1">
                              <a:latin typeface="Cambria Math"/>
                            </a:rPr>
                            <m:t>⋅0, 0</m:t>
                          </m:r>
                        </m:e>
                      </m:d>
                    </m:oMath>
                  </m:oMathPara>
                </a14:m>
                <a:endParaRPr lang="ko-KR" altLang="en-US" sz="2400" dirty="0"/>
              </a:p>
            </p:txBody>
          </p:sp>
        </mc:Choice>
        <mc:Fallback>
          <p:sp>
            <p:nvSpPr>
              <p:cNvPr id="10" name="직사각형 9"/>
              <p:cNvSpPr>
                <a:spLocks noRot="1" noChangeAspect="1" noMove="1" noResize="1" noEditPoints="1" noAdjustHandles="1" noChangeArrowheads="1" noChangeShapeType="1" noTextEdit="1"/>
              </p:cNvSpPr>
              <p:nvPr/>
            </p:nvSpPr>
            <p:spPr>
              <a:xfrm>
                <a:off x="6168925" y="4788624"/>
                <a:ext cx="1727873" cy="461665"/>
              </a:xfrm>
              <a:prstGeom prst="rect">
                <a:avLst/>
              </a:prstGeom>
              <a:blipFill rotWithShape="1">
                <a:blip r:embed="rId7"/>
                <a:stretch>
                  <a:fillRect b="-9333"/>
                </a:stretch>
              </a:blipFill>
            </p:spPr>
            <p:txBody>
              <a:bodyPr/>
              <a:lstStyle/>
              <a:p>
                <a:r>
                  <a:rPr lang="ko-KR" altLang="en-US">
                    <a:noFill/>
                  </a:rPr>
                  <a:t> </a:t>
                </a:r>
              </a:p>
            </p:txBody>
          </p:sp>
        </mc:Fallback>
      </mc:AlternateContent>
      <mc:AlternateContent xmlns:mc="http://schemas.openxmlformats.org/markup-compatibility/2006">
        <mc:Choice xmlns:a14="http://schemas.microsoft.com/office/drawing/2010/main" Requires="a14">
          <p:sp>
            <p:nvSpPr>
              <p:cNvPr id="11" name="직사각형 10"/>
              <p:cNvSpPr/>
              <p:nvPr/>
            </p:nvSpPr>
            <p:spPr>
              <a:xfrm>
                <a:off x="30677" y="4875383"/>
                <a:ext cx="3024336" cy="453137"/>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altLang="ko-KR" sz="2400" i="1" smtClean="0">
                          <a:latin typeface="Cambria Math"/>
                        </a:rPr>
                        <m:t>𝑂</m:t>
                      </m:r>
                      <m:r>
                        <a:rPr lang="en-US" altLang="ko-KR" sz="2400" b="0" i="1" baseline="-25000" smtClean="0">
                          <a:latin typeface="Cambria Math"/>
                        </a:rPr>
                        <m:t>𝐵</m:t>
                      </m:r>
                      <m:r>
                        <a:rPr lang="en-US" altLang="ko-KR" sz="2400" b="0" i="1" baseline="-25000" smtClean="0">
                          <a:latin typeface="Cambria Math"/>
                        </a:rPr>
                        <m:t> </m:t>
                      </m:r>
                      <m:d>
                        <m:dPr>
                          <m:ctrlPr>
                            <a:rPr lang="en-US" altLang="ko-KR" sz="2000" i="1">
                              <a:latin typeface="Cambria Math"/>
                            </a:rPr>
                          </m:ctrlPr>
                        </m:dPr>
                        <m:e>
                          <m:r>
                            <a:rPr lang="en-US" altLang="ko-KR" sz="2400" i="1">
                              <a:latin typeface="Cambria Math"/>
                            </a:rPr>
                            <m:t>𝑐𝑡</m:t>
                          </m:r>
                          <m:r>
                            <a:rPr lang="en-US" altLang="ko-KR" sz="2400" i="1">
                              <a:latin typeface="Cambria Math"/>
                            </a:rPr>
                            <m:t>, −</m:t>
                          </m:r>
                          <m:r>
                            <a:rPr lang="en-US" altLang="ko-KR" sz="2400" i="1">
                              <a:latin typeface="Cambria Math"/>
                            </a:rPr>
                            <m:t>𝑣𝑡</m:t>
                          </m:r>
                          <m:r>
                            <a:rPr lang="en-US" altLang="ko-KR" sz="2400" i="1">
                              <a:latin typeface="Cambria Math"/>
                            </a:rPr>
                            <m:t>=−</m:t>
                          </m:r>
                          <m:r>
                            <a:rPr lang="en-US" altLang="ko-KR" sz="2400" i="1">
                              <a:latin typeface="Cambria Math"/>
                            </a:rPr>
                            <m:t>𝐿</m:t>
                          </m:r>
                          <m:r>
                            <a:rPr lang="en-US" altLang="ko-KR" sz="2400" i="1" baseline="-25000">
                              <a:latin typeface="Cambria Math"/>
                            </a:rPr>
                            <m:t>0</m:t>
                          </m:r>
                        </m:e>
                      </m:d>
                    </m:oMath>
                  </m:oMathPara>
                </a14:m>
                <a:endParaRPr lang="ko-KR" altLang="en-US" sz="2400" dirty="0"/>
              </a:p>
            </p:txBody>
          </p:sp>
        </mc:Choice>
        <mc:Fallback>
          <p:sp>
            <p:nvSpPr>
              <p:cNvPr id="11" name="직사각형 10"/>
              <p:cNvSpPr>
                <a:spLocks noRot="1" noChangeAspect="1" noMove="1" noResize="1" noEditPoints="1" noAdjustHandles="1" noChangeArrowheads="1" noChangeShapeType="1" noTextEdit="1"/>
              </p:cNvSpPr>
              <p:nvPr/>
            </p:nvSpPr>
            <p:spPr>
              <a:xfrm>
                <a:off x="30677" y="4875383"/>
                <a:ext cx="3024336" cy="453137"/>
              </a:xfrm>
              <a:prstGeom prst="rect">
                <a:avLst/>
              </a:prstGeom>
              <a:blipFill rotWithShape="1">
                <a:blip r:embed="rId8"/>
                <a:stretch>
                  <a:fillRect b="-9459"/>
                </a:stretch>
              </a:blipFill>
            </p:spPr>
            <p:txBody>
              <a:bodyPr/>
              <a:lstStyle/>
              <a:p>
                <a:r>
                  <a:rPr lang="ko-KR" altLang="en-US">
                    <a:noFill/>
                  </a:rPr>
                  <a:t> </a:t>
                </a:r>
              </a:p>
            </p:txBody>
          </p:sp>
        </mc:Fallback>
      </mc:AlternateContent>
      <mc:AlternateContent xmlns:mc="http://schemas.openxmlformats.org/markup-compatibility/2006">
        <mc:Choice xmlns:a14="http://schemas.microsoft.com/office/drawing/2010/main" Requires="a14">
          <p:sp>
            <p:nvSpPr>
              <p:cNvPr id="7" name="직사각형 6"/>
              <p:cNvSpPr/>
              <p:nvPr/>
            </p:nvSpPr>
            <p:spPr>
              <a:xfrm>
                <a:off x="213211" y="5527394"/>
                <a:ext cx="2808312" cy="523220"/>
              </a:xfrm>
              <a:prstGeom prst="rect">
                <a:avLst/>
              </a:prstGeom>
            </p:spPr>
            <p:txBody>
              <a:bodyPr wrap="square">
                <a:spAutoFit/>
              </a:bodyPr>
              <a:lstStyle/>
              <a:p>
                <a:r>
                  <a:rPr lang="en-US" altLang="ko-KR" sz="2800" dirty="0"/>
                  <a:t>In the frame </a:t>
                </a:r>
                <a14:m>
                  <m:oMath xmlns:m="http://schemas.openxmlformats.org/officeDocument/2006/math">
                    <m:r>
                      <a:rPr lang="en-US" altLang="ko-KR" sz="2800" i="1">
                        <a:latin typeface="Cambria Math"/>
                      </a:rPr>
                      <m:t>𝑆</m:t>
                    </m:r>
                    <m:r>
                      <a:rPr lang="en-US" altLang="ko-KR" sz="2800" i="1" baseline="-25000">
                        <a:latin typeface="Cambria Math"/>
                      </a:rPr>
                      <m:t>𝐴</m:t>
                    </m:r>
                  </m:oMath>
                </a14:m>
                <a:r>
                  <a:rPr lang="en-US" altLang="ko-KR" sz="2800" dirty="0"/>
                  <a:t> </a:t>
                </a:r>
                <a:endParaRPr lang="ko-KR" altLang="en-US" sz="2800" dirty="0"/>
              </a:p>
            </p:txBody>
          </p:sp>
        </mc:Choice>
        <mc:Fallback>
          <p:sp>
            <p:nvSpPr>
              <p:cNvPr id="7" name="직사각형 6"/>
              <p:cNvSpPr>
                <a:spLocks noRot="1" noChangeAspect="1" noMove="1" noResize="1" noEditPoints="1" noAdjustHandles="1" noChangeArrowheads="1" noChangeShapeType="1" noTextEdit="1"/>
              </p:cNvSpPr>
              <p:nvPr/>
            </p:nvSpPr>
            <p:spPr>
              <a:xfrm>
                <a:off x="213211" y="5527394"/>
                <a:ext cx="2808312" cy="523220"/>
              </a:xfrm>
              <a:prstGeom prst="rect">
                <a:avLst/>
              </a:prstGeom>
              <a:blipFill rotWithShape="1">
                <a:blip r:embed="rId9"/>
                <a:stretch>
                  <a:fillRect l="-4555" t="-11628" b="-31395"/>
                </a:stretch>
              </a:blipFill>
            </p:spPr>
            <p:txBody>
              <a:bodyPr/>
              <a:lstStyle/>
              <a:p>
                <a:r>
                  <a:rPr lang="ko-KR" altLang="en-US">
                    <a:noFill/>
                  </a:rPr>
                  <a:t> </a:t>
                </a:r>
              </a:p>
            </p:txBody>
          </p:sp>
        </mc:Fallback>
      </mc:AlternateContent>
      <p:pic>
        <p:nvPicPr>
          <p:cNvPr id="14"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40660" y="4725144"/>
            <a:ext cx="5715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83513" y="4725144"/>
            <a:ext cx="5715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a14="http://schemas.microsoft.com/office/drawing/2010/main" Requires="a14">
          <p:sp>
            <p:nvSpPr>
              <p:cNvPr id="12" name="직사각형 11"/>
              <p:cNvSpPr/>
              <p:nvPr/>
            </p:nvSpPr>
            <p:spPr>
              <a:xfrm>
                <a:off x="2488522" y="4290244"/>
                <a:ext cx="785087" cy="52322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ko-KR" sz="2800" i="1">
                          <a:latin typeface="Cambria Math"/>
                        </a:rPr>
                        <m:t>−</m:t>
                      </m:r>
                      <m:r>
                        <a:rPr lang="en-US" altLang="ko-KR" sz="2800" i="1">
                          <a:latin typeface="Cambria Math"/>
                        </a:rPr>
                        <m:t>𝑣</m:t>
                      </m:r>
                    </m:oMath>
                  </m:oMathPara>
                </a14:m>
                <a:endParaRPr lang="ko-KR" altLang="en-US" sz="2800" dirty="0"/>
              </a:p>
            </p:txBody>
          </p:sp>
        </mc:Choice>
        <mc:Fallback>
          <p:sp>
            <p:nvSpPr>
              <p:cNvPr id="12" name="직사각형 11"/>
              <p:cNvSpPr>
                <a:spLocks noRot="1" noChangeAspect="1" noMove="1" noResize="1" noEditPoints="1" noAdjustHandles="1" noChangeArrowheads="1" noChangeShapeType="1" noTextEdit="1"/>
              </p:cNvSpPr>
              <p:nvPr/>
            </p:nvSpPr>
            <p:spPr>
              <a:xfrm>
                <a:off x="2488522" y="4290244"/>
                <a:ext cx="785087" cy="523220"/>
              </a:xfrm>
              <a:prstGeom prst="rect">
                <a:avLst/>
              </a:prstGeom>
              <a:blipFill rotWithShape="1">
                <a:blip r:embed="rId11"/>
                <a:stretch>
                  <a:fillRect/>
                </a:stretch>
              </a:blipFill>
            </p:spPr>
            <p:txBody>
              <a:bodyPr/>
              <a:lstStyle/>
              <a:p>
                <a:r>
                  <a:rPr lang="ko-KR" altLang="en-US">
                    <a:noFill/>
                  </a:rPr>
                  <a:t> </a:t>
                </a:r>
              </a:p>
            </p:txBody>
          </p:sp>
        </mc:Fallback>
      </mc:AlternateContent>
      <mc:AlternateContent xmlns:mc="http://schemas.openxmlformats.org/markup-compatibility/2006">
        <mc:Choice xmlns:a14="http://schemas.microsoft.com/office/drawing/2010/main" Requires="a14">
          <p:sp>
            <p:nvSpPr>
              <p:cNvPr id="17" name="직사각형 16"/>
              <p:cNvSpPr/>
              <p:nvPr/>
            </p:nvSpPr>
            <p:spPr>
              <a:xfrm>
                <a:off x="5383838" y="4265404"/>
                <a:ext cx="785087" cy="52322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ko-KR" sz="2800" i="1">
                          <a:latin typeface="Cambria Math"/>
                        </a:rPr>
                        <m:t>−</m:t>
                      </m:r>
                      <m:r>
                        <a:rPr lang="en-US" altLang="ko-KR" sz="2800" i="1">
                          <a:latin typeface="Cambria Math"/>
                        </a:rPr>
                        <m:t>𝑣</m:t>
                      </m:r>
                    </m:oMath>
                  </m:oMathPara>
                </a14:m>
                <a:endParaRPr lang="ko-KR" altLang="en-US" sz="2800" dirty="0"/>
              </a:p>
            </p:txBody>
          </p:sp>
        </mc:Choice>
        <mc:Fallback>
          <p:sp>
            <p:nvSpPr>
              <p:cNvPr id="17" name="직사각형 16"/>
              <p:cNvSpPr>
                <a:spLocks noRot="1" noChangeAspect="1" noMove="1" noResize="1" noEditPoints="1" noAdjustHandles="1" noChangeArrowheads="1" noChangeShapeType="1" noTextEdit="1"/>
              </p:cNvSpPr>
              <p:nvPr/>
            </p:nvSpPr>
            <p:spPr>
              <a:xfrm>
                <a:off x="5383838" y="4265404"/>
                <a:ext cx="785087" cy="523220"/>
              </a:xfrm>
              <a:prstGeom prst="rect">
                <a:avLst/>
              </a:prstGeom>
              <a:blipFill rotWithShape="1">
                <a:blip r:embed="rId12"/>
                <a:stretch>
                  <a:fillRect/>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2362128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763616"/>
            <a:ext cx="6572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797152"/>
            <a:ext cx="6572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제목 1"/>
          <p:cNvSpPr>
            <a:spLocks noGrp="1"/>
          </p:cNvSpPr>
          <p:nvPr>
            <p:ph type="title"/>
          </p:nvPr>
        </p:nvSpPr>
        <p:spPr>
          <a:xfrm>
            <a:off x="467544" y="0"/>
            <a:ext cx="8229600" cy="1340768"/>
          </a:xfrm>
        </p:spPr>
        <p:txBody>
          <a:bodyPr>
            <a:normAutofit fontScale="90000"/>
          </a:bodyPr>
          <a:lstStyle/>
          <a:p>
            <a:r>
              <a:rPr lang="en-US" altLang="ko-KR" b="1" dirty="0" smtClean="0">
                <a:latin typeface="+mn-lt"/>
              </a:rPr>
              <a:t>Measuring Proper Length of B</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473954" y="6381328"/>
            <a:ext cx="2133600" cy="365125"/>
          </a:xfrm>
        </p:spPr>
        <p:txBody>
          <a:bodyPr/>
          <a:lstStyle/>
          <a:p>
            <a:fld id="{4BEDD84E-25D4-4983-8AA1-2863C96F08D9}" type="slidenum">
              <a:rPr lang="ko-KR" altLang="en-US" smtClean="0"/>
              <a:pPr/>
              <a:t>5</a:t>
            </a:fld>
            <a:endParaRPr lang="ko-KR" altLang="en-US"/>
          </a:p>
        </p:txBody>
      </p:sp>
      <mc:AlternateContent xmlns:mc="http://schemas.openxmlformats.org/markup-compatibility/2006">
        <mc:Choice xmlns:a14="http://schemas.microsoft.com/office/drawing/2010/main" Requires="a14">
          <p:sp>
            <p:nvSpPr>
              <p:cNvPr id="9" name="TextBox 8"/>
              <p:cNvSpPr txBox="1"/>
              <p:nvPr/>
            </p:nvSpPr>
            <p:spPr>
              <a:xfrm>
                <a:off x="179512" y="908720"/>
                <a:ext cx="8856984" cy="3108543"/>
              </a:xfrm>
              <a:prstGeom prst="rect">
                <a:avLst/>
              </a:prstGeom>
              <a:noFill/>
            </p:spPr>
            <p:txBody>
              <a:bodyPr wrap="square" rtlCol="0">
                <a:spAutoFit/>
              </a:bodyPr>
              <a:lstStyle/>
              <a:p>
                <a:pPr marL="457200" indent="-457200">
                  <a:buFont typeface="Arial" pitchFamily="34" charset="0"/>
                  <a:buChar char="•"/>
                </a:pPr>
                <a:endParaRPr lang="en-US" altLang="ko-KR" sz="2800" dirty="0" smtClean="0"/>
              </a:p>
              <a:p>
                <a:pPr marL="457200" indent="-457200">
                  <a:buFont typeface="Arial" pitchFamily="34" charset="0"/>
                  <a:buChar char="•"/>
                </a:pPr>
                <a:r>
                  <a:rPr lang="en-US" altLang="ko-KR" sz="2800" dirty="0" smtClean="0"/>
                  <a:t>In the frame </a:t>
                </a:r>
                <a14:m>
                  <m:oMath xmlns:m="http://schemas.openxmlformats.org/officeDocument/2006/math">
                    <m:r>
                      <a:rPr lang="en-US" altLang="ko-KR" sz="2800" b="0" i="1" smtClean="0">
                        <a:latin typeface="Cambria Math"/>
                      </a:rPr>
                      <m:t>𝑆</m:t>
                    </m:r>
                    <m:r>
                      <a:rPr lang="en-US" altLang="ko-KR" sz="2800" b="0" i="1" baseline="-25000" smtClean="0">
                        <a:latin typeface="Cambria Math"/>
                      </a:rPr>
                      <m:t>𝐵</m:t>
                    </m:r>
                  </m:oMath>
                </a14:m>
                <a:r>
                  <a:rPr lang="en-US" altLang="ko-KR" sz="2800" dirty="0" smtClean="0"/>
                  <a:t>  </a:t>
                </a:r>
                <a:r>
                  <a:rPr lang="en-US" altLang="ko-KR" sz="2800" dirty="0" smtClean="0"/>
                  <a:t>rod </a:t>
                </a:r>
                <a14:m>
                  <m:oMath xmlns:m="http://schemas.openxmlformats.org/officeDocument/2006/math">
                    <m:r>
                      <a:rPr lang="en-US" altLang="ko-KR" sz="2800" b="0" i="1" smtClean="0">
                        <a:latin typeface="Cambria Math"/>
                      </a:rPr>
                      <m:t>𝐵</m:t>
                    </m:r>
                  </m:oMath>
                </a14:m>
                <a:r>
                  <a:rPr lang="en-US" altLang="ko-KR" sz="2800" dirty="0" smtClean="0"/>
                  <a:t> is at rest.</a:t>
                </a:r>
              </a:p>
              <a:p>
                <a:pPr marL="457200" indent="-457200">
                  <a:buFont typeface="Arial" pitchFamily="34" charset="0"/>
                  <a:buChar char="•"/>
                </a:pPr>
                <a:r>
                  <a:rPr lang="en-US" altLang="ko-KR" sz="2800" dirty="0" smtClean="0"/>
                  <a:t>In that frame </a:t>
                </a:r>
                <a14:m>
                  <m:oMath xmlns:m="http://schemas.openxmlformats.org/officeDocument/2006/math">
                    <m:r>
                      <a:rPr lang="en-US" altLang="ko-KR" sz="2800" b="0" i="1" smtClean="0">
                        <a:latin typeface="Cambria Math"/>
                      </a:rPr>
                      <m:t>𝑂</m:t>
                    </m:r>
                    <m:r>
                      <a:rPr lang="en-US" altLang="ko-KR" sz="2800" b="0" i="1" baseline="-25000" smtClean="0">
                        <a:latin typeface="Cambria Math"/>
                      </a:rPr>
                      <m:t>𝐴</m:t>
                    </m:r>
                    <m:r>
                      <a:rPr lang="en-US" altLang="ko-KR" sz="2800" i="1" baseline="-25000">
                        <a:latin typeface="Cambria Math"/>
                      </a:rPr>
                      <m:t> </m:t>
                    </m:r>
                  </m:oMath>
                </a14:m>
                <a:r>
                  <a:rPr lang="en-US" altLang="ko-KR" sz="2800" dirty="0" smtClean="0"/>
                  <a:t> is moving with velocity </a:t>
                </a:r>
                <a14:m>
                  <m:oMath xmlns:m="http://schemas.openxmlformats.org/officeDocument/2006/math">
                    <m:r>
                      <a:rPr lang="en-US" altLang="ko-KR" sz="2800" i="1" dirty="0">
                        <a:latin typeface="Cambria Math"/>
                      </a:rPr>
                      <m:t>+</m:t>
                    </m:r>
                    <m:r>
                      <a:rPr lang="en-US" altLang="ko-KR" sz="2800" b="0" i="1" smtClean="0">
                        <a:latin typeface="Cambria Math"/>
                      </a:rPr>
                      <m:t>𝑣</m:t>
                    </m:r>
                    <m:r>
                      <a:rPr lang="en-US" altLang="ko-KR" sz="2800" b="0" i="1" smtClean="0">
                        <a:latin typeface="Cambria Math"/>
                      </a:rPr>
                      <m:t>.</m:t>
                    </m:r>
                  </m:oMath>
                </a14:m>
                <a:endParaRPr lang="en-US" altLang="ko-KR" sz="2800" b="0" dirty="0" smtClean="0"/>
              </a:p>
              <a:p>
                <a:pPr marL="457200" indent="-457200">
                  <a:buFont typeface="Arial" pitchFamily="34" charset="0"/>
                  <a:buChar char="•"/>
                </a:pPr>
                <a:r>
                  <a:rPr lang="en-US" altLang="ko-KR" sz="2800" dirty="0" smtClean="0"/>
                  <a:t>In </a:t>
                </a:r>
                <a14:m>
                  <m:oMath xmlns:m="http://schemas.openxmlformats.org/officeDocument/2006/math">
                    <m:r>
                      <a:rPr lang="en-US" altLang="ko-KR" sz="2800" i="1">
                        <a:latin typeface="Cambria Math"/>
                      </a:rPr>
                      <m:t>𝑆</m:t>
                    </m:r>
                    <m:r>
                      <a:rPr lang="en-US" altLang="ko-KR" sz="2800" b="0" i="1" baseline="-25000" smtClean="0">
                        <a:latin typeface="Cambria Math"/>
                      </a:rPr>
                      <m:t>𝐵</m:t>
                    </m:r>
                    <m:r>
                      <a:rPr lang="en-US" altLang="ko-KR" sz="2800" i="1" baseline="-25000">
                        <a:latin typeface="Cambria Math"/>
                      </a:rPr>
                      <m:t> </m:t>
                    </m:r>
                  </m:oMath>
                </a14:m>
                <a:r>
                  <a:rPr lang="en-US" altLang="ko-KR" sz="2800" dirty="0" smtClean="0"/>
                  <a:t> the event that </a:t>
                </a:r>
                <a14:m>
                  <m:oMath xmlns:m="http://schemas.openxmlformats.org/officeDocument/2006/math">
                    <m:r>
                      <a:rPr lang="en-US" altLang="ko-KR" sz="2800" i="1">
                        <a:latin typeface="Cambria Math"/>
                      </a:rPr>
                      <m:t>𝑂</m:t>
                    </m:r>
                    <m:r>
                      <a:rPr lang="en-US" altLang="ko-KR" sz="2800" b="0" i="1" baseline="-25000" smtClean="0">
                        <a:latin typeface="Cambria Math"/>
                      </a:rPr>
                      <m:t>𝐴</m:t>
                    </m:r>
                    <m:r>
                      <a:rPr lang="en-US" altLang="ko-KR" sz="2800" i="1" baseline="-25000">
                        <a:latin typeface="Cambria Math"/>
                      </a:rPr>
                      <m:t> </m:t>
                    </m:r>
                  </m:oMath>
                </a14:m>
                <a:r>
                  <a:rPr lang="en-US" altLang="ko-KR" sz="2800" dirty="0" smtClean="0"/>
                  <a:t>meets </a:t>
                </a:r>
                <a14:m>
                  <m:oMath xmlns:m="http://schemas.openxmlformats.org/officeDocument/2006/math">
                    <m:r>
                      <a:rPr lang="en-US" altLang="ko-KR" sz="2800" i="1">
                        <a:latin typeface="Cambria Math"/>
                      </a:rPr>
                      <m:t>𝑂</m:t>
                    </m:r>
                    <m:r>
                      <a:rPr lang="en-US" altLang="ko-KR" sz="2800" b="0" i="1" baseline="-25000" smtClean="0">
                        <a:latin typeface="Cambria Math"/>
                      </a:rPr>
                      <m:t>𝐵</m:t>
                    </m:r>
                  </m:oMath>
                </a14:m>
                <a:r>
                  <a:rPr lang="en-US" altLang="ko-KR" sz="2800" dirty="0" smtClean="0"/>
                  <a:t> is </a:t>
                </a:r>
                <a14:m>
                  <m:oMath xmlns:m="http://schemas.openxmlformats.org/officeDocument/2006/math">
                    <m:d>
                      <m:dPr>
                        <m:ctrlPr>
                          <a:rPr lang="en-US" altLang="ko-KR" sz="2800" i="1">
                            <a:latin typeface="Cambria Math"/>
                          </a:rPr>
                        </m:ctrlPr>
                      </m:dPr>
                      <m:e>
                        <m:r>
                          <a:rPr lang="en-US" altLang="ko-KR" sz="2800" i="1">
                            <a:latin typeface="Cambria Math"/>
                          </a:rPr>
                          <m:t>𝑐</m:t>
                        </m:r>
                        <m:r>
                          <a:rPr lang="en-US" altLang="ko-KR" sz="2800" i="1">
                            <a:latin typeface="Cambria Math"/>
                          </a:rPr>
                          <m:t>⋅0, 0</m:t>
                        </m:r>
                      </m:e>
                    </m:d>
                  </m:oMath>
                </a14:m>
                <a:r>
                  <a:rPr lang="en-US" altLang="ko-KR" sz="2800" dirty="0" smtClean="0"/>
                  <a:t>.</a:t>
                </a:r>
              </a:p>
              <a:p>
                <a:pPr marL="457200" indent="-457200">
                  <a:buFont typeface="Arial" pitchFamily="34" charset="0"/>
                  <a:buChar char="•"/>
                </a:pPr>
                <a:r>
                  <a:rPr lang="en-US" altLang="ko-KR" sz="2800" dirty="0" smtClean="0"/>
                  <a:t>Therefore, the event of </a:t>
                </a:r>
                <a14:m>
                  <m:oMath xmlns:m="http://schemas.openxmlformats.org/officeDocument/2006/math">
                    <m:r>
                      <a:rPr lang="en-US" altLang="ko-KR" sz="2800" i="1">
                        <a:latin typeface="Cambria Math"/>
                      </a:rPr>
                      <m:t>𝑂</m:t>
                    </m:r>
                    <m:r>
                      <a:rPr lang="en-US" altLang="ko-KR" sz="2800" b="0" i="1" baseline="-25000" smtClean="0">
                        <a:latin typeface="Cambria Math"/>
                      </a:rPr>
                      <m:t>𝐴</m:t>
                    </m:r>
                  </m:oMath>
                </a14:m>
                <a:r>
                  <a:rPr lang="en-US" altLang="ko-KR" sz="2800" dirty="0" smtClean="0"/>
                  <a:t> develops like </a:t>
                </a:r>
                <a14:m>
                  <m:oMath xmlns:m="http://schemas.openxmlformats.org/officeDocument/2006/math">
                    <m:d>
                      <m:dPr>
                        <m:ctrlPr>
                          <a:rPr lang="en-US" altLang="ko-KR" sz="2800" i="1">
                            <a:latin typeface="Cambria Math"/>
                          </a:rPr>
                        </m:ctrlPr>
                      </m:dPr>
                      <m:e>
                        <m:r>
                          <a:rPr lang="en-US" altLang="ko-KR" sz="2800" i="1">
                            <a:latin typeface="Cambria Math"/>
                          </a:rPr>
                          <m:t>𝑐</m:t>
                        </m:r>
                        <m:r>
                          <a:rPr lang="en-US" altLang="ko-KR" sz="2800" b="0" i="1" smtClean="0">
                            <a:latin typeface="Cambria Math"/>
                          </a:rPr>
                          <m:t>𝑡</m:t>
                        </m:r>
                        <m:r>
                          <a:rPr lang="en-US" altLang="ko-KR" sz="2800" i="1">
                            <a:latin typeface="Cambria Math"/>
                          </a:rPr>
                          <m:t>, </m:t>
                        </m:r>
                        <m:r>
                          <a:rPr lang="en-US" altLang="ko-KR" sz="2800" b="0" i="1" smtClean="0">
                            <a:latin typeface="Cambria Math"/>
                          </a:rPr>
                          <m:t>+</m:t>
                        </m:r>
                        <m:r>
                          <a:rPr lang="en-US" altLang="ko-KR" sz="2800" b="0" i="1" smtClean="0">
                            <a:latin typeface="Cambria Math"/>
                          </a:rPr>
                          <m:t>𝑣𝑡</m:t>
                        </m:r>
                      </m:e>
                    </m:d>
                    <m:r>
                      <a:rPr lang="en-US" altLang="ko-KR" sz="2800" b="0" i="1" smtClean="0">
                        <a:latin typeface="Cambria Math"/>
                      </a:rPr>
                      <m:t>.</m:t>
                    </m:r>
                  </m:oMath>
                </a14:m>
                <a:endParaRPr lang="en-US" altLang="ko-KR" sz="2800" dirty="0" smtClean="0"/>
              </a:p>
              <a:p>
                <a:pPr marL="457200" indent="-457200">
                  <a:buFont typeface="Arial" pitchFamily="34" charset="0"/>
                  <a:buChar char="•"/>
                </a:pPr>
                <a:r>
                  <a:rPr lang="en-US" altLang="ko-KR" sz="2800" dirty="0" smtClean="0"/>
                  <a:t>When </a:t>
                </a:r>
                <a14:m>
                  <m:oMath xmlns:m="http://schemas.openxmlformats.org/officeDocument/2006/math">
                    <m:r>
                      <a:rPr lang="en-US" altLang="ko-KR" sz="2800" i="1">
                        <a:latin typeface="Cambria Math"/>
                      </a:rPr>
                      <m:t>𝑂</m:t>
                    </m:r>
                    <m:r>
                      <a:rPr lang="en-US" altLang="ko-KR" sz="2800" b="0" i="1" baseline="-25000" smtClean="0">
                        <a:latin typeface="Cambria Math"/>
                      </a:rPr>
                      <m:t>𝐴</m:t>
                    </m:r>
                  </m:oMath>
                </a14:m>
                <a:r>
                  <a:rPr lang="en-US" altLang="ko-KR" sz="2800" dirty="0"/>
                  <a:t> </a:t>
                </a:r>
                <a:r>
                  <a:rPr lang="en-US" altLang="ko-KR" sz="2800" dirty="0" smtClean="0"/>
                  <a:t>meets the right end of </a:t>
                </a:r>
                <a14:m>
                  <m:oMath xmlns:m="http://schemas.openxmlformats.org/officeDocument/2006/math">
                    <m:r>
                      <a:rPr lang="en-US" altLang="ko-KR" sz="2800" b="0" i="1" smtClean="0">
                        <a:latin typeface="Cambria Math"/>
                      </a:rPr>
                      <m:t>𝐵</m:t>
                    </m:r>
                  </m:oMath>
                </a14:m>
                <a:r>
                  <a:rPr lang="en-US" altLang="ko-KR" sz="2800" dirty="0" smtClean="0"/>
                  <a:t>, </a:t>
                </a:r>
                <a14:m>
                  <m:oMath xmlns:m="http://schemas.openxmlformats.org/officeDocument/2006/math">
                    <m:d>
                      <m:dPr>
                        <m:ctrlPr>
                          <a:rPr lang="en-US" altLang="ko-KR" sz="2800" i="1">
                            <a:latin typeface="Cambria Math"/>
                          </a:rPr>
                        </m:ctrlPr>
                      </m:dPr>
                      <m:e>
                        <m:r>
                          <a:rPr lang="en-US" altLang="ko-KR" sz="2800" i="1">
                            <a:latin typeface="Cambria Math"/>
                          </a:rPr>
                          <m:t>𝑐</m:t>
                        </m:r>
                        <m:r>
                          <a:rPr lang="en-US" altLang="ko-KR" sz="2800" i="1">
                            <a:latin typeface="Cambria Math"/>
                          </a:rPr>
                          <m:t>𝑡</m:t>
                        </m:r>
                        <m:r>
                          <a:rPr lang="en-US" altLang="ko-KR" sz="2800" i="1">
                            <a:latin typeface="Cambria Math"/>
                          </a:rPr>
                          <m:t>, </m:t>
                        </m:r>
                        <m:r>
                          <a:rPr lang="en-US" altLang="ko-KR" sz="2800" i="1">
                            <a:latin typeface="Cambria Math"/>
                          </a:rPr>
                          <m:t>𝑣𝑡</m:t>
                        </m:r>
                        <m:r>
                          <a:rPr lang="en-US" altLang="ko-KR" sz="2800" b="0" i="1" smtClean="0">
                            <a:latin typeface="Cambria Math"/>
                          </a:rPr>
                          <m:t>=</m:t>
                        </m:r>
                        <m:r>
                          <a:rPr lang="en-US" altLang="ko-KR" sz="2800" b="0" i="1" smtClean="0">
                            <a:latin typeface="Cambria Math"/>
                          </a:rPr>
                          <m:t>𝐿</m:t>
                        </m:r>
                        <m:r>
                          <a:rPr lang="en-US" altLang="ko-KR" sz="2800" b="0" i="1" baseline="-25000" smtClean="0">
                            <a:latin typeface="Cambria Math"/>
                          </a:rPr>
                          <m:t>0</m:t>
                        </m:r>
                      </m:e>
                    </m:d>
                  </m:oMath>
                </a14:m>
                <a:r>
                  <a:rPr lang="en-US" altLang="ko-KR" sz="2800" dirty="0" smtClean="0"/>
                  <a:t>. </a:t>
                </a:r>
              </a:p>
              <a:p>
                <a:pPr marL="457200" indent="-457200">
                  <a:buFont typeface="Arial" pitchFamily="34" charset="0"/>
                  <a:buChar char="•"/>
                </a:pPr>
                <a:r>
                  <a:rPr lang="en-US" altLang="ko-KR" sz="2800" dirty="0" smtClean="0"/>
                  <a:t>Therefore, </a:t>
                </a:r>
                <a:r>
                  <a:rPr lang="en-US" altLang="ko-KR" sz="2800" b="1" dirty="0" smtClean="0"/>
                  <a:t>the proper length is </a:t>
                </a:r>
                <a14:m>
                  <m:oMath xmlns:m="http://schemas.openxmlformats.org/officeDocument/2006/math">
                    <m:r>
                      <a:rPr lang="en-US" altLang="ko-KR" sz="2800" b="1" i="1">
                        <a:latin typeface="Cambria Math"/>
                      </a:rPr>
                      <m:t>𝑳</m:t>
                    </m:r>
                    <m:r>
                      <a:rPr lang="en-US" altLang="ko-KR" sz="2800" b="1" i="1" baseline="-25000">
                        <a:latin typeface="Cambria Math"/>
                      </a:rPr>
                      <m:t>𝟎</m:t>
                    </m:r>
                    <m:r>
                      <a:rPr lang="en-US" altLang="ko-KR" sz="2800" b="1" i="1" smtClean="0">
                        <a:latin typeface="Cambria Math"/>
                      </a:rPr>
                      <m:t>=</m:t>
                    </m:r>
                    <m:r>
                      <a:rPr lang="en-US" altLang="ko-KR" sz="2800" b="1" i="1" smtClean="0">
                        <a:latin typeface="Cambria Math"/>
                      </a:rPr>
                      <m:t>𝒗</m:t>
                    </m:r>
                    <m:r>
                      <a:rPr lang="en-US" altLang="ko-KR" sz="2800" b="1" i="1" smtClean="0">
                        <a:latin typeface="Cambria Math"/>
                      </a:rPr>
                      <m:t>𝒕</m:t>
                    </m:r>
                    <m:r>
                      <a:rPr lang="en-US" altLang="ko-KR" sz="2800" b="1" i="1" smtClean="0">
                        <a:latin typeface="Cambria Math"/>
                      </a:rPr>
                      <m:t>.</m:t>
                    </m:r>
                  </m:oMath>
                </a14:m>
                <a:endParaRPr lang="en-US" altLang="ko-KR" sz="2800" b="1" dirty="0" smtClean="0"/>
              </a:p>
            </p:txBody>
          </p:sp>
        </mc:Choice>
        <mc:Fallback>
          <p:sp>
            <p:nvSpPr>
              <p:cNvPr id="9" name="TextBox 8"/>
              <p:cNvSpPr txBox="1">
                <a:spLocks noRot="1" noChangeAspect="1" noMove="1" noResize="1" noEditPoints="1" noAdjustHandles="1" noChangeArrowheads="1" noChangeShapeType="1" noTextEdit="1"/>
              </p:cNvSpPr>
              <p:nvPr/>
            </p:nvSpPr>
            <p:spPr>
              <a:xfrm>
                <a:off x="179512" y="908720"/>
                <a:ext cx="8856984" cy="3108543"/>
              </a:xfrm>
              <a:prstGeom prst="rect">
                <a:avLst/>
              </a:prstGeom>
              <a:blipFill rotWithShape="1">
                <a:blip r:embed="rId3"/>
                <a:stretch>
                  <a:fillRect l="-1170" b="-4510"/>
                </a:stretch>
              </a:blipFill>
            </p:spPr>
            <p:txBody>
              <a:bodyPr/>
              <a:lstStyle/>
              <a:p>
                <a:r>
                  <a:rPr lang="ko-KR" altLang="en-US">
                    <a:noFill/>
                  </a:rPr>
                  <a:t> </a:t>
                </a:r>
              </a:p>
            </p:txBody>
          </p:sp>
        </mc:Fallback>
      </mc:AlternateContent>
      <p:pic>
        <p:nvPicPr>
          <p:cNvPr id="1026" name="Picture 2" descr="\\psf\Home\Desktop\Untitled-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3848" y="4797152"/>
            <a:ext cx="2952648" cy="1368152"/>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3" name="직사각형 2"/>
              <p:cNvSpPr/>
              <p:nvPr/>
            </p:nvSpPr>
            <p:spPr>
              <a:xfrm>
                <a:off x="4283968" y="5296562"/>
                <a:ext cx="792088" cy="461665"/>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altLang="ko-KR" sz="2400" b="0" i="1" smtClean="0">
                          <a:latin typeface="Cambria Math"/>
                        </a:rPr>
                        <m:t>𝐵</m:t>
                      </m:r>
                    </m:oMath>
                  </m:oMathPara>
                </a14:m>
                <a:endParaRPr lang="ko-KR" altLang="en-US" sz="2400" dirty="0"/>
              </a:p>
            </p:txBody>
          </p:sp>
        </mc:Choice>
        <mc:Fallback>
          <p:sp>
            <p:nvSpPr>
              <p:cNvPr id="3" name="직사각형 2"/>
              <p:cNvSpPr>
                <a:spLocks noRot="1" noChangeAspect="1" noMove="1" noResize="1" noEditPoints="1" noAdjustHandles="1" noChangeArrowheads="1" noChangeShapeType="1" noTextEdit="1"/>
              </p:cNvSpPr>
              <p:nvPr/>
            </p:nvSpPr>
            <p:spPr>
              <a:xfrm>
                <a:off x="4283968" y="5296562"/>
                <a:ext cx="792088" cy="461665"/>
              </a:xfrm>
              <a:prstGeom prst="rect">
                <a:avLst/>
              </a:prstGeom>
              <a:blipFill rotWithShape="1">
                <a:blip r:embed="rId5"/>
                <a:stretch>
                  <a:fillRect/>
                </a:stretch>
              </a:blipFill>
            </p:spPr>
            <p:txBody>
              <a:bodyPr/>
              <a:lstStyle/>
              <a:p>
                <a:r>
                  <a:rPr lang="ko-KR" altLang="en-US">
                    <a:noFill/>
                  </a:rPr>
                  <a:t> </a:t>
                </a:r>
              </a:p>
            </p:txBody>
          </p:sp>
        </mc:Fallback>
      </mc:AlternateContent>
      <mc:AlternateContent xmlns:mc="http://schemas.openxmlformats.org/markup-compatibility/2006">
        <mc:Choice xmlns:a14="http://schemas.microsoft.com/office/drawing/2010/main" Requires="a14">
          <p:sp>
            <p:nvSpPr>
              <p:cNvPr id="4" name="직사각형 3"/>
              <p:cNvSpPr/>
              <p:nvPr/>
            </p:nvSpPr>
            <p:spPr>
              <a:xfrm>
                <a:off x="6156496" y="5296562"/>
                <a:ext cx="644985"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ko-KR" sz="2400" i="1" smtClean="0">
                          <a:latin typeface="Cambria Math"/>
                        </a:rPr>
                        <m:t>𝑂</m:t>
                      </m:r>
                      <m:r>
                        <a:rPr lang="en-US" altLang="ko-KR" sz="2400" b="0" i="1" baseline="-25000" smtClean="0">
                          <a:latin typeface="Cambria Math"/>
                        </a:rPr>
                        <m:t>𝐵</m:t>
                      </m:r>
                    </m:oMath>
                  </m:oMathPara>
                </a14:m>
                <a:endParaRPr lang="ko-KR" altLang="en-US" sz="2400" dirty="0"/>
              </a:p>
            </p:txBody>
          </p:sp>
        </mc:Choice>
        <mc:Fallback>
          <p:sp>
            <p:nvSpPr>
              <p:cNvPr id="4" name="직사각형 3"/>
              <p:cNvSpPr>
                <a:spLocks noRot="1" noChangeAspect="1" noMove="1" noResize="1" noEditPoints="1" noAdjustHandles="1" noChangeArrowheads="1" noChangeShapeType="1" noTextEdit="1"/>
              </p:cNvSpPr>
              <p:nvPr/>
            </p:nvSpPr>
            <p:spPr>
              <a:xfrm>
                <a:off x="6156496" y="5296562"/>
                <a:ext cx="644985" cy="461665"/>
              </a:xfrm>
              <a:prstGeom prst="rect">
                <a:avLst/>
              </a:prstGeom>
              <a:blipFill rotWithShape="1">
                <a:blip r:embed="rId6"/>
                <a:stretch>
                  <a:fillRect b="-5263"/>
                </a:stretch>
              </a:blipFill>
            </p:spPr>
            <p:txBody>
              <a:bodyPr/>
              <a:lstStyle/>
              <a:p>
                <a:r>
                  <a:rPr lang="ko-KR" altLang="en-US">
                    <a:noFill/>
                  </a:rPr>
                  <a:t> </a:t>
                </a:r>
              </a:p>
            </p:txBody>
          </p:sp>
        </mc:Fallback>
      </mc:AlternateContent>
      <mc:AlternateContent xmlns:mc="http://schemas.openxmlformats.org/markup-compatibility/2006">
        <mc:Choice xmlns:a14="http://schemas.microsoft.com/office/drawing/2010/main" Requires="a14">
          <p:sp>
            <p:nvSpPr>
              <p:cNvPr id="10" name="직사각형 9"/>
              <p:cNvSpPr/>
              <p:nvPr/>
            </p:nvSpPr>
            <p:spPr>
              <a:xfrm>
                <a:off x="6024909" y="4725144"/>
                <a:ext cx="2507531" cy="461665"/>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altLang="ko-KR" sz="2400" i="1" smtClean="0">
                          <a:latin typeface="Cambria Math"/>
                        </a:rPr>
                        <m:t>𝑂</m:t>
                      </m:r>
                      <m:r>
                        <a:rPr lang="en-US" altLang="ko-KR" sz="2400" b="0" i="1" baseline="-25000" smtClean="0">
                          <a:latin typeface="Cambria Math"/>
                        </a:rPr>
                        <m:t>𝐴</m:t>
                      </m:r>
                      <m:r>
                        <a:rPr lang="en-US" altLang="ko-KR" sz="2400" b="0" i="1" baseline="-25000" smtClean="0">
                          <a:latin typeface="Cambria Math"/>
                        </a:rPr>
                        <m:t> </m:t>
                      </m:r>
                      <m:d>
                        <m:dPr>
                          <m:ctrlPr>
                            <a:rPr lang="en-US" altLang="ko-KR" sz="2400" i="1">
                              <a:latin typeface="Cambria Math"/>
                            </a:rPr>
                          </m:ctrlPr>
                        </m:dPr>
                        <m:e>
                          <m:r>
                            <a:rPr lang="en-US" altLang="ko-KR" sz="2400" i="1">
                              <a:latin typeface="Cambria Math"/>
                            </a:rPr>
                            <m:t>𝑐</m:t>
                          </m:r>
                          <m:r>
                            <a:rPr lang="en-US" altLang="ko-KR" sz="2400" b="0" i="1" smtClean="0">
                              <a:latin typeface="Cambria Math"/>
                            </a:rPr>
                            <m:t>𝑡</m:t>
                          </m:r>
                          <m:r>
                            <a:rPr lang="en-US" altLang="ko-KR" sz="2400" i="1">
                              <a:latin typeface="Cambria Math"/>
                            </a:rPr>
                            <m:t>, </m:t>
                          </m:r>
                          <m:r>
                            <a:rPr lang="en-US" altLang="ko-KR" sz="2400" b="0" i="1" smtClean="0">
                              <a:latin typeface="Cambria Math"/>
                            </a:rPr>
                            <m:t>𝑣𝑡</m:t>
                          </m:r>
                          <m:r>
                            <a:rPr lang="en-US" altLang="ko-KR" sz="2400" b="0" i="1" smtClean="0">
                              <a:latin typeface="Cambria Math"/>
                            </a:rPr>
                            <m:t>=</m:t>
                          </m:r>
                          <m:r>
                            <a:rPr lang="en-US" altLang="ko-KR" sz="2400" i="1">
                              <a:latin typeface="Cambria Math"/>
                            </a:rPr>
                            <m:t>𝐿</m:t>
                          </m:r>
                          <m:r>
                            <a:rPr lang="en-US" altLang="ko-KR" sz="2400" i="1" baseline="-25000">
                              <a:latin typeface="Cambria Math"/>
                            </a:rPr>
                            <m:t>0</m:t>
                          </m:r>
                        </m:e>
                      </m:d>
                    </m:oMath>
                  </m:oMathPara>
                </a14:m>
                <a:endParaRPr lang="ko-KR" altLang="en-US" sz="2400" dirty="0"/>
              </a:p>
            </p:txBody>
          </p:sp>
        </mc:Choice>
        <mc:Fallback>
          <p:sp>
            <p:nvSpPr>
              <p:cNvPr id="10" name="직사각형 9"/>
              <p:cNvSpPr>
                <a:spLocks noRot="1" noChangeAspect="1" noMove="1" noResize="1" noEditPoints="1" noAdjustHandles="1" noChangeArrowheads="1" noChangeShapeType="1" noTextEdit="1"/>
              </p:cNvSpPr>
              <p:nvPr/>
            </p:nvSpPr>
            <p:spPr>
              <a:xfrm>
                <a:off x="6024909" y="4725144"/>
                <a:ext cx="2507531" cy="461665"/>
              </a:xfrm>
              <a:prstGeom prst="rect">
                <a:avLst/>
              </a:prstGeom>
              <a:blipFill rotWithShape="1">
                <a:blip r:embed="rId7"/>
                <a:stretch>
                  <a:fillRect b="-7895"/>
                </a:stretch>
              </a:blipFill>
            </p:spPr>
            <p:txBody>
              <a:bodyPr/>
              <a:lstStyle/>
              <a:p>
                <a:r>
                  <a:rPr lang="ko-KR" altLang="en-US">
                    <a:noFill/>
                  </a:rPr>
                  <a:t> </a:t>
                </a:r>
              </a:p>
            </p:txBody>
          </p:sp>
        </mc:Fallback>
      </mc:AlternateContent>
      <mc:AlternateContent xmlns:mc="http://schemas.openxmlformats.org/markup-compatibility/2006">
        <mc:Choice xmlns:a14="http://schemas.microsoft.com/office/drawing/2010/main" Requires="a14">
          <p:sp>
            <p:nvSpPr>
              <p:cNvPr id="11" name="직사각형 10"/>
              <p:cNvSpPr/>
              <p:nvPr/>
            </p:nvSpPr>
            <p:spPr>
              <a:xfrm>
                <a:off x="1475656" y="4797152"/>
                <a:ext cx="1771077" cy="453137"/>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altLang="ko-KR" sz="2400" i="1" smtClean="0">
                          <a:latin typeface="Cambria Math"/>
                        </a:rPr>
                        <m:t>𝑂</m:t>
                      </m:r>
                      <m:r>
                        <a:rPr lang="en-US" altLang="ko-KR" sz="2400" b="0" i="1" baseline="-25000" smtClean="0">
                          <a:latin typeface="Cambria Math"/>
                        </a:rPr>
                        <m:t>𝐴</m:t>
                      </m:r>
                      <m:r>
                        <a:rPr lang="en-US" altLang="ko-KR" sz="2400" b="0" i="1" baseline="-25000" smtClean="0">
                          <a:latin typeface="Cambria Math"/>
                        </a:rPr>
                        <m:t> </m:t>
                      </m:r>
                      <m:d>
                        <m:dPr>
                          <m:ctrlPr>
                            <a:rPr lang="en-US" altLang="ko-KR" sz="2000" i="1">
                              <a:latin typeface="Cambria Math"/>
                            </a:rPr>
                          </m:ctrlPr>
                        </m:dPr>
                        <m:e>
                          <m:r>
                            <a:rPr lang="en-US" altLang="ko-KR" sz="2400" i="1">
                              <a:latin typeface="Cambria Math"/>
                            </a:rPr>
                            <m:t>𝑐</m:t>
                          </m:r>
                          <m:r>
                            <a:rPr lang="en-US" altLang="ko-KR" sz="2400" b="0" i="1" smtClean="0">
                              <a:latin typeface="Cambria Math"/>
                            </a:rPr>
                            <m:t>⋅0</m:t>
                          </m:r>
                          <m:r>
                            <a:rPr lang="en-US" altLang="ko-KR" sz="2400" i="1">
                              <a:latin typeface="Cambria Math"/>
                            </a:rPr>
                            <m:t>, </m:t>
                          </m:r>
                          <m:r>
                            <a:rPr lang="en-US" altLang="ko-KR" sz="2400" b="0" i="1" smtClean="0">
                              <a:latin typeface="Cambria Math"/>
                            </a:rPr>
                            <m:t>0</m:t>
                          </m:r>
                        </m:e>
                      </m:d>
                    </m:oMath>
                  </m:oMathPara>
                </a14:m>
                <a:endParaRPr lang="ko-KR" altLang="en-US" sz="2400" dirty="0"/>
              </a:p>
            </p:txBody>
          </p:sp>
        </mc:Choice>
        <mc:Fallback>
          <p:sp>
            <p:nvSpPr>
              <p:cNvPr id="11" name="직사각형 10"/>
              <p:cNvSpPr>
                <a:spLocks noRot="1" noChangeAspect="1" noMove="1" noResize="1" noEditPoints="1" noAdjustHandles="1" noChangeArrowheads="1" noChangeShapeType="1" noTextEdit="1"/>
              </p:cNvSpPr>
              <p:nvPr/>
            </p:nvSpPr>
            <p:spPr>
              <a:xfrm>
                <a:off x="1475656" y="4797152"/>
                <a:ext cx="1771077" cy="453137"/>
              </a:xfrm>
              <a:prstGeom prst="rect">
                <a:avLst/>
              </a:prstGeom>
              <a:blipFill rotWithShape="1">
                <a:blip r:embed="rId8"/>
                <a:stretch>
                  <a:fillRect b="-9459"/>
                </a:stretch>
              </a:blipFill>
            </p:spPr>
            <p:txBody>
              <a:bodyPr/>
              <a:lstStyle/>
              <a:p>
                <a:r>
                  <a:rPr lang="ko-KR" altLang="en-US">
                    <a:noFill/>
                  </a:rPr>
                  <a:t> </a:t>
                </a:r>
              </a:p>
            </p:txBody>
          </p:sp>
        </mc:Fallback>
      </mc:AlternateContent>
      <mc:AlternateContent xmlns:mc="http://schemas.openxmlformats.org/markup-compatibility/2006">
        <mc:Choice xmlns:a14="http://schemas.microsoft.com/office/drawing/2010/main" Requires="a14">
          <p:sp>
            <p:nvSpPr>
              <p:cNvPr id="7" name="직사각형 6"/>
              <p:cNvSpPr/>
              <p:nvPr/>
            </p:nvSpPr>
            <p:spPr>
              <a:xfrm>
                <a:off x="213211" y="5527394"/>
                <a:ext cx="2808312" cy="523220"/>
              </a:xfrm>
              <a:prstGeom prst="rect">
                <a:avLst/>
              </a:prstGeom>
            </p:spPr>
            <p:txBody>
              <a:bodyPr wrap="square">
                <a:spAutoFit/>
              </a:bodyPr>
              <a:lstStyle/>
              <a:p>
                <a:r>
                  <a:rPr lang="en-US" altLang="ko-KR" sz="2800" dirty="0" smtClean="0"/>
                  <a:t>In the frame </a:t>
                </a:r>
                <a14:m>
                  <m:oMath xmlns:m="http://schemas.openxmlformats.org/officeDocument/2006/math">
                    <m:r>
                      <a:rPr lang="en-US" altLang="ko-KR" sz="2800" i="1">
                        <a:latin typeface="Cambria Math"/>
                      </a:rPr>
                      <m:t>𝑆</m:t>
                    </m:r>
                    <m:r>
                      <a:rPr lang="en-US" altLang="ko-KR" sz="2800" b="0" i="1" baseline="-25000" smtClean="0">
                        <a:latin typeface="Cambria Math"/>
                      </a:rPr>
                      <m:t>𝐵</m:t>
                    </m:r>
                  </m:oMath>
                </a14:m>
                <a:r>
                  <a:rPr lang="en-US" altLang="ko-KR" sz="2800" dirty="0"/>
                  <a:t> </a:t>
                </a:r>
                <a:endParaRPr lang="ko-KR" altLang="en-US" sz="2800" dirty="0"/>
              </a:p>
            </p:txBody>
          </p:sp>
        </mc:Choice>
        <mc:Fallback>
          <p:sp>
            <p:nvSpPr>
              <p:cNvPr id="7" name="직사각형 6"/>
              <p:cNvSpPr>
                <a:spLocks noRot="1" noChangeAspect="1" noMove="1" noResize="1" noEditPoints="1" noAdjustHandles="1" noChangeArrowheads="1" noChangeShapeType="1" noTextEdit="1"/>
              </p:cNvSpPr>
              <p:nvPr/>
            </p:nvSpPr>
            <p:spPr>
              <a:xfrm>
                <a:off x="213211" y="5527394"/>
                <a:ext cx="2808312" cy="523220"/>
              </a:xfrm>
              <a:prstGeom prst="rect">
                <a:avLst/>
              </a:prstGeom>
              <a:blipFill rotWithShape="1">
                <a:blip r:embed="rId9"/>
                <a:stretch>
                  <a:fillRect l="-4555" t="-11628" b="-31395"/>
                </a:stretch>
              </a:blipFill>
            </p:spPr>
            <p:txBody>
              <a:bodyPr/>
              <a:lstStyle/>
              <a:p>
                <a:r>
                  <a:rPr lang="ko-KR" altLang="en-US">
                    <a:noFill/>
                  </a:rPr>
                  <a:t> </a:t>
                </a:r>
              </a:p>
            </p:txBody>
          </p:sp>
        </mc:Fallback>
      </mc:AlternateContent>
      <p:pic>
        <p:nvPicPr>
          <p:cNvPr id="205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10800000">
            <a:off x="6229981" y="4674549"/>
            <a:ext cx="5715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10800000">
            <a:off x="3267991" y="4674548"/>
            <a:ext cx="5715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a14="http://schemas.microsoft.com/office/drawing/2010/main" Requires="a14">
          <p:sp>
            <p:nvSpPr>
              <p:cNvPr id="16" name="직사각형 15"/>
              <p:cNvSpPr/>
              <p:nvPr/>
            </p:nvSpPr>
            <p:spPr>
              <a:xfrm>
                <a:off x="3094453" y="4240396"/>
                <a:ext cx="785087" cy="52322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ko-KR" sz="2800" i="1">
                          <a:latin typeface="Cambria Math"/>
                        </a:rPr>
                        <m:t>+</m:t>
                      </m:r>
                      <m:r>
                        <a:rPr lang="en-US" altLang="ko-KR" sz="2800" i="1" smtClean="0">
                          <a:latin typeface="Cambria Math"/>
                        </a:rPr>
                        <m:t>𝑣</m:t>
                      </m:r>
                    </m:oMath>
                  </m:oMathPara>
                </a14:m>
                <a:endParaRPr lang="ko-KR" altLang="en-US" sz="2800" dirty="0"/>
              </a:p>
            </p:txBody>
          </p:sp>
        </mc:Choice>
        <mc:Fallback>
          <p:sp>
            <p:nvSpPr>
              <p:cNvPr id="16" name="직사각형 15"/>
              <p:cNvSpPr>
                <a:spLocks noRot="1" noChangeAspect="1" noMove="1" noResize="1" noEditPoints="1" noAdjustHandles="1" noChangeArrowheads="1" noChangeShapeType="1" noTextEdit="1"/>
              </p:cNvSpPr>
              <p:nvPr/>
            </p:nvSpPr>
            <p:spPr>
              <a:xfrm>
                <a:off x="3094453" y="4240396"/>
                <a:ext cx="785087" cy="523220"/>
              </a:xfrm>
              <a:prstGeom prst="rect">
                <a:avLst/>
              </a:prstGeom>
              <a:blipFill rotWithShape="1">
                <a:blip r:embed="rId11"/>
                <a:stretch>
                  <a:fillRect/>
                </a:stretch>
              </a:blipFill>
            </p:spPr>
            <p:txBody>
              <a:bodyPr/>
              <a:lstStyle/>
              <a:p>
                <a:r>
                  <a:rPr lang="ko-KR" altLang="en-US">
                    <a:noFill/>
                  </a:rPr>
                  <a:t> </a:t>
                </a:r>
              </a:p>
            </p:txBody>
          </p:sp>
        </mc:Fallback>
      </mc:AlternateContent>
      <mc:AlternateContent xmlns:mc="http://schemas.openxmlformats.org/markup-compatibility/2006">
        <mc:Choice xmlns:a14="http://schemas.microsoft.com/office/drawing/2010/main" Requires="a14">
          <p:sp>
            <p:nvSpPr>
              <p:cNvPr id="17" name="직사각형 16"/>
              <p:cNvSpPr/>
              <p:nvPr/>
            </p:nvSpPr>
            <p:spPr>
              <a:xfrm>
                <a:off x="6086444" y="4237837"/>
                <a:ext cx="785087" cy="52322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ko-KR" sz="2800" i="1">
                          <a:latin typeface="Cambria Math"/>
                        </a:rPr>
                        <m:t>+</m:t>
                      </m:r>
                      <m:r>
                        <a:rPr lang="en-US" altLang="ko-KR" sz="2800" i="1" smtClean="0">
                          <a:latin typeface="Cambria Math"/>
                        </a:rPr>
                        <m:t>𝑣</m:t>
                      </m:r>
                    </m:oMath>
                  </m:oMathPara>
                </a14:m>
                <a:endParaRPr lang="ko-KR" altLang="en-US" sz="2800" dirty="0"/>
              </a:p>
            </p:txBody>
          </p:sp>
        </mc:Choice>
        <mc:Fallback>
          <p:sp>
            <p:nvSpPr>
              <p:cNvPr id="17" name="직사각형 16"/>
              <p:cNvSpPr>
                <a:spLocks noRot="1" noChangeAspect="1" noMove="1" noResize="1" noEditPoints="1" noAdjustHandles="1" noChangeArrowheads="1" noChangeShapeType="1" noTextEdit="1"/>
              </p:cNvSpPr>
              <p:nvPr/>
            </p:nvSpPr>
            <p:spPr>
              <a:xfrm>
                <a:off x="6086444" y="4237837"/>
                <a:ext cx="785087" cy="523220"/>
              </a:xfrm>
              <a:prstGeom prst="rect">
                <a:avLst/>
              </a:prstGeom>
              <a:blipFill rotWithShape="1">
                <a:blip r:embed="rId12"/>
                <a:stretch>
                  <a:fillRect/>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15456175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sf\Home\Desktop\Untitled-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4250419"/>
            <a:ext cx="5284291" cy="2530870"/>
          </a:xfrm>
          <a:prstGeom prst="rect">
            <a:avLst/>
          </a:prstGeom>
          <a:noFill/>
          <a:extLst>
            <a:ext uri="{909E8E84-426E-40DD-AFC4-6F175D3DCCD1}">
              <a14:hiddenFill xmlns:a14="http://schemas.microsoft.com/office/drawing/2010/main">
                <a:solidFill>
                  <a:srgbClr val="FFFFFF"/>
                </a:solidFill>
              </a14:hiddenFill>
            </a:ext>
          </a:extLst>
        </p:spPr>
      </p:pic>
      <p:sp>
        <p:nvSpPr>
          <p:cNvPr id="2" name="제목 1"/>
          <p:cNvSpPr>
            <a:spLocks noGrp="1"/>
          </p:cNvSpPr>
          <p:nvPr>
            <p:ph type="title"/>
          </p:nvPr>
        </p:nvSpPr>
        <p:spPr>
          <a:xfrm>
            <a:off x="467544" y="0"/>
            <a:ext cx="8229600" cy="908720"/>
          </a:xfrm>
        </p:spPr>
        <p:txBody>
          <a:bodyPr/>
          <a:lstStyle/>
          <a:p>
            <a:r>
              <a:rPr lang="en-US" altLang="ko-KR" b="1" dirty="0" smtClean="0">
                <a:latin typeface="+mn-lt"/>
              </a:rPr>
              <a:t>Two rods in relative motion</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6</a:t>
            </a:fld>
            <a:endParaRPr lang="ko-KR" altLang="en-US"/>
          </a:p>
        </p:txBody>
      </p:sp>
      <mc:AlternateContent xmlns:mc="http://schemas.openxmlformats.org/markup-compatibility/2006" xmlns:a14="http://schemas.microsoft.com/office/drawing/2010/main">
        <mc:Choice Requires="a14">
          <p:sp>
            <p:nvSpPr>
              <p:cNvPr id="9" name="TextBox 8"/>
              <p:cNvSpPr txBox="1"/>
              <p:nvPr/>
            </p:nvSpPr>
            <p:spPr>
              <a:xfrm>
                <a:off x="179512" y="908720"/>
                <a:ext cx="8856984" cy="3970318"/>
              </a:xfrm>
              <a:prstGeom prst="rect">
                <a:avLst/>
              </a:prstGeom>
              <a:noFill/>
            </p:spPr>
            <p:txBody>
              <a:bodyPr wrap="square" rtlCol="0">
                <a:spAutoFit/>
              </a:bodyPr>
              <a:lstStyle/>
              <a:p>
                <a:pPr marL="457200" indent="-457200">
                  <a:buFont typeface="Arial" pitchFamily="34" charset="0"/>
                  <a:buChar char="•"/>
                </a:pPr>
                <a:r>
                  <a:rPr lang="en-US" altLang="ko-KR" sz="2800" dirty="0" smtClean="0"/>
                  <a:t>They move with the relative speed </a:t>
                </a:r>
                <a14:m>
                  <m:oMath xmlns:m="http://schemas.openxmlformats.org/officeDocument/2006/math">
                    <m:r>
                      <a:rPr lang="en-US" altLang="ko-KR" sz="2800" b="0" i="1" smtClean="0">
                        <a:latin typeface="Cambria Math"/>
                      </a:rPr>
                      <m:t>𝑣</m:t>
                    </m:r>
                  </m:oMath>
                </a14:m>
                <a:r>
                  <a:rPr lang="en-US" altLang="ko-KR" sz="2800" dirty="0" smtClean="0"/>
                  <a:t>.</a:t>
                </a:r>
              </a:p>
              <a:p>
                <a:r>
                  <a:rPr lang="en-US" altLang="ko-KR" sz="2800" dirty="0" smtClean="0"/>
                  <a:t>    </a:t>
                </a:r>
                <a:r>
                  <a:rPr lang="en-US" altLang="ko-KR" sz="2800" dirty="0"/>
                  <a:t>- To A, B is moving to the right</a:t>
                </a:r>
              </a:p>
              <a:p>
                <a:r>
                  <a:rPr lang="en-US" altLang="ko-KR" sz="2800" dirty="0" smtClean="0"/>
                  <a:t>    - To B, A is moving to the left</a:t>
                </a:r>
              </a:p>
              <a:p>
                <a:pPr marL="457200" indent="-457200">
                  <a:buFont typeface="Arial" pitchFamily="34" charset="0"/>
                  <a:buChar char="•"/>
                </a:pPr>
                <a14:m>
                  <m:oMath xmlns:m="http://schemas.openxmlformats.org/officeDocument/2006/math">
                    <m:r>
                      <a:rPr lang="en-US" altLang="ko-KR" sz="2800" b="0" i="1" smtClean="0">
                        <a:latin typeface="Cambria Math"/>
                      </a:rPr>
                      <m:t>𝑆</m:t>
                    </m:r>
                    <m:r>
                      <a:rPr lang="en-US" altLang="ko-KR" sz="2800" b="0" i="1" baseline="-25000" smtClean="0">
                        <a:latin typeface="Cambria Math"/>
                      </a:rPr>
                      <m:t>𝐴</m:t>
                    </m:r>
                    <m:r>
                      <a:rPr lang="en-US" altLang="ko-KR" sz="2800" b="0" i="0" baseline="-25000" smtClean="0">
                        <a:latin typeface="Cambria Math"/>
                      </a:rPr>
                      <m:t>  </m:t>
                    </m:r>
                  </m:oMath>
                </a14:m>
                <a:r>
                  <a:rPr lang="en-US" altLang="ko-KR" sz="2800" dirty="0" smtClean="0"/>
                  <a:t>is the frame fixed at A whose origin is </a:t>
                </a:r>
                <a14:m>
                  <m:oMath xmlns:m="http://schemas.openxmlformats.org/officeDocument/2006/math">
                    <m:r>
                      <a:rPr lang="en-US" altLang="ko-KR" sz="2800" b="0" i="1" smtClean="0">
                        <a:latin typeface="Cambria Math"/>
                      </a:rPr>
                      <m:t>𝑂</m:t>
                    </m:r>
                    <m:r>
                      <a:rPr lang="en-US" altLang="ko-KR" sz="2800" i="1" baseline="-25000">
                        <a:latin typeface="Cambria Math"/>
                      </a:rPr>
                      <m:t>𝐴</m:t>
                    </m:r>
                  </m:oMath>
                </a14:m>
                <a:r>
                  <a:rPr lang="en-US" altLang="ko-KR" sz="2800" dirty="0" smtClean="0"/>
                  <a:t> that is on the right end of A</a:t>
                </a:r>
              </a:p>
              <a:p>
                <a:pPr marL="457200" indent="-457200">
                  <a:buFont typeface="Arial" pitchFamily="34" charset="0"/>
                  <a:buChar char="•"/>
                </a:pPr>
                <a14:m>
                  <m:oMath xmlns:m="http://schemas.openxmlformats.org/officeDocument/2006/math">
                    <m:r>
                      <a:rPr lang="en-US" altLang="ko-KR" sz="2800" i="1">
                        <a:latin typeface="Cambria Math"/>
                      </a:rPr>
                      <m:t>𝑆</m:t>
                    </m:r>
                    <m:r>
                      <a:rPr lang="en-US" altLang="ko-KR" sz="2800" b="0" i="1" baseline="-25000" smtClean="0">
                        <a:latin typeface="Cambria Math"/>
                      </a:rPr>
                      <m:t>𝐵</m:t>
                    </m:r>
                    <m:r>
                      <a:rPr lang="en-US" altLang="ko-KR" sz="2800" baseline="-25000">
                        <a:latin typeface="Cambria Math"/>
                      </a:rPr>
                      <m:t>  </m:t>
                    </m:r>
                  </m:oMath>
                </a14:m>
                <a:r>
                  <a:rPr lang="en-US" altLang="ko-KR" sz="2800" dirty="0"/>
                  <a:t>is the frame fixed at </a:t>
                </a:r>
                <a:r>
                  <a:rPr lang="en-US" altLang="ko-KR" sz="2800" dirty="0" smtClean="0"/>
                  <a:t>B </a:t>
                </a:r>
                <a:r>
                  <a:rPr lang="en-US" altLang="ko-KR" sz="2800" dirty="0"/>
                  <a:t>whose origin is </a:t>
                </a:r>
                <a14:m>
                  <m:oMath xmlns:m="http://schemas.openxmlformats.org/officeDocument/2006/math">
                    <m:r>
                      <a:rPr lang="en-US" altLang="ko-KR" sz="2800" i="1">
                        <a:latin typeface="Cambria Math"/>
                      </a:rPr>
                      <m:t>𝑂</m:t>
                    </m:r>
                    <m:r>
                      <a:rPr lang="en-US" altLang="ko-KR" sz="2800" b="0" i="1" baseline="-25000" smtClean="0">
                        <a:latin typeface="Cambria Math"/>
                      </a:rPr>
                      <m:t>𝐵</m:t>
                    </m:r>
                    <m:r>
                      <a:rPr lang="en-US" altLang="ko-KR" sz="2800" b="0" i="0" baseline="-25000" smtClean="0">
                        <a:latin typeface="Cambria Math"/>
                      </a:rPr>
                      <m:t> </m:t>
                    </m:r>
                  </m:oMath>
                </a14:m>
                <a:r>
                  <a:rPr lang="en-US" altLang="ko-KR" sz="2800" dirty="0" smtClean="0"/>
                  <a:t>that is on the left end of B</a:t>
                </a:r>
              </a:p>
              <a:p>
                <a:pPr marL="457200" indent="-457200">
                  <a:buFont typeface="Arial" pitchFamily="34" charset="0"/>
                  <a:buChar char="•"/>
                </a:pPr>
                <a:r>
                  <a:rPr lang="en-US" altLang="ko-KR" sz="2800" dirty="0" smtClean="0"/>
                  <a:t>When </a:t>
                </a:r>
                <a14:m>
                  <m:oMath xmlns:m="http://schemas.openxmlformats.org/officeDocument/2006/math">
                    <m:r>
                      <a:rPr lang="en-US" altLang="ko-KR" sz="2800" i="1">
                        <a:latin typeface="Cambria Math"/>
                      </a:rPr>
                      <m:t>𝑂</m:t>
                    </m:r>
                    <m:r>
                      <a:rPr lang="en-US" altLang="ko-KR" sz="2800" i="1" baseline="-25000">
                        <a:latin typeface="Cambria Math"/>
                      </a:rPr>
                      <m:t>𝐴</m:t>
                    </m:r>
                    <m:r>
                      <a:rPr lang="en-US" altLang="ko-KR" sz="2800" i="1" baseline="-25000">
                        <a:latin typeface="Cambria Math"/>
                      </a:rPr>
                      <m:t> </m:t>
                    </m:r>
                  </m:oMath>
                </a14:m>
                <a:r>
                  <a:rPr lang="en-US" altLang="ko-KR" sz="2800" dirty="0" smtClean="0"/>
                  <a:t>and</a:t>
                </a:r>
                <a14:m>
                  <m:oMath xmlns:m="http://schemas.openxmlformats.org/officeDocument/2006/math">
                    <m:r>
                      <a:rPr lang="en-US" altLang="ko-KR" sz="2800" b="0" i="0" smtClean="0">
                        <a:latin typeface="Cambria Math"/>
                      </a:rPr>
                      <m:t> </m:t>
                    </m:r>
                    <m:r>
                      <a:rPr lang="en-US" altLang="ko-KR" sz="2800" b="0" i="1" smtClean="0">
                        <a:latin typeface="Cambria Math"/>
                      </a:rPr>
                      <m:t>𝑂</m:t>
                    </m:r>
                    <m:r>
                      <a:rPr lang="en-US" altLang="ko-KR" sz="2800" b="0" i="1" baseline="-25000" smtClean="0">
                        <a:latin typeface="Cambria Math"/>
                      </a:rPr>
                      <m:t>𝐵</m:t>
                    </m:r>
                    <m:r>
                      <a:rPr lang="en-US" altLang="ko-KR" sz="2800" b="0" i="0" baseline="-25000" smtClean="0">
                        <a:latin typeface="Cambria Math"/>
                      </a:rPr>
                      <m:t>  </m:t>
                    </m:r>
                  </m:oMath>
                </a14:m>
                <a:r>
                  <a:rPr lang="en-US" altLang="ko-KR" sz="2800" dirty="0" smtClean="0"/>
                  <a:t>meet, we synchronize </a:t>
                </a:r>
              </a:p>
              <a:p>
                <a:r>
                  <a:rPr lang="en-US" altLang="ko-KR" sz="2800" dirty="0"/>
                  <a:t> </a:t>
                </a:r>
                <a:r>
                  <a:rPr lang="en-US" altLang="ko-KR" sz="2800" dirty="0" smtClean="0"/>
                  <a:t>  the clocks as </a:t>
                </a:r>
                <a14:m>
                  <m:oMath xmlns:m="http://schemas.openxmlformats.org/officeDocument/2006/math">
                    <m:r>
                      <a:rPr lang="en-US" altLang="ko-KR" sz="2800" b="0" i="1" smtClean="0">
                        <a:latin typeface="Cambria Math"/>
                      </a:rPr>
                      <m:t>𝑡</m:t>
                    </m:r>
                    <m:r>
                      <a:rPr lang="en-US" altLang="ko-KR" sz="2800" i="1" baseline="-25000">
                        <a:latin typeface="Cambria Math"/>
                      </a:rPr>
                      <m:t>𝐴</m:t>
                    </m:r>
                    <m:r>
                      <a:rPr lang="en-US" altLang="ko-KR" sz="2800" b="0" i="1" smtClean="0">
                        <a:latin typeface="Cambria Math"/>
                      </a:rPr>
                      <m:t>=</m:t>
                    </m:r>
                    <m:sSub>
                      <m:sSubPr>
                        <m:ctrlPr>
                          <a:rPr lang="en-US" altLang="ko-KR" sz="2800" b="0" i="1" smtClean="0">
                            <a:latin typeface="Cambria Math"/>
                          </a:rPr>
                        </m:ctrlPr>
                      </m:sSubPr>
                      <m:e>
                        <m:r>
                          <a:rPr lang="en-US" altLang="ko-KR" sz="2800" b="0" i="1" smtClean="0">
                            <a:latin typeface="Cambria Math"/>
                          </a:rPr>
                          <m:t>𝑡</m:t>
                        </m:r>
                      </m:e>
                      <m:sub>
                        <m:r>
                          <a:rPr lang="en-US" altLang="ko-KR" sz="2800" b="0" i="1" smtClean="0">
                            <a:latin typeface="Cambria Math"/>
                          </a:rPr>
                          <m:t>𝐵</m:t>
                        </m:r>
                      </m:sub>
                    </m:sSub>
                    <m:r>
                      <a:rPr lang="en-US" altLang="ko-KR" sz="2800" i="1">
                        <a:latin typeface="Cambria Math"/>
                      </a:rPr>
                      <m:t>=</m:t>
                    </m:r>
                    <m:r>
                      <a:rPr lang="en-US" altLang="ko-KR" sz="2800" b="0" i="1" smtClean="0">
                        <a:latin typeface="Cambria Math"/>
                      </a:rPr>
                      <m:t>0.</m:t>
                    </m:r>
                  </m:oMath>
                </a14:m>
                <a:endParaRPr lang="en-US" altLang="ko-KR" sz="2800" b="0" dirty="0" smtClean="0"/>
              </a:p>
            </p:txBody>
          </p:sp>
        </mc:Choice>
        <mc:Fallback xmlns="">
          <p:sp>
            <p:nvSpPr>
              <p:cNvPr id="9" name="TextBox 8"/>
              <p:cNvSpPr txBox="1">
                <a:spLocks noRot="1" noChangeAspect="1" noMove="1" noResize="1" noEditPoints="1" noAdjustHandles="1" noChangeArrowheads="1" noChangeShapeType="1" noTextEdit="1"/>
              </p:cNvSpPr>
              <p:nvPr/>
            </p:nvSpPr>
            <p:spPr>
              <a:xfrm>
                <a:off x="179512" y="908720"/>
                <a:ext cx="8856984" cy="3970318"/>
              </a:xfrm>
              <a:prstGeom prst="rect">
                <a:avLst/>
              </a:prstGeom>
              <a:blipFill rotWithShape="1">
                <a:blip r:embed="rId3"/>
                <a:stretch>
                  <a:fillRect l="-1170" t="-1536" r="-2822" b="-3379"/>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823739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43000"/>
          </a:xfrm>
        </p:spPr>
        <p:txBody>
          <a:bodyPr/>
          <a:lstStyle/>
          <a:p>
            <a:r>
              <a:rPr lang="en-US" altLang="ko-KR" b="1" dirty="0" smtClean="0">
                <a:latin typeface="+mn-lt"/>
              </a:rPr>
              <a:t>Length of moving </a:t>
            </a:r>
            <a:r>
              <a:rPr lang="en-US" altLang="ko-KR" b="1" dirty="0" smtClean="0">
                <a:latin typeface="+mn-lt"/>
              </a:rPr>
              <a:t>rod B</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7</a:t>
            </a:fld>
            <a:endParaRPr lang="ko-KR" altLang="en-US"/>
          </a:p>
        </p:txBody>
      </p:sp>
      <mc:AlternateContent xmlns:mc="http://schemas.openxmlformats.org/markup-compatibility/2006">
        <mc:Choice xmlns:a14="http://schemas.microsoft.com/office/drawing/2010/main" Requires="a14">
          <p:sp>
            <p:nvSpPr>
              <p:cNvPr id="9" name="TextBox 8"/>
              <p:cNvSpPr txBox="1"/>
              <p:nvPr/>
            </p:nvSpPr>
            <p:spPr>
              <a:xfrm>
                <a:off x="179512" y="980728"/>
                <a:ext cx="8856984" cy="5119350"/>
              </a:xfrm>
              <a:prstGeom prst="rect">
                <a:avLst/>
              </a:prstGeom>
              <a:noFill/>
            </p:spPr>
            <p:txBody>
              <a:bodyPr wrap="square" rtlCol="0">
                <a:spAutoFit/>
              </a:bodyPr>
              <a:lstStyle/>
              <a:p>
                <a:pPr marL="457200" indent="-457200">
                  <a:buFont typeface="Arial" pitchFamily="34" charset="0"/>
                  <a:buChar char="•"/>
                </a:pPr>
                <a:r>
                  <a:rPr lang="en-US" altLang="ko-KR" sz="2800" dirty="0" smtClean="0"/>
                  <a:t>Recall that </a:t>
                </a:r>
                <a14:m>
                  <m:oMath xmlns:m="http://schemas.openxmlformats.org/officeDocument/2006/math">
                    <m:r>
                      <a:rPr lang="en-US" altLang="ko-KR" sz="2800" i="1">
                        <a:latin typeface="Cambria Math"/>
                      </a:rPr>
                      <m:t>𝑂</m:t>
                    </m:r>
                    <m:r>
                      <a:rPr lang="en-US" altLang="ko-KR" sz="2800" i="1" baseline="-25000">
                        <a:latin typeface="Cambria Math"/>
                      </a:rPr>
                      <m:t>𝐴</m:t>
                    </m:r>
                  </m:oMath>
                </a14:m>
                <a:r>
                  <a:rPr lang="en-US" altLang="ko-KR" sz="2800" dirty="0" smtClean="0"/>
                  <a:t> met the left end of </a:t>
                </a:r>
                <a14:m>
                  <m:oMath xmlns:m="http://schemas.openxmlformats.org/officeDocument/2006/math">
                    <m:r>
                      <a:rPr lang="en-US" altLang="ko-KR" sz="2800" b="0" i="1" smtClean="0">
                        <a:latin typeface="Cambria Math"/>
                      </a:rPr>
                      <m:t>𝐵</m:t>
                    </m:r>
                    <m:r>
                      <a:rPr lang="en-US" altLang="ko-KR" sz="2800" i="1">
                        <a:latin typeface="Cambria Math"/>
                      </a:rPr>
                      <m:t> </m:t>
                    </m:r>
                  </m:oMath>
                </a14:m>
                <a:r>
                  <a:rPr lang="en-US" altLang="ko-KR" sz="2800" dirty="0" smtClean="0"/>
                  <a:t>at </a:t>
                </a:r>
                <a14:m>
                  <m:oMath xmlns:m="http://schemas.openxmlformats.org/officeDocument/2006/math">
                    <m:sSub>
                      <m:sSubPr>
                        <m:ctrlPr>
                          <a:rPr lang="en-US" altLang="ko-KR" sz="2800" i="1">
                            <a:latin typeface="Cambria Math"/>
                          </a:rPr>
                        </m:ctrlPr>
                      </m:sSubPr>
                      <m:e>
                        <m:r>
                          <a:rPr lang="en-US" altLang="ko-KR" sz="2800" i="1">
                            <a:latin typeface="Cambria Math"/>
                          </a:rPr>
                          <m:t>𝑡</m:t>
                        </m:r>
                      </m:e>
                      <m:sub>
                        <m:r>
                          <a:rPr lang="en-US" altLang="ko-KR" sz="2800" i="1">
                            <a:latin typeface="Cambria Math"/>
                          </a:rPr>
                          <m:t>𝐴</m:t>
                        </m:r>
                      </m:sub>
                    </m:sSub>
                    <m:r>
                      <a:rPr lang="en-US" altLang="ko-KR" sz="2800" i="1">
                        <a:latin typeface="Cambria Math"/>
                      </a:rPr>
                      <m:t>=</m:t>
                    </m:r>
                    <m:r>
                      <a:rPr lang="en-US" altLang="ko-KR" sz="2800" b="0" i="1" smtClean="0">
                        <a:latin typeface="Cambria Math"/>
                      </a:rPr>
                      <m:t>0.</m:t>
                    </m:r>
                  </m:oMath>
                </a14:m>
                <a:endParaRPr lang="en-US" altLang="ko-KR" sz="2800" dirty="0" smtClean="0"/>
              </a:p>
              <a:p>
                <a:pPr marL="457200" indent="-457200">
                  <a:buFont typeface="Arial" pitchFamily="34" charset="0"/>
                  <a:buChar char="•"/>
                </a:pPr>
                <a:r>
                  <a:rPr lang="en-US" altLang="ko-KR" sz="2800" dirty="0" smtClean="0"/>
                  <a:t>Suppose </a:t>
                </a:r>
                <a14:m>
                  <m:oMath xmlns:m="http://schemas.openxmlformats.org/officeDocument/2006/math">
                    <m:r>
                      <a:rPr lang="en-US" altLang="ko-KR" sz="2800" i="1">
                        <a:latin typeface="Cambria Math"/>
                      </a:rPr>
                      <m:t>𝑂</m:t>
                    </m:r>
                    <m:r>
                      <a:rPr lang="en-US" altLang="ko-KR" sz="2800" i="1" baseline="-25000">
                        <a:latin typeface="Cambria Math"/>
                      </a:rPr>
                      <m:t>𝐴</m:t>
                    </m:r>
                  </m:oMath>
                </a14:m>
                <a:r>
                  <a:rPr lang="en-US" altLang="ko-KR" sz="2800" dirty="0"/>
                  <a:t> </a:t>
                </a:r>
                <a:r>
                  <a:rPr lang="en-US" altLang="ko-KR" sz="2800" dirty="0" smtClean="0"/>
                  <a:t>meet </a:t>
                </a:r>
                <a:r>
                  <a:rPr lang="en-US" altLang="ko-KR" sz="2800" dirty="0"/>
                  <a:t>the </a:t>
                </a:r>
                <a:r>
                  <a:rPr lang="en-US" altLang="ko-KR" sz="2800" dirty="0" smtClean="0"/>
                  <a:t>right </a:t>
                </a:r>
                <a:r>
                  <a:rPr lang="en-US" altLang="ko-KR" sz="2800" dirty="0"/>
                  <a:t>end of </a:t>
                </a:r>
                <a14:m>
                  <m:oMath xmlns:m="http://schemas.openxmlformats.org/officeDocument/2006/math">
                    <m:r>
                      <a:rPr lang="en-US" altLang="ko-KR" sz="2800" i="1">
                        <a:latin typeface="Cambria Math"/>
                      </a:rPr>
                      <m:t>𝐵</m:t>
                    </m:r>
                    <m:r>
                      <a:rPr lang="en-US" altLang="ko-KR" sz="2800" i="1">
                        <a:latin typeface="Cambria Math"/>
                      </a:rPr>
                      <m:t> </m:t>
                    </m:r>
                  </m:oMath>
                </a14:m>
                <a:r>
                  <a:rPr lang="en-US" altLang="ko-KR" sz="2800" dirty="0"/>
                  <a:t>at </a:t>
                </a:r>
                <a14:m>
                  <m:oMath xmlns:m="http://schemas.openxmlformats.org/officeDocument/2006/math">
                    <m:sSub>
                      <m:sSubPr>
                        <m:ctrlPr>
                          <a:rPr lang="en-US" altLang="ko-KR" sz="2800" i="1">
                            <a:latin typeface="Cambria Math"/>
                          </a:rPr>
                        </m:ctrlPr>
                      </m:sSubPr>
                      <m:e>
                        <m:r>
                          <a:rPr lang="en-US" altLang="ko-KR" sz="2800" i="1">
                            <a:latin typeface="Cambria Math"/>
                          </a:rPr>
                          <m:t>𝑡</m:t>
                        </m:r>
                      </m:e>
                      <m:sub>
                        <m:r>
                          <a:rPr lang="en-US" altLang="ko-KR" sz="2800" i="1">
                            <a:latin typeface="Cambria Math"/>
                          </a:rPr>
                          <m:t>𝐴</m:t>
                        </m:r>
                      </m:sub>
                    </m:sSub>
                    <m:r>
                      <a:rPr lang="en-US" altLang="ko-KR" sz="2800" i="1">
                        <a:latin typeface="Cambria Math"/>
                      </a:rPr>
                      <m:t>=</m:t>
                    </m:r>
                    <m:r>
                      <a:rPr lang="en-US" altLang="ko-KR" sz="2800" i="1">
                        <a:latin typeface="Cambria Math"/>
                      </a:rPr>
                      <m:t>𝜏</m:t>
                    </m:r>
                    <m:r>
                      <a:rPr lang="en-US" altLang="ko-KR" sz="2800" i="1" baseline="-25000">
                        <a:latin typeface="Cambria Math"/>
                      </a:rPr>
                      <m:t>𝐴</m:t>
                    </m:r>
                    <m:r>
                      <a:rPr lang="en-US" altLang="ko-KR" sz="2800" i="1">
                        <a:latin typeface="Cambria Math"/>
                      </a:rPr>
                      <m:t>.</m:t>
                    </m:r>
                  </m:oMath>
                </a14:m>
                <a:endParaRPr lang="en-US" altLang="ko-KR" sz="2800" dirty="0" smtClean="0"/>
              </a:p>
              <a:p>
                <a:pPr marL="457200" indent="-457200">
                  <a:buFont typeface="Arial" pitchFamily="34" charset="0"/>
                  <a:buChar char="•"/>
                </a:pPr>
                <a:r>
                  <a:rPr lang="en-US" altLang="ko-KR" sz="2800" dirty="0" smtClean="0"/>
                  <a:t>It took the time </a:t>
                </a:r>
                <a14:m>
                  <m:oMath xmlns:m="http://schemas.openxmlformats.org/officeDocument/2006/math">
                    <m:r>
                      <a:rPr lang="en-US" altLang="ko-KR" sz="2800" i="1">
                        <a:latin typeface="Cambria Math"/>
                      </a:rPr>
                      <m:t>𝜏</m:t>
                    </m:r>
                    <m:r>
                      <a:rPr lang="en-US" altLang="ko-KR" sz="2800" i="1" baseline="-25000">
                        <a:latin typeface="Cambria Math"/>
                      </a:rPr>
                      <m:t>𝐴</m:t>
                    </m:r>
                  </m:oMath>
                </a14:m>
                <a:r>
                  <a:rPr lang="en-US" altLang="ko-KR" sz="2800" dirty="0" smtClean="0"/>
                  <a:t> for the rod </a:t>
                </a:r>
                <a14:m>
                  <m:oMath xmlns:m="http://schemas.openxmlformats.org/officeDocument/2006/math">
                    <m:r>
                      <a:rPr lang="en-US" altLang="ko-KR" sz="2800" i="1">
                        <a:latin typeface="Cambria Math"/>
                      </a:rPr>
                      <m:t>𝐵</m:t>
                    </m:r>
                  </m:oMath>
                </a14:m>
                <a:r>
                  <a:rPr lang="en-US" altLang="ko-KR" sz="2800" dirty="0" smtClean="0"/>
                  <a:t> to pass </a:t>
                </a:r>
                <a14:m>
                  <m:oMath xmlns:m="http://schemas.openxmlformats.org/officeDocument/2006/math">
                    <m:r>
                      <a:rPr lang="en-US" altLang="ko-KR" sz="2800" i="1">
                        <a:latin typeface="Cambria Math"/>
                      </a:rPr>
                      <m:t>𝑂</m:t>
                    </m:r>
                    <m:r>
                      <a:rPr lang="en-US" altLang="ko-KR" sz="2800" i="1" baseline="-25000">
                        <a:latin typeface="Cambria Math"/>
                      </a:rPr>
                      <m:t>𝐴</m:t>
                    </m:r>
                  </m:oMath>
                </a14:m>
                <a:endParaRPr lang="en-US" altLang="ko-KR" sz="2800" dirty="0"/>
              </a:p>
              <a:p>
                <a:pPr marL="457200" indent="-457200">
                  <a:buFont typeface="Arial" pitchFamily="34" charset="0"/>
                  <a:buChar char="•"/>
                </a:pPr>
                <a:endParaRPr lang="en-US" altLang="ko-KR" sz="2800" b="0" baseline="-25000" dirty="0"/>
              </a:p>
              <a:p>
                <a:pPr marL="457200" indent="-457200">
                  <a:buFont typeface="Arial" pitchFamily="34" charset="0"/>
                  <a:buChar char="•"/>
                </a:pPr>
                <a:endParaRPr lang="en-US" altLang="ko-KR" sz="2800" b="0" baseline="-25000" dirty="0" smtClean="0"/>
              </a:p>
              <a:p>
                <a:endParaRPr lang="en-US" altLang="ko-KR" sz="2800" b="0" baseline="-25000" dirty="0" smtClean="0"/>
              </a:p>
              <a:p>
                <a:endParaRPr lang="en-US" altLang="ko-KR" sz="2800" b="0" baseline="-25000" dirty="0" smtClean="0"/>
              </a:p>
              <a:p>
                <a:endParaRPr lang="en-US" altLang="ko-KR" sz="2800" baseline="-25000" dirty="0"/>
              </a:p>
              <a:p>
                <a:endParaRPr lang="en-US" altLang="ko-KR" sz="2800" b="0" baseline="-25000" dirty="0" smtClean="0"/>
              </a:p>
              <a:p>
                <a:endParaRPr lang="en-US" altLang="ko-KR" sz="2800" b="0" baseline="-25000" dirty="0" smtClean="0"/>
              </a:p>
              <a:p>
                <a:pPr marL="457200" indent="-457200">
                  <a:buFont typeface="Arial" pitchFamily="34" charset="0"/>
                  <a:buChar char="•"/>
                </a:pPr>
                <a:endParaRPr lang="en-US" altLang="ko-KR" sz="2800" dirty="0" smtClean="0"/>
              </a:p>
              <a:p>
                <a:pPr marL="457200" indent="-457200">
                  <a:buFont typeface="Arial" pitchFamily="34" charset="0"/>
                  <a:buChar char="•"/>
                </a:pPr>
                <a:r>
                  <a:rPr lang="en-US" altLang="ko-KR" sz="2800" dirty="0" smtClean="0"/>
                  <a:t>Recall that the rod </a:t>
                </a:r>
                <a:r>
                  <a:rPr lang="en-US" altLang="ko-KR" sz="2800" dirty="0" smtClean="0"/>
                  <a:t>move with the speed </a:t>
                </a:r>
                <a14:m>
                  <m:oMath xmlns:m="http://schemas.openxmlformats.org/officeDocument/2006/math">
                    <m:r>
                      <a:rPr lang="en-US" altLang="ko-KR" sz="2800" b="0" i="1" smtClean="0">
                        <a:latin typeface="Cambria Math"/>
                      </a:rPr>
                      <m:t>𝑣</m:t>
                    </m:r>
                  </m:oMath>
                </a14:m>
                <a:r>
                  <a:rPr lang="en-US" altLang="ko-KR" sz="2800" dirty="0" smtClean="0"/>
                  <a:t>.</a:t>
                </a:r>
              </a:p>
              <a:p>
                <a:pPr marL="457200" indent="-457200">
                  <a:buFont typeface="Arial" pitchFamily="34" charset="0"/>
                  <a:buChar char="•"/>
                </a:pPr>
                <a:r>
                  <a:rPr lang="en-US" altLang="ko-KR" sz="2800" dirty="0" smtClean="0"/>
                  <a:t>Now we can compute the length of the moving rod </a:t>
                </a:r>
                <a14:m>
                  <m:oMath xmlns:m="http://schemas.openxmlformats.org/officeDocument/2006/math">
                    <m:r>
                      <a:rPr lang="en-US" altLang="ko-KR" sz="2800" b="0" i="1" smtClean="0">
                        <a:latin typeface="Cambria Math"/>
                      </a:rPr>
                      <m:t>𝐵</m:t>
                    </m:r>
                  </m:oMath>
                </a14:m>
                <a:r>
                  <a:rPr lang="en-US" altLang="ko-KR" sz="2800" dirty="0" smtClean="0"/>
                  <a:t> </a:t>
                </a:r>
                <a:r>
                  <a:rPr lang="en-US" altLang="ko-KR" sz="2800" dirty="0" smtClean="0"/>
                  <a:t>as </a:t>
                </a:r>
                <a14:m>
                  <m:oMath xmlns:m="http://schemas.openxmlformats.org/officeDocument/2006/math">
                    <m:r>
                      <a:rPr lang="en-US" altLang="ko-KR" sz="2800" b="0" i="1" smtClean="0">
                        <a:latin typeface="Cambria Math"/>
                      </a:rPr>
                      <m:t>𝐿</m:t>
                    </m:r>
                    <m:r>
                      <a:rPr lang="en-US" altLang="ko-KR" sz="2800" b="0" i="1" baseline="-25000" smtClean="0">
                        <a:latin typeface="Cambria Math"/>
                      </a:rPr>
                      <m:t>𝐵</m:t>
                    </m:r>
                    <m:d>
                      <m:dPr>
                        <m:ctrlPr>
                          <a:rPr lang="en-US" altLang="ko-KR" sz="2800" b="0" i="1" smtClean="0">
                            <a:latin typeface="Cambria Math"/>
                          </a:rPr>
                        </m:ctrlPr>
                      </m:dPr>
                      <m:e>
                        <m:r>
                          <a:rPr lang="en-US" altLang="ko-KR" sz="2800" b="0" i="1" smtClean="0">
                            <a:latin typeface="Cambria Math"/>
                          </a:rPr>
                          <m:t>𝑣</m:t>
                        </m:r>
                      </m:e>
                    </m:d>
                    <m:r>
                      <a:rPr lang="en-US" altLang="ko-KR" sz="2800" b="0" i="1" smtClean="0">
                        <a:latin typeface="Cambria Math"/>
                      </a:rPr>
                      <m:t>=</m:t>
                    </m:r>
                    <m:r>
                      <a:rPr lang="en-US" altLang="ko-KR" sz="2800" b="0" i="1" smtClean="0">
                        <a:latin typeface="Cambria Math"/>
                      </a:rPr>
                      <m:t>𝑣</m:t>
                    </m:r>
                    <m:r>
                      <a:rPr lang="en-US" altLang="ko-KR" sz="2800" i="1">
                        <a:latin typeface="Cambria Math"/>
                      </a:rPr>
                      <m:t>𝜏</m:t>
                    </m:r>
                    <m:r>
                      <a:rPr lang="en-US" altLang="ko-KR" sz="2800" i="1" baseline="-25000">
                        <a:latin typeface="Cambria Math"/>
                      </a:rPr>
                      <m:t>𝐴</m:t>
                    </m:r>
                  </m:oMath>
                </a14:m>
                <a:r>
                  <a:rPr lang="en-US" altLang="ko-KR" sz="2800" dirty="0" smtClean="0"/>
                  <a:t>. </a:t>
                </a:r>
              </a:p>
            </p:txBody>
          </p:sp>
        </mc:Choice>
        <mc:Fallback>
          <p:sp>
            <p:nvSpPr>
              <p:cNvPr id="9" name="TextBox 8"/>
              <p:cNvSpPr txBox="1">
                <a:spLocks noRot="1" noChangeAspect="1" noMove="1" noResize="1" noEditPoints="1" noAdjustHandles="1" noChangeArrowheads="1" noChangeShapeType="1" noTextEdit="1"/>
              </p:cNvSpPr>
              <p:nvPr/>
            </p:nvSpPr>
            <p:spPr>
              <a:xfrm>
                <a:off x="179512" y="980728"/>
                <a:ext cx="8856984" cy="5119350"/>
              </a:xfrm>
              <a:prstGeom prst="rect">
                <a:avLst/>
              </a:prstGeom>
              <a:blipFill rotWithShape="1">
                <a:blip r:embed="rId2"/>
                <a:stretch>
                  <a:fillRect l="-1170" t="-1190" b="-2381"/>
                </a:stretch>
              </a:blipFill>
            </p:spPr>
            <p:txBody>
              <a:bodyPr/>
              <a:lstStyle/>
              <a:p>
                <a:r>
                  <a:rPr lang="ko-KR" altLang="en-US">
                    <a:noFill/>
                  </a:rPr>
                  <a:t> </a:t>
                </a:r>
              </a:p>
            </p:txBody>
          </p:sp>
        </mc:Fallback>
      </mc:AlternateContent>
      <p:pic>
        <p:nvPicPr>
          <p:cNvPr id="2050" name="Picture 2" descr="\\psf\Home\Desktop\Untitled-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470643"/>
            <a:ext cx="5534711" cy="2139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7562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43000"/>
          </a:xfrm>
        </p:spPr>
        <p:txBody>
          <a:bodyPr/>
          <a:lstStyle/>
          <a:p>
            <a:r>
              <a:rPr lang="en-US" altLang="ko-KR" b="1" dirty="0" smtClean="0">
                <a:latin typeface="+mn-lt"/>
              </a:rPr>
              <a:t>Length of moving </a:t>
            </a:r>
            <a:r>
              <a:rPr lang="en-US" altLang="ko-KR" b="1" dirty="0" smtClean="0">
                <a:latin typeface="+mn-lt"/>
              </a:rPr>
              <a:t>rod A</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8</a:t>
            </a:fld>
            <a:endParaRPr lang="ko-KR" altLang="en-US"/>
          </a:p>
        </p:txBody>
      </p:sp>
      <mc:AlternateContent xmlns:mc="http://schemas.openxmlformats.org/markup-compatibility/2006">
        <mc:Choice xmlns:a14="http://schemas.microsoft.com/office/drawing/2010/main" Requires="a14">
          <p:sp>
            <p:nvSpPr>
              <p:cNvPr id="9" name="TextBox 8"/>
              <p:cNvSpPr txBox="1"/>
              <p:nvPr/>
            </p:nvSpPr>
            <p:spPr>
              <a:xfrm>
                <a:off x="179512" y="980728"/>
                <a:ext cx="8856984" cy="5119350"/>
              </a:xfrm>
              <a:prstGeom prst="rect">
                <a:avLst/>
              </a:prstGeom>
              <a:noFill/>
            </p:spPr>
            <p:txBody>
              <a:bodyPr wrap="square" rtlCol="0">
                <a:spAutoFit/>
              </a:bodyPr>
              <a:lstStyle/>
              <a:p>
                <a:pPr marL="457200" indent="-457200">
                  <a:buFont typeface="Arial" pitchFamily="34" charset="0"/>
                  <a:buChar char="•"/>
                </a:pPr>
                <a:r>
                  <a:rPr lang="en-US" altLang="ko-KR" sz="2800" dirty="0" smtClean="0"/>
                  <a:t>Recall that </a:t>
                </a:r>
                <a14:m>
                  <m:oMath xmlns:m="http://schemas.openxmlformats.org/officeDocument/2006/math">
                    <m:r>
                      <a:rPr lang="en-US" altLang="ko-KR" sz="2800" i="1">
                        <a:latin typeface="Cambria Math"/>
                      </a:rPr>
                      <m:t>𝑂</m:t>
                    </m:r>
                    <m:r>
                      <a:rPr lang="en-US" altLang="ko-KR" sz="2800" b="0" i="1" baseline="-25000" smtClean="0">
                        <a:latin typeface="Cambria Math"/>
                      </a:rPr>
                      <m:t>𝐵</m:t>
                    </m:r>
                  </m:oMath>
                </a14:m>
                <a:r>
                  <a:rPr lang="en-US" altLang="ko-KR" sz="2800" dirty="0" smtClean="0"/>
                  <a:t> met the right end of </a:t>
                </a:r>
                <a14:m>
                  <m:oMath xmlns:m="http://schemas.openxmlformats.org/officeDocument/2006/math">
                    <m:r>
                      <a:rPr lang="en-US" altLang="ko-KR" sz="2800" b="0" i="1" smtClean="0">
                        <a:latin typeface="Cambria Math"/>
                      </a:rPr>
                      <m:t>𝐴</m:t>
                    </m:r>
                    <m:r>
                      <a:rPr lang="en-US" altLang="ko-KR" sz="2800" i="1">
                        <a:latin typeface="Cambria Math"/>
                      </a:rPr>
                      <m:t> </m:t>
                    </m:r>
                  </m:oMath>
                </a14:m>
                <a:r>
                  <a:rPr lang="en-US" altLang="ko-KR" sz="2800" dirty="0" smtClean="0"/>
                  <a:t>at </a:t>
                </a:r>
                <a14:m>
                  <m:oMath xmlns:m="http://schemas.openxmlformats.org/officeDocument/2006/math">
                    <m:sSub>
                      <m:sSubPr>
                        <m:ctrlPr>
                          <a:rPr lang="en-US" altLang="ko-KR" sz="2800" i="1">
                            <a:latin typeface="Cambria Math"/>
                          </a:rPr>
                        </m:ctrlPr>
                      </m:sSubPr>
                      <m:e>
                        <m:r>
                          <a:rPr lang="en-US" altLang="ko-KR" sz="2800" i="1">
                            <a:latin typeface="Cambria Math"/>
                          </a:rPr>
                          <m:t>𝑡</m:t>
                        </m:r>
                      </m:e>
                      <m:sub>
                        <m:r>
                          <a:rPr lang="en-US" altLang="ko-KR" sz="2800" b="0" i="1" smtClean="0">
                            <a:latin typeface="Cambria Math"/>
                          </a:rPr>
                          <m:t>𝐵</m:t>
                        </m:r>
                      </m:sub>
                    </m:sSub>
                    <m:r>
                      <a:rPr lang="en-US" altLang="ko-KR" sz="2800" i="1">
                        <a:latin typeface="Cambria Math"/>
                      </a:rPr>
                      <m:t>=</m:t>
                    </m:r>
                    <m:r>
                      <a:rPr lang="en-US" altLang="ko-KR" sz="2800" b="0" i="1" smtClean="0">
                        <a:latin typeface="Cambria Math"/>
                      </a:rPr>
                      <m:t>0.</m:t>
                    </m:r>
                  </m:oMath>
                </a14:m>
                <a:endParaRPr lang="en-US" altLang="ko-KR" sz="2800" dirty="0" smtClean="0"/>
              </a:p>
              <a:p>
                <a:pPr marL="457200" indent="-457200">
                  <a:buFont typeface="Arial" pitchFamily="34" charset="0"/>
                  <a:buChar char="•"/>
                </a:pPr>
                <a:r>
                  <a:rPr lang="en-US" altLang="ko-KR" sz="2800" dirty="0" smtClean="0"/>
                  <a:t>Suppose </a:t>
                </a:r>
                <a14:m>
                  <m:oMath xmlns:m="http://schemas.openxmlformats.org/officeDocument/2006/math">
                    <m:r>
                      <a:rPr lang="en-US" altLang="ko-KR" sz="2800" i="1">
                        <a:latin typeface="Cambria Math"/>
                      </a:rPr>
                      <m:t>𝑂</m:t>
                    </m:r>
                    <m:r>
                      <a:rPr lang="en-US" altLang="ko-KR" sz="2800" b="0" i="1" baseline="-25000" smtClean="0">
                        <a:latin typeface="Cambria Math"/>
                      </a:rPr>
                      <m:t>𝐵</m:t>
                    </m:r>
                  </m:oMath>
                </a14:m>
                <a:r>
                  <a:rPr lang="en-US" altLang="ko-KR" sz="2800" dirty="0"/>
                  <a:t> </a:t>
                </a:r>
                <a:r>
                  <a:rPr lang="en-US" altLang="ko-KR" sz="2800" dirty="0" smtClean="0"/>
                  <a:t>meet </a:t>
                </a:r>
                <a:r>
                  <a:rPr lang="en-US" altLang="ko-KR" sz="2800" dirty="0"/>
                  <a:t>the </a:t>
                </a:r>
                <a:r>
                  <a:rPr lang="en-US" altLang="ko-KR" sz="2800" dirty="0" smtClean="0"/>
                  <a:t>left </a:t>
                </a:r>
                <a:r>
                  <a:rPr lang="en-US" altLang="ko-KR" sz="2800" dirty="0"/>
                  <a:t>end of </a:t>
                </a:r>
                <a14:m>
                  <m:oMath xmlns:m="http://schemas.openxmlformats.org/officeDocument/2006/math">
                    <m:r>
                      <a:rPr lang="en-US" altLang="ko-KR" sz="2800" b="0" i="1" smtClean="0">
                        <a:latin typeface="Cambria Math"/>
                      </a:rPr>
                      <m:t>𝐴</m:t>
                    </m:r>
                    <m:r>
                      <a:rPr lang="en-US" altLang="ko-KR" sz="2800" i="1">
                        <a:latin typeface="Cambria Math"/>
                      </a:rPr>
                      <m:t> </m:t>
                    </m:r>
                  </m:oMath>
                </a14:m>
                <a:r>
                  <a:rPr lang="en-US" altLang="ko-KR" sz="2800" dirty="0"/>
                  <a:t>at </a:t>
                </a:r>
                <a14:m>
                  <m:oMath xmlns:m="http://schemas.openxmlformats.org/officeDocument/2006/math">
                    <m:sSub>
                      <m:sSubPr>
                        <m:ctrlPr>
                          <a:rPr lang="en-US" altLang="ko-KR" sz="2800" i="1">
                            <a:latin typeface="Cambria Math"/>
                          </a:rPr>
                        </m:ctrlPr>
                      </m:sSubPr>
                      <m:e>
                        <m:r>
                          <a:rPr lang="en-US" altLang="ko-KR" sz="2800" i="1">
                            <a:latin typeface="Cambria Math"/>
                          </a:rPr>
                          <m:t>𝑡</m:t>
                        </m:r>
                      </m:e>
                      <m:sub>
                        <m:r>
                          <a:rPr lang="en-US" altLang="ko-KR" sz="2800" b="0" i="1" smtClean="0">
                            <a:latin typeface="Cambria Math"/>
                          </a:rPr>
                          <m:t>𝐵</m:t>
                        </m:r>
                      </m:sub>
                    </m:sSub>
                    <m:r>
                      <a:rPr lang="en-US" altLang="ko-KR" sz="2800" i="1">
                        <a:latin typeface="Cambria Math"/>
                      </a:rPr>
                      <m:t>=</m:t>
                    </m:r>
                    <m:r>
                      <a:rPr lang="en-US" altLang="ko-KR" sz="2800" i="1">
                        <a:latin typeface="Cambria Math"/>
                      </a:rPr>
                      <m:t>𝜏</m:t>
                    </m:r>
                    <m:r>
                      <a:rPr lang="en-US" altLang="ko-KR" sz="2800" b="0" i="1" baseline="-25000" smtClean="0">
                        <a:latin typeface="Cambria Math"/>
                      </a:rPr>
                      <m:t>𝐵</m:t>
                    </m:r>
                    <m:r>
                      <a:rPr lang="en-US" altLang="ko-KR" sz="2800" i="1">
                        <a:latin typeface="Cambria Math"/>
                      </a:rPr>
                      <m:t>.</m:t>
                    </m:r>
                  </m:oMath>
                </a14:m>
                <a:endParaRPr lang="en-US" altLang="ko-KR" sz="2800" dirty="0" smtClean="0"/>
              </a:p>
              <a:p>
                <a:pPr marL="457200" indent="-457200">
                  <a:buFont typeface="Arial" pitchFamily="34" charset="0"/>
                  <a:buChar char="•"/>
                </a:pPr>
                <a:r>
                  <a:rPr lang="en-US" altLang="ko-KR" sz="2800" dirty="0" smtClean="0"/>
                  <a:t>It took the time </a:t>
                </a:r>
                <a14:m>
                  <m:oMath xmlns:m="http://schemas.openxmlformats.org/officeDocument/2006/math">
                    <m:r>
                      <a:rPr lang="en-US" altLang="ko-KR" sz="2800" i="1">
                        <a:latin typeface="Cambria Math"/>
                      </a:rPr>
                      <m:t>𝜏</m:t>
                    </m:r>
                    <m:r>
                      <a:rPr lang="en-US" altLang="ko-KR" sz="2800" b="0" i="1" baseline="-25000" smtClean="0">
                        <a:latin typeface="Cambria Math"/>
                      </a:rPr>
                      <m:t>𝐵</m:t>
                    </m:r>
                  </m:oMath>
                </a14:m>
                <a:r>
                  <a:rPr lang="en-US" altLang="ko-KR" sz="2800" dirty="0" smtClean="0"/>
                  <a:t> for the rod</a:t>
                </a:r>
                <a14:m>
                  <m:oMath xmlns:m="http://schemas.openxmlformats.org/officeDocument/2006/math">
                    <m:r>
                      <a:rPr lang="en-US" altLang="ko-KR" sz="2800" b="0" i="0" smtClean="0">
                        <a:latin typeface="Cambria Math"/>
                      </a:rPr>
                      <m:t>  </m:t>
                    </m:r>
                    <m:r>
                      <a:rPr lang="en-US" altLang="ko-KR" sz="2800" i="1">
                        <a:latin typeface="Cambria Math"/>
                      </a:rPr>
                      <m:t>𝐴</m:t>
                    </m:r>
                  </m:oMath>
                </a14:m>
                <a:r>
                  <a:rPr lang="en-US" altLang="ko-KR" sz="2800" dirty="0" smtClean="0"/>
                  <a:t> to pass </a:t>
                </a:r>
                <a14:m>
                  <m:oMath xmlns:m="http://schemas.openxmlformats.org/officeDocument/2006/math">
                    <m:r>
                      <a:rPr lang="en-US" altLang="ko-KR" sz="2800" i="1">
                        <a:latin typeface="Cambria Math"/>
                      </a:rPr>
                      <m:t>𝑂</m:t>
                    </m:r>
                    <m:r>
                      <a:rPr lang="en-US" altLang="ko-KR" sz="2800" b="0" i="1" baseline="-25000" smtClean="0">
                        <a:latin typeface="Cambria Math"/>
                      </a:rPr>
                      <m:t>𝐵</m:t>
                    </m:r>
                  </m:oMath>
                </a14:m>
                <a:endParaRPr lang="en-US" altLang="ko-KR" sz="2800" dirty="0"/>
              </a:p>
              <a:p>
                <a:pPr marL="457200" indent="-457200">
                  <a:buFont typeface="Arial" pitchFamily="34" charset="0"/>
                  <a:buChar char="•"/>
                </a:pPr>
                <a:endParaRPr lang="en-US" altLang="ko-KR" sz="2800" b="0" baseline="-25000" dirty="0"/>
              </a:p>
              <a:p>
                <a:pPr marL="457200" indent="-457200">
                  <a:buFont typeface="Arial" pitchFamily="34" charset="0"/>
                  <a:buChar char="•"/>
                </a:pPr>
                <a:endParaRPr lang="en-US" altLang="ko-KR" sz="2800" b="0" baseline="-25000" dirty="0" smtClean="0"/>
              </a:p>
              <a:p>
                <a:endParaRPr lang="en-US" altLang="ko-KR" sz="2800" b="0" baseline="-25000" dirty="0" smtClean="0"/>
              </a:p>
              <a:p>
                <a:endParaRPr lang="en-US" altLang="ko-KR" sz="2800" b="0" baseline="-25000" dirty="0" smtClean="0"/>
              </a:p>
              <a:p>
                <a:endParaRPr lang="en-US" altLang="ko-KR" sz="2800" baseline="-25000" dirty="0"/>
              </a:p>
              <a:p>
                <a:endParaRPr lang="en-US" altLang="ko-KR" sz="2800" b="0" baseline="-25000" dirty="0" smtClean="0"/>
              </a:p>
              <a:p>
                <a:endParaRPr lang="en-US" altLang="ko-KR" sz="2800" b="0" baseline="-25000" dirty="0" smtClean="0"/>
              </a:p>
              <a:p>
                <a:pPr marL="457200" indent="-457200">
                  <a:buFont typeface="Arial" pitchFamily="34" charset="0"/>
                  <a:buChar char="•"/>
                </a:pPr>
                <a:endParaRPr lang="en-US" altLang="ko-KR" sz="2800" dirty="0" smtClean="0"/>
              </a:p>
              <a:p>
                <a:pPr marL="457200" indent="-457200">
                  <a:buFont typeface="Arial" pitchFamily="34" charset="0"/>
                  <a:buChar char="•"/>
                </a:pPr>
                <a:r>
                  <a:rPr lang="en-US" altLang="ko-KR" sz="2800" dirty="0" smtClean="0"/>
                  <a:t>Recall that the rod </a:t>
                </a:r>
                <a:r>
                  <a:rPr lang="en-US" altLang="ko-KR" sz="2800" dirty="0" smtClean="0"/>
                  <a:t>move with the speed </a:t>
                </a:r>
                <a14:m>
                  <m:oMath xmlns:m="http://schemas.openxmlformats.org/officeDocument/2006/math">
                    <m:r>
                      <a:rPr lang="en-US" altLang="ko-KR" sz="2800" b="0" i="1" smtClean="0">
                        <a:latin typeface="Cambria Math"/>
                      </a:rPr>
                      <m:t>𝑣</m:t>
                    </m:r>
                  </m:oMath>
                </a14:m>
                <a:r>
                  <a:rPr lang="en-US" altLang="ko-KR" sz="2800" dirty="0" smtClean="0"/>
                  <a:t>.</a:t>
                </a:r>
              </a:p>
              <a:p>
                <a:pPr marL="457200" indent="-457200">
                  <a:buFont typeface="Arial" pitchFamily="34" charset="0"/>
                  <a:buChar char="•"/>
                </a:pPr>
                <a:r>
                  <a:rPr lang="en-US" altLang="ko-KR" sz="2800" dirty="0" smtClean="0"/>
                  <a:t>Now we can compute the length of the moving rod</a:t>
                </a:r>
                <a14:m>
                  <m:oMath xmlns:m="http://schemas.openxmlformats.org/officeDocument/2006/math">
                    <m:r>
                      <a:rPr lang="en-US" altLang="ko-KR" sz="2800" b="0" i="0" smtClean="0">
                        <a:latin typeface="Cambria Math"/>
                      </a:rPr>
                      <m:t>  </m:t>
                    </m:r>
                    <m:r>
                      <a:rPr lang="en-US" altLang="ko-KR" sz="2800" i="1">
                        <a:latin typeface="Cambria Math"/>
                      </a:rPr>
                      <m:t>𝐴</m:t>
                    </m:r>
                  </m:oMath>
                </a14:m>
                <a:r>
                  <a:rPr lang="en-US" altLang="ko-KR" sz="2800" dirty="0" smtClean="0"/>
                  <a:t> as </a:t>
                </a:r>
                <a14:m>
                  <m:oMath xmlns:m="http://schemas.openxmlformats.org/officeDocument/2006/math">
                    <m:r>
                      <a:rPr lang="en-US" altLang="ko-KR" sz="2800" b="0" i="1" smtClean="0">
                        <a:latin typeface="Cambria Math"/>
                      </a:rPr>
                      <m:t>𝐿</m:t>
                    </m:r>
                    <m:r>
                      <a:rPr lang="en-US" altLang="ko-KR" sz="2800" b="0" i="1" baseline="-25000" smtClean="0">
                        <a:latin typeface="Cambria Math"/>
                      </a:rPr>
                      <m:t>𝐴</m:t>
                    </m:r>
                    <m:d>
                      <m:dPr>
                        <m:ctrlPr>
                          <a:rPr lang="en-US" altLang="ko-KR" sz="2800" b="0" i="1" smtClean="0">
                            <a:latin typeface="Cambria Math"/>
                          </a:rPr>
                        </m:ctrlPr>
                      </m:dPr>
                      <m:e>
                        <m:r>
                          <a:rPr lang="en-US" altLang="ko-KR" sz="2800" b="0" i="1" smtClean="0">
                            <a:latin typeface="Cambria Math"/>
                          </a:rPr>
                          <m:t>𝑣</m:t>
                        </m:r>
                      </m:e>
                    </m:d>
                    <m:r>
                      <a:rPr lang="en-US" altLang="ko-KR" sz="2800" b="0" i="1" smtClean="0">
                        <a:latin typeface="Cambria Math"/>
                      </a:rPr>
                      <m:t>=</m:t>
                    </m:r>
                    <m:r>
                      <a:rPr lang="en-US" altLang="ko-KR" sz="2800" b="0" i="1" smtClean="0">
                        <a:latin typeface="Cambria Math"/>
                      </a:rPr>
                      <m:t>𝑣</m:t>
                    </m:r>
                    <m:r>
                      <a:rPr lang="en-US" altLang="ko-KR" sz="2800" i="1">
                        <a:latin typeface="Cambria Math"/>
                      </a:rPr>
                      <m:t>𝜏</m:t>
                    </m:r>
                    <m:r>
                      <a:rPr lang="en-US" altLang="ko-KR" sz="2800" b="0" i="1" baseline="-25000" smtClean="0">
                        <a:latin typeface="Cambria Math"/>
                      </a:rPr>
                      <m:t>𝐵</m:t>
                    </m:r>
                  </m:oMath>
                </a14:m>
                <a:r>
                  <a:rPr lang="en-US" altLang="ko-KR" sz="2800" dirty="0" smtClean="0"/>
                  <a:t>. </a:t>
                </a:r>
              </a:p>
            </p:txBody>
          </p:sp>
        </mc:Choice>
        <mc:Fallback>
          <p:sp>
            <p:nvSpPr>
              <p:cNvPr id="9" name="TextBox 8"/>
              <p:cNvSpPr txBox="1">
                <a:spLocks noRot="1" noChangeAspect="1" noMove="1" noResize="1" noEditPoints="1" noAdjustHandles="1" noChangeArrowheads="1" noChangeShapeType="1" noTextEdit="1"/>
              </p:cNvSpPr>
              <p:nvPr/>
            </p:nvSpPr>
            <p:spPr>
              <a:xfrm>
                <a:off x="179512" y="980728"/>
                <a:ext cx="8856984" cy="5119350"/>
              </a:xfrm>
              <a:prstGeom prst="rect">
                <a:avLst/>
              </a:prstGeom>
              <a:blipFill rotWithShape="1">
                <a:blip r:embed="rId2"/>
                <a:stretch>
                  <a:fillRect l="-1170" t="-1190" b="-2381"/>
                </a:stretch>
              </a:blipFill>
            </p:spPr>
            <p:txBody>
              <a:bodyPr/>
              <a:lstStyle/>
              <a:p>
                <a:r>
                  <a:rPr lang="ko-KR" altLang="en-US">
                    <a:noFill/>
                  </a:rPr>
                  <a:t> </a:t>
                </a:r>
              </a:p>
            </p:txBody>
          </p:sp>
        </mc:Fallback>
      </mc:AlternateContent>
      <p:pic>
        <p:nvPicPr>
          <p:cNvPr id="7" name="Picture 3" descr="\\psf\Home\Desktop\Untitled-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763227"/>
            <a:ext cx="4791060" cy="1554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98274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43000"/>
          </a:xfrm>
        </p:spPr>
        <p:txBody>
          <a:bodyPr/>
          <a:lstStyle/>
          <a:p>
            <a:r>
              <a:rPr lang="en-US" altLang="ko-KR" b="1" dirty="0" smtClean="0">
                <a:latin typeface="+mn-lt"/>
              </a:rPr>
              <a:t>Based on the symmetry,</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9</a:t>
            </a:fld>
            <a:endParaRPr lang="ko-KR" altLang="en-US"/>
          </a:p>
        </p:txBody>
      </p:sp>
      <mc:AlternateContent xmlns:mc="http://schemas.openxmlformats.org/markup-compatibility/2006">
        <mc:Choice xmlns:a14="http://schemas.microsoft.com/office/drawing/2010/main" Requires="a14">
          <p:sp>
            <p:nvSpPr>
              <p:cNvPr id="9" name="TextBox 8"/>
              <p:cNvSpPr txBox="1"/>
              <p:nvPr/>
            </p:nvSpPr>
            <p:spPr>
              <a:xfrm>
                <a:off x="215249" y="1124744"/>
                <a:ext cx="8856984" cy="5416034"/>
              </a:xfrm>
              <a:prstGeom prst="rect">
                <a:avLst/>
              </a:prstGeom>
              <a:noFill/>
            </p:spPr>
            <p:txBody>
              <a:bodyPr wrap="square" rtlCol="0">
                <a:spAutoFit/>
              </a:bodyPr>
              <a:lstStyle/>
              <a:p>
                <a:pPr marL="457200" indent="-457200">
                  <a:buFont typeface="Arial" pitchFamily="34" charset="0"/>
                  <a:buChar char="•"/>
                </a:pPr>
                <a:r>
                  <a:rPr lang="en-US" altLang="ko-KR" sz="3000" dirty="0" smtClean="0"/>
                  <a:t>Because of the symmetry between A and B, </a:t>
                </a:r>
                <a14:m>
                  <m:oMath xmlns:m="http://schemas.openxmlformats.org/officeDocument/2006/math">
                    <m:r>
                      <a:rPr lang="en-US" altLang="ko-KR" sz="3000" b="0" i="1" smtClean="0">
                        <a:latin typeface="Cambria Math"/>
                      </a:rPr>
                      <m:t>𝐿</m:t>
                    </m:r>
                    <m:r>
                      <a:rPr lang="en-US" altLang="ko-KR" sz="3000" b="0" i="1" baseline="-25000" smtClean="0">
                        <a:latin typeface="Cambria Math"/>
                      </a:rPr>
                      <m:t>𝐴</m:t>
                    </m:r>
                    <m:d>
                      <m:dPr>
                        <m:ctrlPr>
                          <a:rPr lang="en-US" altLang="ko-KR" sz="3000" b="0" i="1" smtClean="0">
                            <a:latin typeface="Cambria Math"/>
                          </a:rPr>
                        </m:ctrlPr>
                      </m:dPr>
                      <m:e>
                        <m:r>
                          <a:rPr lang="en-US" altLang="ko-KR" sz="3000" b="0" i="1" smtClean="0">
                            <a:latin typeface="Cambria Math"/>
                          </a:rPr>
                          <m:t>𝑣</m:t>
                        </m:r>
                      </m:e>
                    </m:d>
                    <m:r>
                      <a:rPr lang="en-US" altLang="ko-KR" sz="3000" b="0" i="1" smtClean="0">
                        <a:latin typeface="Cambria Math"/>
                      </a:rPr>
                      <m:t>=</m:t>
                    </m:r>
                    <m:r>
                      <a:rPr lang="en-US" altLang="ko-KR" sz="3000" i="1">
                        <a:latin typeface="Cambria Math"/>
                      </a:rPr>
                      <m:t>𝐿</m:t>
                    </m:r>
                    <m:r>
                      <a:rPr lang="en-US" altLang="ko-KR" sz="3000" i="1" baseline="-25000">
                        <a:latin typeface="Cambria Math"/>
                      </a:rPr>
                      <m:t>𝐵</m:t>
                    </m:r>
                    <m:r>
                      <a:rPr lang="en-US" altLang="ko-KR" sz="3000" b="0" i="1" smtClean="0">
                        <a:latin typeface="Cambria Math"/>
                      </a:rPr>
                      <m:t>(</m:t>
                    </m:r>
                    <m:r>
                      <a:rPr lang="en-US" altLang="ko-KR" sz="3000" b="0" i="1" smtClean="0">
                        <a:latin typeface="Cambria Math"/>
                      </a:rPr>
                      <m:t>𝑣</m:t>
                    </m:r>
                    <m:r>
                      <a:rPr lang="en-US" altLang="ko-KR" sz="3000" b="0" i="1" smtClean="0">
                        <a:latin typeface="Cambria Math"/>
                      </a:rPr>
                      <m:t>)</m:t>
                    </m:r>
                  </m:oMath>
                </a14:m>
                <a:r>
                  <a:rPr lang="en-US" altLang="ko-KR" sz="3000" dirty="0"/>
                  <a:t> </a:t>
                </a:r>
                <a14:m>
                  <m:oMath xmlns:m="http://schemas.openxmlformats.org/officeDocument/2006/math">
                    <m:r>
                      <a:rPr lang="en-US" altLang="ko-KR" sz="3000" b="0" i="1" smtClean="0">
                        <a:latin typeface="Cambria Math"/>
                      </a:rPr>
                      <m:t>≡</m:t>
                    </m:r>
                    <m:r>
                      <a:rPr lang="en-US" altLang="ko-KR" sz="3000" i="1">
                        <a:latin typeface="Cambria Math"/>
                      </a:rPr>
                      <m:t>𝐿</m:t>
                    </m:r>
                    <m:r>
                      <a:rPr lang="en-US" altLang="ko-KR" sz="3000" i="1">
                        <a:latin typeface="Cambria Math"/>
                      </a:rPr>
                      <m:t>(</m:t>
                    </m:r>
                    <m:r>
                      <a:rPr lang="en-US" altLang="ko-KR" sz="3000" i="1">
                        <a:latin typeface="Cambria Math"/>
                      </a:rPr>
                      <m:t>𝑣</m:t>
                    </m:r>
                    <m:r>
                      <a:rPr lang="en-US" altLang="ko-KR" sz="3000" i="1">
                        <a:latin typeface="Cambria Math"/>
                      </a:rPr>
                      <m:t>)</m:t>
                    </m:r>
                  </m:oMath>
                </a14:m>
                <a:r>
                  <a:rPr lang="en-US" altLang="ko-KR" sz="3000" baseline="-25000" dirty="0" smtClean="0"/>
                  <a:t> </a:t>
                </a:r>
                <a:r>
                  <a:rPr lang="en-US" altLang="ko-KR" sz="3000" dirty="0" smtClean="0"/>
                  <a:t>and, therefore, </a:t>
                </a:r>
                <a14:m>
                  <m:oMath xmlns:m="http://schemas.openxmlformats.org/officeDocument/2006/math">
                    <m:r>
                      <a:rPr lang="en-US" altLang="ko-KR" sz="3000" i="1">
                        <a:latin typeface="Cambria Math"/>
                      </a:rPr>
                      <m:t>𝜏</m:t>
                    </m:r>
                    <m:r>
                      <a:rPr lang="en-US" altLang="ko-KR" sz="3000" i="1" baseline="-25000">
                        <a:latin typeface="Cambria Math"/>
                      </a:rPr>
                      <m:t>𝐴</m:t>
                    </m:r>
                    <m:r>
                      <a:rPr lang="en-US" altLang="ko-KR" sz="3000" b="0" i="1" smtClean="0">
                        <a:latin typeface="Cambria Math"/>
                      </a:rPr>
                      <m:t>=</m:t>
                    </m:r>
                    <m:r>
                      <a:rPr lang="en-US" altLang="ko-KR" sz="3000" i="1">
                        <a:latin typeface="Cambria Math"/>
                      </a:rPr>
                      <m:t>𝜏</m:t>
                    </m:r>
                    <m:r>
                      <a:rPr lang="en-US" altLang="ko-KR" sz="3000" b="0" i="1" baseline="-25000" smtClean="0">
                        <a:latin typeface="Cambria Math"/>
                      </a:rPr>
                      <m:t>𝐵</m:t>
                    </m:r>
                    <m:r>
                      <a:rPr lang="en-US" altLang="ko-KR" sz="3000" b="0" i="1" smtClean="0">
                        <a:latin typeface="Cambria Math"/>
                      </a:rPr>
                      <m:t>≡</m:t>
                    </m:r>
                    <m:r>
                      <a:rPr lang="en-US" altLang="ko-KR" sz="3000" b="0" i="1" smtClean="0">
                        <a:latin typeface="Cambria Math"/>
                      </a:rPr>
                      <m:t>𝜏</m:t>
                    </m:r>
                  </m:oMath>
                </a14:m>
                <a:r>
                  <a:rPr lang="en-US" altLang="ko-KR" sz="3000" dirty="0" smtClean="0"/>
                  <a:t>.</a:t>
                </a:r>
                <a:endParaRPr lang="en-US" altLang="ko-KR" sz="3000" dirty="0" smtClean="0"/>
              </a:p>
              <a:p>
                <a:pPr marL="457200" indent="-457200">
                  <a:buFont typeface="Arial" pitchFamily="34" charset="0"/>
                  <a:buChar char="•"/>
                </a:pPr>
                <a:endParaRPr lang="en-US" altLang="ko-KR" sz="3000" baseline="-25000" dirty="0" smtClean="0"/>
              </a:p>
              <a:p>
                <a:pPr marL="457200" indent="-457200">
                  <a:buFont typeface="Arial" pitchFamily="34" charset="0"/>
                  <a:buChar char="•"/>
                </a:pPr>
                <a:r>
                  <a:rPr lang="en-US" altLang="ko-KR" sz="3000" dirty="0" smtClean="0"/>
                  <a:t>The proper length of the rod is </a:t>
                </a:r>
              </a:p>
              <a:p>
                <a:r>
                  <a:rPr lang="en-US" altLang="ko-KR" sz="3000" dirty="0"/>
                  <a:t> </a:t>
                </a:r>
                <a:r>
                  <a:rPr lang="en-US" altLang="ko-KR" sz="3000" dirty="0" smtClean="0"/>
                  <a:t>                          </a:t>
                </a:r>
                <a14:m>
                  <m:oMath xmlns:m="http://schemas.openxmlformats.org/officeDocument/2006/math">
                    <m:r>
                      <a:rPr lang="en-US" altLang="ko-KR" sz="3000" i="1">
                        <a:latin typeface="Cambria Math"/>
                      </a:rPr>
                      <m:t>𝐿</m:t>
                    </m:r>
                    <m:r>
                      <a:rPr lang="en-US" altLang="ko-KR" sz="3000" i="1" baseline="-25000">
                        <a:latin typeface="Cambria Math"/>
                      </a:rPr>
                      <m:t>0</m:t>
                    </m:r>
                    <m:r>
                      <a:rPr lang="en-US" altLang="ko-KR" sz="3000" i="1">
                        <a:latin typeface="Cambria Math"/>
                      </a:rPr>
                      <m:t>=</m:t>
                    </m:r>
                    <m:r>
                      <a:rPr lang="en-US" altLang="ko-KR" sz="3000" i="1">
                        <a:latin typeface="Cambria Math"/>
                      </a:rPr>
                      <m:t>𝑣𝑡</m:t>
                    </m:r>
                    <m:r>
                      <a:rPr lang="en-US" altLang="ko-KR" sz="3000">
                        <a:latin typeface="Cambria Math"/>
                      </a:rPr>
                      <m:t>.</m:t>
                    </m:r>
                  </m:oMath>
                </a14:m>
                <a:endParaRPr lang="en-US" altLang="ko-KR" sz="3000" dirty="0" smtClean="0"/>
              </a:p>
              <a:p>
                <a:pPr marL="457200" indent="-457200">
                  <a:buFont typeface="Arial" pitchFamily="34" charset="0"/>
                  <a:buChar char="•"/>
                </a:pPr>
                <a:r>
                  <a:rPr lang="en-US" altLang="ko-KR" sz="3000" dirty="0" smtClean="0"/>
                  <a:t>The length of the rod when moving with </a:t>
                </a:r>
                <a14:m>
                  <m:oMath xmlns:m="http://schemas.openxmlformats.org/officeDocument/2006/math">
                    <m:r>
                      <a:rPr lang="en-US" altLang="ko-KR" sz="3000" i="1">
                        <a:latin typeface="Cambria Math"/>
                      </a:rPr>
                      <m:t>𝑣</m:t>
                    </m:r>
                  </m:oMath>
                </a14:m>
                <a:r>
                  <a:rPr lang="en-US" altLang="ko-KR" sz="3000" dirty="0" smtClean="0"/>
                  <a:t> is</a:t>
                </a:r>
              </a:p>
              <a:p>
                <a:r>
                  <a:rPr lang="en-US" altLang="ko-KR" sz="3000" dirty="0" smtClean="0"/>
                  <a:t>                        </a:t>
                </a:r>
                <a14:m>
                  <m:oMath xmlns:m="http://schemas.openxmlformats.org/officeDocument/2006/math">
                    <m:r>
                      <a:rPr lang="en-US" altLang="ko-KR" sz="3000" i="1">
                        <a:latin typeface="Cambria Math"/>
                      </a:rPr>
                      <m:t>𝐿</m:t>
                    </m:r>
                    <m:d>
                      <m:dPr>
                        <m:ctrlPr>
                          <a:rPr lang="en-US" altLang="ko-KR" sz="3000" i="1">
                            <a:latin typeface="Cambria Math"/>
                          </a:rPr>
                        </m:ctrlPr>
                      </m:dPr>
                      <m:e>
                        <m:r>
                          <a:rPr lang="en-US" altLang="ko-KR" sz="3000" i="1">
                            <a:latin typeface="Cambria Math"/>
                          </a:rPr>
                          <m:t>𝑣</m:t>
                        </m:r>
                      </m:e>
                    </m:d>
                    <m:r>
                      <a:rPr lang="en-US" altLang="ko-KR" sz="3000" i="1">
                        <a:latin typeface="Cambria Math"/>
                      </a:rPr>
                      <m:t>=</m:t>
                    </m:r>
                    <m:r>
                      <a:rPr lang="en-US" altLang="ko-KR" sz="3000" i="1">
                        <a:latin typeface="Cambria Math"/>
                      </a:rPr>
                      <m:t>𝑣</m:t>
                    </m:r>
                    <m:r>
                      <a:rPr lang="en-US" altLang="ko-KR" sz="3000" i="1">
                        <a:latin typeface="Cambria Math"/>
                      </a:rPr>
                      <m:t>𝜏</m:t>
                    </m:r>
                  </m:oMath>
                </a14:m>
                <a:r>
                  <a:rPr lang="en-US" altLang="ko-KR" sz="3000" dirty="0" smtClean="0"/>
                  <a:t>. </a:t>
                </a:r>
              </a:p>
              <a:p>
                <a:pPr marL="457200" indent="-457200">
                  <a:buFont typeface="Arial" pitchFamily="34" charset="0"/>
                  <a:buChar char="•"/>
                </a:pPr>
                <a:r>
                  <a:rPr lang="en-US" altLang="ko-KR" sz="3000" dirty="0" smtClean="0"/>
                  <a:t>According to time dilation, </a:t>
                </a:r>
                <a14:m>
                  <m:oMath xmlns:m="http://schemas.openxmlformats.org/officeDocument/2006/math">
                    <m:r>
                      <a:rPr lang="en-US" altLang="ko-KR" sz="3000" b="0" i="1" smtClean="0">
                        <a:latin typeface="Cambria Math"/>
                      </a:rPr>
                      <m:t>𝑡</m:t>
                    </m:r>
                    <m:r>
                      <a:rPr lang="en-US" altLang="ko-KR" sz="3000" b="0" i="1" smtClean="0">
                        <a:latin typeface="Cambria Math"/>
                      </a:rPr>
                      <m:t>=</m:t>
                    </m:r>
                    <m:r>
                      <a:rPr lang="en-US" altLang="ko-KR" sz="3000" b="0" i="1" smtClean="0">
                        <a:latin typeface="Cambria Math"/>
                      </a:rPr>
                      <m:t>𝛾𝜏</m:t>
                    </m:r>
                    <m:r>
                      <a:rPr lang="en-US" altLang="ko-KR" sz="3000">
                        <a:latin typeface="Cambria Math"/>
                      </a:rPr>
                      <m:t>.</m:t>
                    </m:r>
                  </m:oMath>
                </a14:m>
                <a:endParaRPr lang="en-US" altLang="ko-KR" sz="3000" dirty="0" smtClean="0"/>
              </a:p>
              <a:p>
                <a:pPr marL="457200" indent="-457200">
                  <a:buFont typeface="Arial" pitchFamily="34" charset="0"/>
                  <a:buChar char="•"/>
                </a:pPr>
                <a:r>
                  <a:rPr lang="en-US" altLang="ko-KR" sz="3000" dirty="0" smtClean="0"/>
                  <a:t>Therefore,</a:t>
                </a:r>
              </a:p>
              <a:p>
                <a:r>
                  <a:rPr lang="en-US" altLang="ko-KR" sz="3000" i="1" dirty="0">
                    <a:latin typeface="Cambria Math"/>
                  </a:rPr>
                  <a:t> </a:t>
                </a:r>
                <a:r>
                  <a:rPr lang="en-US" altLang="ko-KR" sz="3000" i="1" dirty="0" smtClean="0">
                    <a:latin typeface="Cambria Math"/>
                  </a:rPr>
                  <a:t>                       </a:t>
                </a:r>
                <a14:m>
                  <m:oMath xmlns:m="http://schemas.openxmlformats.org/officeDocument/2006/math">
                    <m:r>
                      <a:rPr lang="en-US" altLang="ko-KR" sz="3600" b="1" i="1">
                        <a:latin typeface="Cambria Math"/>
                      </a:rPr>
                      <m:t>𝑳</m:t>
                    </m:r>
                    <m:d>
                      <m:dPr>
                        <m:ctrlPr>
                          <a:rPr lang="en-US" altLang="ko-KR" sz="3600" b="1" i="1">
                            <a:latin typeface="Cambria Math"/>
                          </a:rPr>
                        </m:ctrlPr>
                      </m:dPr>
                      <m:e>
                        <m:r>
                          <a:rPr lang="en-US" altLang="ko-KR" sz="3600" b="1" i="1">
                            <a:latin typeface="Cambria Math"/>
                          </a:rPr>
                          <m:t>𝒗</m:t>
                        </m:r>
                      </m:e>
                    </m:d>
                    <m:r>
                      <a:rPr lang="en-US" altLang="ko-KR" sz="3600" i="1">
                        <a:latin typeface="Cambria Math"/>
                      </a:rPr>
                      <m:t>=</m:t>
                    </m:r>
                    <m:r>
                      <a:rPr lang="en-US" altLang="ko-KR" sz="3600" i="1">
                        <a:latin typeface="Cambria Math"/>
                      </a:rPr>
                      <m:t>𝑣</m:t>
                    </m:r>
                    <m:r>
                      <a:rPr lang="en-US" altLang="ko-KR" sz="3600" i="1">
                        <a:latin typeface="Cambria Math"/>
                      </a:rPr>
                      <m:t>𝜏</m:t>
                    </m:r>
                    <m:r>
                      <a:rPr lang="en-US" altLang="ko-KR" sz="3600" b="0" i="1" smtClean="0">
                        <a:latin typeface="Cambria Math"/>
                      </a:rPr>
                      <m:t>=</m:t>
                    </m:r>
                    <m:f>
                      <m:fPr>
                        <m:ctrlPr>
                          <a:rPr lang="en-US" altLang="ko-KR" sz="3600" b="0" i="1" smtClean="0">
                            <a:latin typeface="Cambria Math"/>
                          </a:rPr>
                        </m:ctrlPr>
                      </m:fPr>
                      <m:num>
                        <m:r>
                          <a:rPr lang="en-US" altLang="ko-KR" sz="3600" b="0" i="1" smtClean="0">
                            <a:latin typeface="Cambria Math"/>
                          </a:rPr>
                          <m:t>𝑣𝑡</m:t>
                        </m:r>
                      </m:num>
                      <m:den>
                        <m:r>
                          <a:rPr lang="en-US" altLang="ko-KR" sz="3600" b="0" i="1" smtClean="0">
                            <a:latin typeface="Cambria Math"/>
                          </a:rPr>
                          <m:t>𝛾</m:t>
                        </m:r>
                      </m:den>
                    </m:f>
                    <m:r>
                      <a:rPr lang="en-US" altLang="ko-KR" sz="3600" b="0" i="1" smtClean="0">
                        <a:latin typeface="Cambria Math"/>
                      </a:rPr>
                      <m:t>=</m:t>
                    </m:r>
                    <m:f>
                      <m:fPr>
                        <m:ctrlPr>
                          <a:rPr lang="en-US" altLang="ko-KR" sz="3600" b="1" i="1">
                            <a:latin typeface="Cambria Math"/>
                          </a:rPr>
                        </m:ctrlPr>
                      </m:fPr>
                      <m:num>
                        <m:r>
                          <a:rPr lang="en-US" altLang="ko-KR" sz="3600" b="1" i="1">
                            <a:latin typeface="Cambria Math"/>
                          </a:rPr>
                          <m:t>𝑳</m:t>
                        </m:r>
                        <m:r>
                          <a:rPr lang="en-US" altLang="ko-KR" sz="3600" b="1" i="1" baseline="-25000">
                            <a:latin typeface="Cambria Math"/>
                          </a:rPr>
                          <m:t>𝟎</m:t>
                        </m:r>
                      </m:num>
                      <m:den>
                        <m:r>
                          <a:rPr lang="en-US" altLang="ko-KR" sz="3600" b="1" i="1">
                            <a:latin typeface="Cambria Math"/>
                          </a:rPr>
                          <m:t>𝜸</m:t>
                        </m:r>
                      </m:den>
                    </m:f>
                  </m:oMath>
                </a14:m>
                <a:r>
                  <a:rPr lang="en-US" altLang="ko-KR" sz="3000" dirty="0" smtClean="0"/>
                  <a:t> &lt; </a:t>
                </a:r>
                <a14:m>
                  <m:oMath xmlns:m="http://schemas.openxmlformats.org/officeDocument/2006/math">
                    <m:r>
                      <a:rPr lang="en-US" altLang="ko-KR" sz="3000" i="1">
                        <a:latin typeface="Cambria Math"/>
                      </a:rPr>
                      <m:t>𝐿</m:t>
                    </m:r>
                    <m:r>
                      <a:rPr lang="en-US" altLang="ko-KR" sz="3000" i="1" baseline="-25000">
                        <a:latin typeface="Cambria Math"/>
                      </a:rPr>
                      <m:t>0</m:t>
                    </m:r>
                  </m:oMath>
                </a14:m>
                <a:endParaRPr lang="en-US" altLang="ko-KR" sz="3000" dirty="0"/>
              </a:p>
              <a:p>
                <a:pPr marL="457200" indent="-457200">
                  <a:buFont typeface="Arial" pitchFamily="34" charset="0"/>
                  <a:buChar char="•"/>
                </a:pPr>
                <a:r>
                  <a:rPr lang="en-US" altLang="ko-KR" sz="3000" dirty="0" smtClean="0"/>
                  <a:t> This is called </a:t>
                </a:r>
                <a:r>
                  <a:rPr lang="en-US" altLang="ko-KR" sz="3000" b="1" dirty="0" smtClean="0"/>
                  <a:t>length contraction</a:t>
                </a:r>
                <a:r>
                  <a:rPr lang="en-US" altLang="ko-KR" sz="3000" dirty="0" smtClean="0"/>
                  <a:t>!</a:t>
                </a:r>
                <a:endParaRPr lang="en-US" altLang="ko-KR" sz="3000" b="0" baseline="-25000" dirty="0" smtClean="0"/>
              </a:p>
            </p:txBody>
          </p:sp>
        </mc:Choice>
        <mc:Fallback>
          <p:sp>
            <p:nvSpPr>
              <p:cNvPr id="9" name="TextBox 8"/>
              <p:cNvSpPr txBox="1">
                <a:spLocks noRot="1" noChangeAspect="1" noMove="1" noResize="1" noEditPoints="1" noAdjustHandles="1" noChangeArrowheads="1" noChangeShapeType="1" noTextEdit="1"/>
              </p:cNvSpPr>
              <p:nvPr/>
            </p:nvSpPr>
            <p:spPr>
              <a:xfrm>
                <a:off x="215249" y="1124744"/>
                <a:ext cx="8856984" cy="5416034"/>
              </a:xfrm>
              <a:prstGeom prst="rect">
                <a:avLst/>
              </a:prstGeom>
              <a:blipFill rotWithShape="1">
                <a:blip r:embed="rId2"/>
                <a:stretch>
                  <a:fillRect l="-1376" t="-1464" r="-2615" b="-2590"/>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53448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1672</TotalTime>
  <Words>1329</Words>
  <Application>Microsoft Office PowerPoint</Application>
  <PresentationFormat>화면 슬라이드 쇼(4:3)</PresentationFormat>
  <Paragraphs>168</Paragraphs>
  <Slides>20</Slides>
  <Notes>0</Notes>
  <HiddenSlides>0</HiddenSlides>
  <MMClips>0</MMClips>
  <ScaleCrop>false</ScaleCrop>
  <HeadingPairs>
    <vt:vector size="4" baseType="variant">
      <vt:variant>
        <vt:lpstr>테마</vt:lpstr>
      </vt:variant>
      <vt:variant>
        <vt:i4>1</vt:i4>
      </vt:variant>
      <vt:variant>
        <vt:lpstr>슬라이드 제목</vt:lpstr>
      </vt:variant>
      <vt:variant>
        <vt:i4>20</vt:i4>
      </vt:variant>
    </vt:vector>
  </HeadingPairs>
  <TitlesOfParts>
    <vt:vector size="21" baseType="lpstr">
      <vt:lpstr>Office 테마</vt:lpstr>
      <vt:lpstr>Length Contraction</vt:lpstr>
      <vt:lpstr>Now we know that …</vt:lpstr>
      <vt:lpstr>Proper Length</vt:lpstr>
      <vt:lpstr>Measuring Proper Length of A</vt:lpstr>
      <vt:lpstr>Measuring Proper Length of B</vt:lpstr>
      <vt:lpstr>Two rods in relative motion</vt:lpstr>
      <vt:lpstr>Length of moving rod B</vt:lpstr>
      <vt:lpstr>Length of moving rod A</vt:lpstr>
      <vt:lpstr>Based on the symmetry,</vt:lpstr>
      <vt:lpstr>Prelude of Einstein’s Theory II - The Findings of  Henry Lorentz</vt:lpstr>
      <vt:lpstr>Interesting Paradoxes on Time Dilation &amp; Length Contraction</vt:lpstr>
      <vt:lpstr>Twin Paradox</vt:lpstr>
      <vt:lpstr>Twin Paradox</vt:lpstr>
      <vt:lpstr>Twin Paradox</vt:lpstr>
      <vt:lpstr>Twin Paradox</vt:lpstr>
      <vt:lpstr>Ladder Paradox</vt:lpstr>
      <vt:lpstr>Ladder Paradox,  a thought experiment</vt:lpstr>
      <vt:lpstr>Ladder moving into the garage</vt:lpstr>
      <vt:lpstr>Ladder Paradox</vt:lpstr>
      <vt:lpstr>It is actually not a paradox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다시 만나는  전자기학</dc:title>
  <dc:creator>김민호</dc:creator>
  <cp:lastModifiedBy>Jungil</cp:lastModifiedBy>
  <cp:revision>118</cp:revision>
  <cp:lastPrinted>2012-04-29T10:01:51Z</cp:lastPrinted>
  <dcterms:created xsi:type="dcterms:W3CDTF">2012-04-29T07:09:51Z</dcterms:created>
  <dcterms:modified xsi:type="dcterms:W3CDTF">2012-05-15T11:34:50Z</dcterms:modified>
</cp:coreProperties>
</file>