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F249E-2F5F-4EA6-AE75-186DB80363B9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EFBA66F-1D9B-4749-B94B-F33B12A66B57}">
      <dgm:prSet phldrT="[텍스트]"/>
      <dgm:spPr/>
      <dgm:t>
        <a:bodyPr/>
        <a:lstStyle/>
        <a:p>
          <a:pPr latinLnBrk="1"/>
          <a:r>
            <a:rPr lang="ko-KR" altLang="en-US" dirty="0" smtClean="0"/>
            <a:t>지식</a:t>
          </a:r>
          <a:endParaRPr lang="en-US" altLang="ko-KR" dirty="0" smtClean="0"/>
        </a:p>
        <a:p>
          <a:pPr latinLnBrk="1"/>
          <a:r>
            <a:rPr lang="ko-KR" altLang="en-US" dirty="0" smtClean="0"/>
            <a:t>서비스</a:t>
          </a:r>
          <a:endParaRPr lang="ko-KR" altLang="en-US" dirty="0"/>
        </a:p>
      </dgm:t>
    </dgm:pt>
    <dgm:pt modelId="{38BD54CA-FB6C-409A-8BDF-889ACD00ECFE}" type="parTrans" cxnId="{9A2A7E2B-62A0-454D-822E-59FAF1961C07}">
      <dgm:prSet/>
      <dgm:spPr/>
      <dgm:t>
        <a:bodyPr/>
        <a:lstStyle/>
        <a:p>
          <a:pPr latinLnBrk="1"/>
          <a:endParaRPr lang="ko-KR" altLang="en-US"/>
        </a:p>
      </dgm:t>
    </dgm:pt>
    <dgm:pt modelId="{083EBF6F-DC63-47BC-892A-854DE4F34177}" type="sibTrans" cxnId="{9A2A7E2B-62A0-454D-822E-59FAF1961C07}">
      <dgm:prSet/>
      <dgm:spPr/>
      <dgm:t>
        <a:bodyPr/>
        <a:lstStyle/>
        <a:p>
          <a:pPr latinLnBrk="1"/>
          <a:endParaRPr lang="ko-KR" altLang="en-US"/>
        </a:p>
      </dgm:t>
    </dgm:pt>
    <dgm:pt modelId="{ABF87801-975D-4DBA-BC1D-B9FECDA907D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컨텐츠</a:t>
          </a:r>
          <a:endParaRPr lang="ko-KR" altLang="en-US" dirty="0"/>
        </a:p>
      </dgm:t>
    </dgm:pt>
    <dgm:pt modelId="{EF29B780-6C22-46B8-8051-1DFBCBE349A5}" type="parTrans" cxnId="{C30DB7E2-F4A3-47A3-98A9-B7FCB974AFF9}">
      <dgm:prSet/>
      <dgm:spPr/>
      <dgm:t>
        <a:bodyPr/>
        <a:lstStyle/>
        <a:p>
          <a:pPr latinLnBrk="1"/>
          <a:endParaRPr lang="ko-KR" altLang="en-US"/>
        </a:p>
      </dgm:t>
    </dgm:pt>
    <dgm:pt modelId="{933BCD71-2F6E-408D-B558-9779559C7621}" type="sibTrans" cxnId="{C30DB7E2-F4A3-47A3-98A9-B7FCB974AFF9}">
      <dgm:prSet/>
      <dgm:spPr/>
      <dgm:t>
        <a:bodyPr/>
        <a:lstStyle/>
        <a:p>
          <a:pPr latinLnBrk="1"/>
          <a:endParaRPr lang="ko-KR" altLang="en-US"/>
        </a:p>
      </dgm:t>
    </dgm:pt>
    <dgm:pt modelId="{95DA8D13-480B-4FA7-9619-05AF3FEA79D5}">
      <dgm:prSet phldrT="[텍스트]"/>
      <dgm:spPr/>
      <dgm:t>
        <a:bodyPr/>
        <a:lstStyle/>
        <a:p>
          <a:pPr latinLnBrk="1"/>
          <a:r>
            <a:rPr lang="ko-KR" altLang="en-US" dirty="0" smtClean="0"/>
            <a:t>에너지</a:t>
          </a:r>
          <a:r>
            <a:rPr lang="en-US" altLang="ko-KR" dirty="0" smtClean="0"/>
            <a:t>, </a:t>
          </a:r>
          <a:r>
            <a:rPr lang="ko-KR" altLang="en-US" dirty="0" smtClean="0"/>
            <a:t>환경</a:t>
          </a:r>
          <a:endParaRPr lang="ko-KR" altLang="en-US" dirty="0"/>
        </a:p>
      </dgm:t>
    </dgm:pt>
    <dgm:pt modelId="{DB17CFEC-4043-4017-BFE9-FEB0741AC64D}" type="parTrans" cxnId="{A64BCAC3-2BAF-446A-A6F2-A45A67BB94FD}">
      <dgm:prSet/>
      <dgm:spPr/>
      <dgm:t>
        <a:bodyPr/>
        <a:lstStyle/>
        <a:p>
          <a:pPr latinLnBrk="1"/>
          <a:endParaRPr lang="ko-KR" altLang="en-US"/>
        </a:p>
      </dgm:t>
    </dgm:pt>
    <dgm:pt modelId="{0847A0DE-F4E0-4A19-A78B-E66120F9904C}" type="sibTrans" cxnId="{A64BCAC3-2BAF-446A-A6F2-A45A67BB94FD}">
      <dgm:prSet/>
      <dgm:spPr/>
      <dgm:t>
        <a:bodyPr/>
        <a:lstStyle/>
        <a:p>
          <a:pPr latinLnBrk="1"/>
          <a:endParaRPr lang="ko-KR" altLang="en-US"/>
        </a:p>
      </dgm:t>
    </dgm:pt>
    <dgm:pt modelId="{9398209F-2442-4054-A1D1-7C43FF2CA3F6}">
      <dgm:prSet phldrT="[텍스트]"/>
      <dgm:spPr/>
      <dgm:t>
        <a:bodyPr/>
        <a:lstStyle/>
        <a:p>
          <a:pPr latinLnBrk="1"/>
          <a:r>
            <a:rPr lang="ko-KR" altLang="en-US" dirty="0" smtClean="0"/>
            <a:t>바이오</a:t>
          </a:r>
          <a:endParaRPr lang="en-US" altLang="ko-KR" dirty="0" smtClean="0"/>
        </a:p>
        <a:p>
          <a:pPr latinLnBrk="1"/>
          <a:r>
            <a:rPr lang="ko-KR" altLang="en-US" dirty="0" smtClean="0"/>
            <a:t>식품</a:t>
          </a:r>
          <a:endParaRPr lang="ko-KR" altLang="en-US" dirty="0"/>
        </a:p>
      </dgm:t>
    </dgm:pt>
    <dgm:pt modelId="{8D1A10B9-5277-4E66-8CFD-8AA2BFAAAA4F}" type="parTrans" cxnId="{8D95F933-C871-406C-9BFC-0C24A782BF7D}">
      <dgm:prSet/>
      <dgm:spPr/>
      <dgm:t>
        <a:bodyPr/>
        <a:lstStyle/>
        <a:p>
          <a:pPr latinLnBrk="1"/>
          <a:endParaRPr lang="ko-KR" altLang="en-US"/>
        </a:p>
      </dgm:t>
    </dgm:pt>
    <dgm:pt modelId="{EA1A3199-C1CC-463F-A578-90102F0500B8}" type="sibTrans" cxnId="{8D95F933-C871-406C-9BFC-0C24A782BF7D}">
      <dgm:prSet/>
      <dgm:spPr/>
      <dgm:t>
        <a:bodyPr/>
        <a:lstStyle/>
        <a:p>
          <a:pPr latinLnBrk="1"/>
          <a:endParaRPr lang="ko-KR" altLang="en-US"/>
        </a:p>
      </dgm:t>
    </dgm:pt>
    <dgm:pt modelId="{A0AF9220-E84C-47CA-A724-61C3EF7B3410}" type="pres">
      <dgm:prSet presAssocID="{3A4F249E-2F5F-4EA6-AE75-186DB80363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97A533-066F-4CEF-947C-21B941026AB1}" type="pres">
      <dgm:prSet presAssocID="{3A4F249E-2F5F-4EA6-AE75-186DB80363B9}" presName="diamond" presStyleLbl="bgShp" presStyleIdx="0" presStyleCnt="1"/>
      <dgm:spPr/>
    </dgm:pt>
    <dgm:pt modelId="{DF4026CA-82DF-4FA0-8331-BE1CECB09796}" type="pres">
      <dgm:prSet presAssocID="{3A4F249E-2F5F-4EA6-AE75-186DB80363B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2306AA-F528-4185-BB5E-DD00293D3E1A}" type="pres">
      <dgm:prSet presAssocID="{3A4F249E-2F5F-4EA6-AE75-186DB80363B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49105B-1456-44D7-9526-5C5EACA51ABD}" type="pres">
      <dgm:prSet presAssocID="{3A4F249E-2F5F-4EA6-AE75-186DB80363B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EE2DA5-E007-4EFA-91D1-F8003A2D6FBD}" type="pres">
      <dgm:prSet presAssocID="{3A4F249E-2F5F-4EA6-AE75-186DB80363B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4BCAC3-2BAF-446A-A6F2-A45A67BB94FD}" srcId="{3A4F249E-2F5F-4EA6-AE75-186DB80363B9}" destId="{95DA8D13-480B-4FA7-9619-05AF3FEA79D5}" srcOrd="2" destOrd="0" parTransId="{DB17CFEC-4043-4017-BFE9-FEB0741AC64D}" sibTransId="{0847A0DE-F4E0-4A19-A78B-E66120F9904C}"/>
    <dgm:cxn modelId="{35276AFF-014A-4EC9-B95F-EECC163F7EC5}" type="presOf" srcId="{3A4F249E-2F5F-4EA6-AE75-186DB80363B9}" destId="{A0AF9220-E84C-47CA-A724-61C3EF7B3410}" srcOrd="0" destOrd="0" presId="urn:microsoft.com/office/officeart/2005/8/layout/matrix3"/>
    <dgm:cxn modelId="{9A2A7E2B-62A0-454D-822E-59FAF1961C07}" srcId="{3A4F249E-2F5F-4EA6-AE75-186DB80363B9}" destId="{EEFBA66F-1D9B-4749-B94B-F33B12A66B57}" srcOrd="0" destOrd="0" parTransId="{38BD54CA-FB6C-409A-8BDF-889ACD00ECFE}" sibTransId="{083EBF6F-DC63-47BC-892A-854DE4F34177}"/>
    <dgm:cxn modelId="{8D95F933-C871-406C-9BFC-0C24A782BF7D}" srcId="{3A4F249E-2F5F-4EA6-AE75-186DB80363B9}" destId="{9398209F-2442-4054-A1D1-7C43FF2CA3F6}" srcOrd="3" destOrd="0" parTransId="{8D1A10B9-5277-4E66-8CFD-8AA2BFAAAA4F}" sibTransId="{EA1A3199-C1CC-463F-A578-90102F0500B8}"/>
    <dgm:cxn modelId="{817C0980-4EC2-4B70-9951-EAF9945C9F7C}" type="presOf" srcId="{EEFBA66F-1D9B-4749-B94B-F33B12A66B57}" destId="{DF4026CA-82DF-4FA0-8331-BE1CECB09796}" srcOrd="0" destOrd="0" presId="urn:microsoft.com/office/officeart/2005/8/layout/matrix3"/>
    <dgm:cxn modelId="{C30DB7E2-F4A3-47A3-98A9-B7FCB974AFF9}" srcId="{3A4F249E-2F5F-4EA6-AE75-186DB80363B9}" destId="{ABF87801-975D-4DBA-BC1D-B9FECDA907DB}" srcOrd="1" destOrd="0" parTransId="{EF29B780-6C22-46B8-8051-1DFBCBE349A5}" sibTransId="{933BCD71-2F6E-408D-B558-9779559C7621}"/>
    <dgm:cxn modelId="{0F227946-5177-4745-8884-265C8E1D9ED7}" type="presOf" srcId="{95DA8D13-480B-4FA7-9619-05AF3FEA79D5}" destId="{B249105B-1456-44D7-9526-5C5EACA51ABD}" srcOrd="0" destOrd="0" presId="urn:microsoft.com/office/officeart/2005/8/layout/matrix3"/>
    <dgm:cxn modelId="{5CDA359A-DAAB-45AC-A12A-FD31E1EF28A1}" type="presOf" srcId="{ABF87801-975D-4DBA-BC1D-B9FECDA907DB}" destId="{C82306AA-F528-4185-BB5E-DD00293D3E1A}" srcOrd="0" destOrd="0" presId="urn:microsoft.com/office/officeart/2005/8/layout/matrix3"/>
    <dgm:cxn modelId="{31CAC7AB-E770-46F9-AC05-719894CC3285}" type="presOf" srcId="{9398209F-2442-4054-A1D1-7C43FF2CA3F6}" destId="{73EE2DA5-E007-4EFA-91D1-F8003A2D6FBD}" srcOrd="0" destOrd="0" presId="urn:microsoft.com/office/officeart/2005/8/layout/matrix3"/>
    <dgm:cxn modelId="{415BC972-4127-41C6-B15A-980F880BBAF9}" type="presParOf" srcId="{A0AF9220-E84C-47CA-A724-61C3EF7B3410}" destId="{9497A533-066F-4CEF-947C-21B941026AB1}" srcOrd="0" destOrd="0" presId="urn:microsoft.com/office/officeart/2005/8/layout/matrix3"/>
    <dgm:cxn modelId="{E0CD78FE-22DF-4139-B678-EE6D1098B7E4}" type="presParOf" srcId="{A0AF9220-E84C-47CA-A724-61C3EF7B3410}" destId="{DF4026CA-82DF-4FA0-8331-BE1CECB09796}" srcOrd="1" destOrd="0" presId="urn:microsoft.com/office/officeart/2005/8/layout/matrix3"/>
    <dgm:cxn modelId="{147F0266-2127-4F31-9726-670C298A3B33}" type="presParOf" srcId="{A0AF9220-E84C-47CA-A724-61C3EF7B3410}" destId="{C82306AA-F528-4185-BB5E-DD00293D3E1A}" srcOrd="2" destOrd="0" presId="urn:microsoft.com/office/officeart/2005/8/layout/matrix3"/>
    <dgm:cxn modelId="{F14E5642-8ED4-4C3F-A4F4-7690ACDBC310}" type="presParOf" srcId="{A0AF9220-E84C-47CA-A724-61C3EF7B3410}" destId="{B249105B-1456-44D7-9526-5C5EACA51ABD}" srcOrd="3" destOrd="0" presId="urn:microsoft.com/office/officeart/2005/8/layout/matrix3"/>
    <dgm:cxn modelId="{8CA711C3-3CEF-42E0-8694-E999748C2EFC}" type="presParOf" srcId="{A0AF9220-E84C-47CA-A724-61C3EF7B3410}" destId="{73EE2DA5-E007-4EFA-91D1-F8003A2D6FB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97A533-066F-4CEF-947C-21B941026AB1}">
      <dsp:nvSpPr>
        <dsp:cNvPr id="0" name=""/>
        <dsp:cNvSpPr/>
      </dsp:nvSpPr>
      <dsp:spPr>
        <a:xfrm>
          <a:off x="1747762" y="0"/>
          <a:ext cx="4857402" cy="485740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026CA-82DF-4FA0-8331-BE1CECB09796}">
      <dsp:nvSpPr>
        <dsp:cNvPr id="0" name=""/>
        <dsp:cNvSpPr/>
      </dsp:nvSpPr>
      <dsp:spPr>
        <a:xfrm>
          <a:off x="2209215" y="461453"/>
          <a:ext cx="1894387" cy="18943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지식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서비스</a:t>
          </a:r>
          <a:endParaRPr lang="ko-KR" altLang="en-US" sz="3000" kern="1200" dirty="0"/>
        </a:p>
      </dsp:txBody>
      <dsp:txXfrm>
        <a:off x="2209215" y="461453"/>
        <a:ext cx="1894387" cy="1894387"/>
      </dsp:txXfrm>
    </dsp:sp>
    <dsp:sp modelId="{C82306AA-F528-4185-BB5E-DD00293D3E1A}">
      <dsp:nvSpPr>
        <dsp:cNvPr id="0" name=""/>
        <dsp:cNvSpPr/>
      </dsp:nvSpPr>
      <dsp:spPr>
        <a:xfrm>
          <a:off x="4249325" y="461453"/>
          <a:ext cx="1894387" cy="189438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err="1" smtClean="0"/>
            <a:t>컨텐츠</a:t>
          </a:r>
          <a:endParaRPr lang="ko-KR" altLang="en-US" sz="3000" kern="1200" dirty="0"/>
        </a:p>
      </dsp:txBody>
      <dsp:txXfrm>
        <a:off x="4249325" y="461453"/>
        <a:ext cx="1894387" cy="1894387"/>
      </dsp:txXfrm>
    </dsp:sp>
    <dsp:sp modelId="{B249105B-1456-44D7-9526-5C5EACA51ABD}">
      <dsp:nvSpPr>
        <dsp:cNvPr id="0" name=""/>
        <dsp:cNvSpPr/>
      </dsp:nvSpPr>
      <dsp:spPr>
        <a:xfrm>
          <a:off x="2209215" y="2501562"/>
          <a:ext cx="1894387" cy="189438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에너지</a:t>
          </a:r>
          <a:r>
            <a:rPr lang="en-US" altLang="ko-KR" sz="3000" kern="1200" dirty="0" smtClean="0"/>
            <a:t>, </a:t>
          </a:r>
          <a:r>
            <a:rPr lang="ko-KR" altLang="en-US" sz="3000" kern="1200" dirty="0" smtClean="0"/>
            <a:t>환경</a:t>
          </a:r>
          <a:endParaRPr lang="ko-KR" altLang="en-US" sz="3000" kern="1200" dirty="0"/>
        </a:p>
      </dsp:txBody>
      <dsp:txXfrm>
        <a:off x="2209215" y="2501562"/>
        <a:ext cx="1894387" cy="1894387"/>
      </dsp:txXfrm>
    </dsp:sp>
    <dsp:sp modelId="{73EE2DA5-E007-4EFA-91D1-F8003A2D6FBD}">
      <dsp:nvSpPr>
        <dsp:cNvPr id="0" name=""/>
        <dsp:cNvSpPr/>
      </dsp:nvSpPr>
      <dsp:spPr>
        <a:xfrm>
          <a:off x="4249325" y="2501562"/>
          <a:ext cx="1894387" cy="18943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바이오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식품</a:t>
          </a:r>
          <a:endParaRPr lang="ko-KR" altLang="en-US" sz="3000" kern="1200" dirty="0"/>
        </a:p>
      </dsp:txBody>
      <dsp:txXfrm>
        <a:off x="4249325" y="2501562"/>
        <a:ext cx="1894387" cy="189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7FC0D-FB5A-418E-99FE-D6AE5AC7CCF5}" type="datetimeFigureOut">
              <a:rPr lang="ko-KR" altLang="en-US" smtClean="0"/>
              <a:pPr/>
              <a:t>2011-08-09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6957C-EC22-4A1E-9D9B-D1EDDBEDA5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465-5927-450B-AA67-454FFDD7F7CA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68C5-E520-4635-AD82-053AB740A978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겨울연가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홍콩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대장금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중동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주몽</a:t>
            </a:r>
            <a:r>
              <a:rPr lang="ko-KR" altLang="en-US" baseline="0" dirty="0" smtClean="0"/>
              <a:t> 등 한국드라마 열풍</a:t>
            </a:r>
            <a:endParaRPr lang="en-US" altLang="ko-KR" baseline="0" dirty="0" smtClean="0"/>
          </a:p>
          <a:p>
            <a:r>
              <a:rPr lang="ko-KR" altLang="en-US" baseline="0" dirty="0" smtClean="0"/>
              <a:t>일본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동남아시아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라틴아메리카 등에서의 </a:t>
            </a:r>
            <a:r>
              <a:rPr lang="en-US" altLang="ko-KR" baseline="0" dirty="0" smtClean="0"/>
              <a:t>K-Pop </a:t>
            </a:r>
            <a:r>
              <a:rPr lang="ko-KR" altLang="en-US" baseline="0" dirty="0" smtClean="0"/>
              <a:t>열기</a:t>
            </a:r>
            <a:endParaRPr lang="en-US" altLang="ko-KR" baseline="0" dirty="0" smtClean="0"/>
          </a:p>
          <a:p>
            <a:r>
              <a:rPr lang="ko-KR" altLang="en-US" baseline="0" dirty="0" smtClean="0"/>
              <a:t>각종 드라마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영화의 판권계약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465-5927-450B-AA67-454FFDD7F7CA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465-5927-450B-AA67-454FFDD7F7CA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465-5927-450B-AA67-454FFDD7F7CA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1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3C02C-DBAC-4E30-A70E-AA909B52FDDC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3C02C-DBAC-4E30-A70E-AA909B52FDDC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바이오산업</a:t>
            </a:r>
            <a:r>
              <a:rPr lang="en-US" altLang="ko-KR" dirty="0" smtClean="0"/>
              <a:t>? </a:t>
            </a:r>
            <a:r>
              <a:rPr lang="ko-KR" altLang="en-US" dirty="0" smtClean="0"/>
              <a:t>건강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 등 인류난제 해결과 직결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기술적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산업적 파급효과가 큰 미래 산업이자 </a:t>
            </a:r>
            <a:r>
              <a:rPr lang="en-US" altLang="ko-KR" baseline="0" dirty="0" smtClean="0"/>
              <a:t>IT, BT, NT </a:t>
            </a:r>
            <a:r>
              <a:rPr lang="ko-KR" altLang="en-US" baseline="0" dirty="0" smtClean="0"/>
              <a:t>융합의 대표적 지식산업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세계시장은 </a:t>
            </a:r>
            <a:r>
              <a:rPr lang="en-US" altLang="ko-KR" baseline="0" dirty="0" smtClean="0"/>
              <a:t>05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910</a:t>
            </a:r>
            <a:r>
              <a:rPr lang="ko-KR" altLang="en-US" baseline="0" dirty="0" err="1" smtClean="0"/>
              <a:t>억달러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10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1540</a:t>
            </a:r>
            <a:r>
              <a:rPr lang="ko-KR" altLang="en-US" baseline="0" dirty="0" err="1" smtClean="0"/>
              <a:t>억달러</a:t>
            </a:r>
            <a:r>
              <a:rPr lang="en-US" altLang="ko-KR" baseline="0" dirty="0" smtClean="0"/>
              <a:t> – 15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3090</a:t>
            </a:r>
            <a:r>
              <a:rPr lang="ko-KR" altLang="en-US" baseline="0" dirty="0" err="1" smtClean="0"/>
              <a:t>억달러</a:t>
            </a:r>
            <a:r>
              <a:rPr lang="ko-KR" altLang="en-US" baseline="0" dirty="0" smtClean="0"/>
              <a:t> 성장전망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3C02C-DBAC-4E30-A70E-AA909B52FDDC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465-5927-450B-AA67-454FFDD7F7CA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ma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그룹 21"/>
          <p:cNvGrpSpPr/>
          <p:nvPr userDrawn="1"/>
        </p:nvGrpSpPr>
        <p:grpSpPr>
          <a:xfrm>
            <a:off x="2643174" y="2617163"/>
            <a:ext cx="6102900" cy="3812233"/>
            <a:chOff x="2643174" y="2617163"/>
            <a:chExt cx="6102900" cy="3812233"/>
          </a:xfrm>
        </p:grpSpPr>
        <p:pic>
          <p:nvPicPr>
            <p:cNvPr id="23" name="그림 22" descr="main-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3174" y="2617163"/>
              <a:ext cx="5248667" cy="3337567"/>
            </a:xfrm>
            <a:prstGeom prst="rect">
              <a:avLst/>
            </a:prstGeom>
          </p:spPr>
        </p:pic>
        <p:grpSp>
          <p:nvGrpSpPr>
            <p:cNvPr id="8" name="그룹 13"/>
            <p:cNvGrpSpPr/>
            <p:nvPr/>
          </p:nvGrpSpPr>
          <p:grpSpPr>
            <a:xfrm>
              <a:off x="7174425" y="3667127"/>
              <a:ext cx="1571649" cy="1352559"/>
              <a:chOff x="7215206" y="3500438"/>
              <a:chExt cx="1571649" cy="1352559"/>
            </a:xfrm>
          </p:grpSpPr>
          <p:grpSp>
            <p:nvGrpSpPr>
              <p:cNvPr id="9" name="그룹 32"/>
              <p:cNvGrpSpPr/>
              <p:nvPr/>
            </p:nvGrpSpPr>
            <p:grpSpPr>
              <a:xfrm>
                <a:off x="7286644" y="3500438"/>
                <a:ext cx="1500211" cy="1223967"/>
                <a:chOff x="6448425" y="2795583"/>
                <a:chExt cx="1500211" cy="1223967"/>
              </a:xfrm>
            </p:grpSpPr>
            <p:sp>
              <p:nvSpPr>
                <p:cNvPr id="35" name="자유형 34"/>
                <p:cNvSpPr/>
                <p:nvPr/>
              </p:nvSpPr>
              <p:spPr>
                <a:xfrm>
                  <a:off x="6448425" y="2971800"/>
                  <a:ext cx="285750" cy="1047750"/>
                </a:xfrm>
                <a:custGeom>
                  <a:avLst/>
                  <a:gdLst>
                    <a:gd name="connsiteX0" fmla="*/ 0 w 285750"/>
                    <a:gd name="connsiteY0" fmla="*/ 1047750 h 1047750"/>
                    <a:gd name="connsiteX1" fmla="*/ 0 w 285750"/>
                    <a:gd name="connsiteY1" fmla="*/ 0 h 1047750"/>
                    <a:gd name="connsiteX2" fmla="*/ 285750 w 285750"/>
                    <a:gd name="connsiteY2" fmla="*/ 0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0" h="1047750">
                      <a:moveTo>
                        <a:pt x="0" y="1047750"/>
                      </a:moveTo>
                      <a:lnTo>
                        <a:pt x="0" y="0"/>
                      </a:lnTo>
                      <a:lnTo>
                        <a:pt x="285750" y="0"/>
                      </a:lnTo>
                    </a:path>
                  </a:pathLst>
                </a:cu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6734190" y="2795583"/>
                  <a:ext cx="1214446" cy="3571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4" name="타원 33"/>
              <p:cNvSpPr/>
              <p:nvPr/>
            </p:nvSpPr>
            <p:spPr>
              <a:xfrm>
                <a:off x="7215206" y="4708997"/>
                <a:ext cx="144000" cy="144000"/>
              </a:xfrm>
              <a:prstGeom prst="ellipse">
                <a:avLst/>
              </a:prstGeom>
              <a:solidFill>
                <a:srgbClr val="DA282C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그룹 19"/>
            <p:cNvGrpSpPr/>
            <p:nvPr/>
          </p:nvGrpSpPr>
          <p:grpSpPr>
            <a:xfrm>
              <a:off x="2979605" y="2988878"/>
              <a:ext cx="1495449" cy="1352559"/>
              <a:chOff x="2162145" y="2128829"/>
              <a:chExt cx="1495449" cy="1352559"/>
            </a:xfrm>
          </p:grpSpPr>
          <p:sp>
            <p:nvSpPr>
              <p:cNvPr id="30" name="자유형 29"/>
              <p:cNvSpPr/>
              <p:nvPr/>
            </p:nvSpPr>
            <p:spPr>
              <a:xfrm>
                <a:off x="2233583" y="2305046"/>
                <a:ext cx="285750" cy="1047750"/>
              </a:xfrm>
              <a:custGeom>
                <a:avLst/>
                <a:gdLst>
                  <a:gd name="connsiteX0" fmla="*/ 0 w 285750"/>
                  <a:gd name="connsiteY0" fmla="*/ 1047750 h 1047750"/>
                  <a:gd name="connsiteX1" fmla="*/ 0 w 285750"/>
                  <a:gd name="connsiteY1" fmla="*/ 0 h 1047750"/>
                  <a:gd name="connsiteX2" fmla="*/ 285750 w 285750"/>
                  <a:gd name="connsiteY2" fmla="*/ 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0" h="1047750">
                    <a:moveTo>
                      <a:pt x="0" y="1047750"/>
                    </a:moveTo>
                    <a:lnTo>
                      <a:pt x="0" y="0"/>
                    </a:lnTo>
                    <a:lnTo>
                      <a:pt x="285750" y="0"/>
                    </a:lnTo>
                  </a:path>
                </a:pathLst>
              </a:cu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2443148" y="2128829"/>
                <a:ext cx="1214446" cy="3571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2162145" y="3337388"/>
                <a:ext cx="144000" cy="144000"/>
              </a:xfrm>
              <a:prstGeom prst="ellipse">
                <a:avLst/>
              </a:prstGeom>
              <a:solidFill>
                <a:srgbClr val="DA282C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그룹 25"/>
            <p:cNvGrpSpPr/>
            <p:nvPr/>
          </p:nvGrpSpPr>
          <p:grpSpPr>
            <a:xfrm>
              <a:off x="3898787" y="5067312"/>
              <a:ext cx="2081227" cy="1362084"/>
              <a:chOff x="3081327" y="4186243"/>
              <a:chExt cx="2081227" cy="1362084"/>
            </a:xfrm>
          </p:grpSpPr>
          <p:sp>
            <p:nvSpPr>
              <p:cNvPr id="27" name="자유형 26"/>
              <p:cNvSpPr/>
              <p:nvPr/>
            </p:nvSpPr>
            <p:spPr>
              <a:xfrm flipV="1">
                <a:off x="3152764" y="4314835"/>
                <a:ext cx="847731" cy="1047750"/>
              </a:xfrm>
              <a:custGeom>
                <a:avLst/>
                <a:gdLst>
                  <a:gd name="connsiteX0" fmla="*/ 0 w 285750"/>
                  <a:gd name="connsiteY0" fmla="*/ 1047750 h 1047750"/>
                  <a:gd name="connsiteX1" fmla="*/ 0 w 285750"/>
                  <a:gd name="connsiteY1" fmla="*/ 0 h 1047750"/>
                  <a:gd name="connsiteX2" fmla="*/ 285750 w 285750"/>
                  <a:gd name="connsiteY2" fmla="*/ 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0" h="1047750">
                    <a:moveTo>
                      <a:pt x="0" y="1047750"/>
                    </a:moveTo>
                    <a:lnTo>
                      <a:pt x="0" y="0"/>
                    </a:lnTo>
                    <a:lnTo>
                      <a:pt x="285750" y="0"/>
                    </a:lnTo>
                  </a:path>
                </a:pathLst>
              </a:cu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 flipV="1">
                <a:off x="3948108" y="5191137"/>
                <a:ext cx="1214446" cy="3571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>
              <a:xfrm flipV="1">
                <a:off x="3081327" y="4186243"/>
                <a:ext cx="144000" cy="144000"/>
              </a:xfrm>
              <a:prstGeom prst="ellipse">
                <a:avLst/>
              </a:prstGeom>
              <a:solidFill>
                <a:srgbClr val="DA282C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F8FB-72AB-43D3-8E80-1C05B81BDAD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2A0-6C86-479D-AF44-28718051B1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62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  <a:latin typeface="Century Gothic" pitchFamily="34" charset="0"/>
              </a:defRPr>
            </a:lvl1pPr>
          </a:lstStyle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  <a:latin typeface="Century Gothic" pitchFamily="34" charset="0"/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  <a:latin typeface="Century Gothic" pitchFamily="34" charset="0"/>
              </a:defRPr>
            </a:lvl1pPr>
          </a:lstStyle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내용 개체 틀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45" y="0"/>
            <a:ext cx="1681359" cy="5760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" y="116632"/>
            <a:ext cx="1094065" cy="360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9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100"/>
            <a:ext cx="8229600" cy="909603"/>
          </a:xfrm>
        </p:spPr>
        <p:txBody>
          <a:bodyPr>
            <a:normAutofit/>
          </a:bodyPr>
          <a:lstStyle>
            <a:lvl1pPr>
              <a:defRPr sz="3500" b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EDB2-4F6E-4ED2-BE58-E2E7AC48B5E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18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6831-14F0-41C7-AF20-3A18219CE81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2011-08-09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929-2B37-421B-B67E-67D9F9B8E41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 descr="나비.png"/>
          <p:cNvPicPr>
            <a:picLocks noChangeAspect="1"/>
          </p:cNvPicPr>
          <p:nvPr userDrawn="1"/>
        </p:nvPicPr>
        <p:blipFill>
          <a:blip r:embed="rId2" cstate="print"/>
          <a:srcRect l="53795" r="16418"/>
          <a:stretch>
            <a:fillRect/>
          </a:stretch>
        </p:blipFill>
        <p:spPr>
          <a:xfrm rot="565956">
            <a:off x="4555403" y="1982222"/>
            <a:ext cx="1587514" cy="1325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26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ma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AF6D-C76C-4C9C-9261-ED9F46F26EB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2011-08-09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929-2B37-421B-B67E-67D9F9B8E41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 descr="나비.png"/>
          <p:cNvPicPr>
            <a:picLocks noChangeAspect="1"/>
          </p:cNvPicPr>
          <p:nvPr userDrawn="1"/>
        </p:nvPicPr>
        <p:blipFill>
          <a:blip r:embed="rId3" cstate="print"/>
          <a:srcRect l="53795" r="16418"/>
          <a:stretch>
            <a:fillRect/>
          </a:stretch>
        </p:blipFill>
        <p:spPr>
          <a:xfrm rot="565956">
            <a:off x="4555403" y="1982222"/>
            <a:ext cx="1587514" cy="1325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3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3E43-9D7E-4BA0-A601-1423E101A6A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2011-08-09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D817-8916-4AB1-8B31-91DBDF1BD750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ma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0" y="6444343"/>
            <a:ext cx="9144000" cy="41365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Adobe Heiti Std R" pitchFamily="34" charset="-128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Heiti Std R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499DD-56A7-4718-9C99-A5B7C0C0B775}" type="datetime1"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2011-08-09</a:t>
            </a:fld>
            <a:endParaRPr kumimoji="1" lang="ko-KR" altLang="en-US">
              <a:solidFill>
                <a:prstClr val="black">
                  <a:tint val="75000"/>
                </a:prstClr>
              </a:solidFill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Heiti Std R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black">
                  <a:tint val="75000"/>
                </a:prstClr>
              </a:solidFill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Heiti Std R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07A34-08DF-4F0F-AE4A-D23DEC13E25C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2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Adobe Heiti Std R" pitchFamily="34" charset="-128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Heiti Std R" pitchFamily="34" charset="-128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Heiti Std R" pitchFamily="34" charset="-128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Heiti Std R" pitchFamily="34" charset="-128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Heiti Std R" pitchFamily="34" charset="-128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Heiti Std R" pitchFamily="34" charset="-128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571" name="Picture 3" descr="목차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31716"/>
            <a:ext cx="58915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1573" name="Rectangle 5"/>
          <p:cNvSpPr>
            <a:spLocks noChangeArrowheads="1"/>
          </p:cNvSpPr>
          <p:nvPr/>
        </p:nvSpPr>
        <p:spPr bwMode="auto">
          <a:xfrm>
            <a:off x="1847113" y="2416937"/>
            <a:ext cx="5456943" cy="15881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한국경제의 미래</a:t>
            </a:r>
            <a:r>
              <a:rPr kumimoji="1" lang="en-US" altLang="ko-K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신성장</a:t>
            </a:r>
            <a:r>
              <a:rPr kumimoji="1"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동력</a:t>
            </a:r>
            <a:endParaRPr kumimoji="1" lang="en-US" altLang="ko-KR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4D4A8-5A11-4184-8AB2-6636BC0C1D0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2011-08-09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ED817-8916-4AB1-8B31-91DBDF1BD750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0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6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6856" y="143133"/>
            <a:ext cx="8229600" cy="909603"/>
          </a:xfrm>
        </p:spPr>
        <p:txBody>
          <a:bodyPr/>
          <a:lstStyle/>
          <a:p>
            <a:pPr algn="ctr"/>
            <a:r>
              <a:rPr lang="ko-KR" altLang="en-US" dirty="0" smtClean="0"/>
              <a:t>환경에 대한 관심 증대</a:t>
            </a:r>
            <a:endParaRPr lang="ko-KR" altLang="en-US" dirty="0"/>
          </a:p>
        </p:txBody>
      </p:sp>
      <p:grpSp>
        <p:nvGrpSpPr>
          <p:cNvPr id="3" name="그룹 9"/>
          <p:cNvGrpSpPr/>
          <p:nvPr/>
        </p:nvGrpSpPr>
        <p:grpSpPr>
          <a:xfrm>
            <a:off x="485404" y="836712"/>
            <a:ext cx="8172821" cy="5252119"/>
            <a:chOff x="485404" y="1034381"/>
            <a:chExt cx="8172821" cy="525211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864228" y="1034381"/>
              <a:ext cx="7065570" cy="42862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2400" b="1" dirty="0">
                  <a:ln w="11430"/>
                  <a:solidFill>
                    <a:srgbClr val="F79646">
                      <a:lumMod val="75000"/>
                    </a:srgbClr>
                  </a:solidFill>
                  <a:effectLst>
                    <a:glow rad="101600">
                      <a:srgbClr val="F79646">
                        <a:satMod val="175000"/>
                        <a:alpha val="40000"/>
                      </a:srgb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HY견고딕" pitchFamily="18" charset="-127"/>
                  <a:cs typeface="Tahoma" pitchFamily="34" charset="0"/>
                </a:rPr>
                <a:t>국내외 환경 관련 동향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85404" y="1655378"/>
              <a:ext cx="8087124" cy="2200296"/>
            </a:xfrm>
            <a:prstGeom prst="roundRect">
              <a:avLst>
                <a:gd name="adj" fmla="val 0"/>
              </a:avLst>
            </a:prstGeom>
            <a:solidFill>
              <a:srgbClr val="AFDC7E">
                <a:alpha val="1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 sz="7200" b="1">
                <a:solidFill>
                  <a:srgbClr val="D4ECBA"/>
                </a:solidFill>
                <a:latin typeface="Tahoma" pitchFamily="34" charset="0"/>
                <a:ea typeface="HY견고딕" pitchFamily="18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85404" y="4083922"/>
              <a:ext cx="8087124" cy="2200296"/>
            </a:xfrm>
            <a:prstGeom prst="roundRect">
              <a:avLst>
                <a:gd name="adj" fmla="val 0"/>
              </a:avLst>
            </a:prstGeom>
            <a:solidFill>
              <a:srgbClr val="AFDC7E">
                <a:alpha val="1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 sz="7200" b="1">
                <a:solidFill>
                  <a:srgbClr val="D4ECBA"/>
                </a:solidFill>
                <a:latin typeface="Tahoma" pitchFamily="34" charset="0"/>
                <a:ea typeface="HY견고딕" pitchFamily="18" charset="-127"/>
              </a:endParaRPr>
            </a:p>
          </p:txBody>
        </p:sp>
        <p:pic>
          <p:nvPicPr>
            <p:cNvPr id="14" name="Picture 2" descr="http://www.msa.org.mt/ecolabel/images/frontpic.gi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91" y="1833291"/>
              <a:ext cx="2206800" cy="1861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21289905" lon="20689710" rev="77869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5" name="Picture 2" descr="http://www.mytss.com/popup/clean_mark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9834" y="4248801"/>
              <a:ext cx="2206800" cy="1861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21289905" lon="20689710" rev="77869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grpSp>
          <p:nvGrpSpPr>
            <p:cNvPr id="4" name="그룹 53"/>
            <p:cNvGrpSpPr>
              <a:grpSpLocks/>
            </p:cNvGrpSpPr>
            <p:nvPr/>
          </p:nvGrpSpPr>
          <p:grpSpPr bwMode="auto">
            <a:xfrm>
              <a:off x="2743200" y="1690688"/>
              <a:ext cx="5913438" cy="2173287"/>
              <a:chOff x="2742508" y="1621279"/>
              <a:chExt cx="5914376" cy="2174199"/>
            </a:xfrm>
          </p:grpSpPr>
          <p:sp>
            <p:nvSpPr>
              <p:cNvPr id="20" name="직사각형 37"/>
              <p:cNvSpPr>
                <a:spLocks noChangeArrowheads="1"/>
              </p:cNvSpPr>
              <p:nvPr/>
            </p:nvSpPr>
            <p:spPr bwMode="auto">
              <a:xfrm>
                <a:off x="3013282" y="2022685"/>
                <a:ext cx="5643602" cy="177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ko-KR" altLang="en-US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1992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및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 2002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리우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정상회의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지속가능한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발전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생산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소비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반환경상품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규제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WEEE, </a:t>
                </a:r>
                <a:r>
                  <a:rPr lang="en-US" altLang="ko-KR" sz="1400" b="1" dirty="0" err="1">
                    <a:solidFill>
                      <a:srgbClr val="34411B"/>
                    </a:solidFill>
                  </a:rPr>
                  <a:t>RoHS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ELV, REACH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등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ko-KR" altLang="en-US" sz="1400" b="1" dirty="0">
                    <a:solidFill>
                      <a:srgbClr val="34411B"/>
                    </a:solidFill>
                  </a:rPr>
                  <a:t> 에코라벨 인증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유럽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캐나다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미국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일본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중국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,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대만 등 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미국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정부기관 친환경구매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(EPP)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프로그램 시행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(1995)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일본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그린구입법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제정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(2001)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EU :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공공조달시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ko-KR" altLang="en-US" sz="1400" b="1" dirty="0" err="1">
                    <a:solidFill>
                      <a:srgbClr val="34411B"/>
                    </a:solidFill>
                  </a:rPr>
                  <a:t>친환경성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 유도 권고문 채택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(2002)</a:t>
                </a:r>
                <a:endParaRPr lang="ko-KR" altLang="en-US" sz="1400" b="1" dirty="0">
                  <a:solidFill>
                    <a:srgbClr val="34411B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2508" y="1621279"/>
                <a:ext cx="2453606" cy="457888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0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세계 환경 동향</a:t>
                </a:r>
                <a:endParaRPr lang="en-US" altLang="ko-KR" sz="20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5" name="그룹 54"/>
            <p:cNvGrpSpPr>
              <a:grpSpLocks/>
            </p:cNvGrpSpPr>
            <p:nvPr/>
          </p:nvGrpSpPr>
          <p:grpSpPr bwMode="auto">
            <a:xfrm>
              <a:off x="2744788" y="4111625"/>
              <a:ext cx="5913437" cy="2174875"/>
              <a:chOff x="2744338" y="4043185"/>
              <a:chExt cx="5914376" cy="2174199"/>
            </a:xfrm>
          </p:grpSpPr>
          <p:sp>
            <p:nvSpPr>
              <p:cNvPr id="18" name="직사각형 49"/>
              <p:cNvSpPr>
                <a:spLocks noChangeArrowheads="1"/>
              </p:cNvSpPr>
              <p:nvPr/>
            </p:nvSpPr>
            <p:spPr bwMode="auto">
              <a:xfrm>
                <a:off x="3015112" y="4444591"/>
                <a:ext cx="5643602" cy="177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ko-KR" altLang="en-US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1992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환경마크제도 도입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1994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환경마크협회 설립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ko-KR" altLang="en-US" sz="1400" b="1" dirty="0">
                    <a:solidFill>
                      <a:srgbClr val="34411B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1998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환경마크 우선구매제도 도입 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1999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에너지절약마크제도 도입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2002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에코디자인 일반지침 개발</a:t>
                </a:r>
                <a:endParaRPr lang="en-US" altLang="ko-KR" sz="1400" b="1" dirty="0">
                  <a:solidFill>
                    <a:srgbClr val="34411B"/>
                  </a:solidFill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lang="en-US" altLang="ko-KR" sz="1400" b="1" dirty="0">
                    <a:solidFill>
                      <a:srgbClr val="34411B"/>
                    </a:solidFill>
                  </a:rPr>
                  <a:t> 2004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년 </a:t>
                </a:r>
                <a:r>
                  <a:rPr lang="en-US" altLang="ko-KR" sz="1400" b="1" dirty="0">
                    <a:solidFill>
                      <a:srgbClr val="34411B"/>
                    </a:solidFill>
                  </a:rPr>
                  <a:t>: </a:t>
                </a:r>
                <a:r>
                  <a:rPr lang="ko-KR" altLang="en-US" sz="1400" b="1" dirty="0">
                    <a:solidFill>
                      <a:srgbClr val="34411B"/>
                    </a:solidFill>
                  </a:rPr>
                  <a:t>친환경상품구매촉진에 관한 법률 제정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4338" y="4043185"/>
                <a:ext cx="2453606" cy="457888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0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국내 환경 동향</a:t>
                </a:r>
                <a:endParaRPr lang="en-US" altLang="ko-KR" sz="20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478413"/>
            <a:ext cx="8820472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>
                <a:solidFill>
                  <a:prstClr val="black"/>
                </a:solidFill>
                <a:cs typeface="Arial" pitchFamily="34" charset="0"/>
              </a:rPr>
              <a:t>에너지</a:t>
            </a:r>
            <a:r>
              <a:rPr kumimoji="1" lang="en-US" altLang="ko-KR" sz="40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kumimoji="1" lang="ko-KR" altLang="en-US" sz="4000" b="1" dirty="0">
                <a:solidFill>
                  <a:prstClr val="black"/>
                </a:solidFill>
                <a:cs typeface="Arial" pitchFamily="34" charset="0"/>
              </a:rPr>
              <a:t>환경 산업</a:t>
            </a:r>
            <a:r>
              <a:rPr kumimoji="1" lang="en-US" altLang="ko-KR" sz="4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CAB-B0D4-4555-8772-7A98AE6878D8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11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2204864"/>
            <a:ext cx="8686800" cy="4248472"/>
          </a:xfrm>
        </p:spPr>
        <p:txBody>
          <a:bodyPr>
            <a:normAutofit/>
          </a:bodyPr>
          <a:lstStyle/>
          <a:p>
            <a:pPr marL="812800" lvl="1" indent="-355600" algn="ctr">
              <a:lnSpc>
                <a:spcPct val="80000"/>
              </a:lnSpc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l"/>
            </a:pPr>
            <a:endParaRPr lang="en-US" altLang="zh-TW" sz="2400" b="1" dirty="0" smtClean="0">
              <a:latin typeface="Arial" pitchFamily="34" charset="0"/>
              <a:cs typeface="Arial" pitchFamily="34" charset="0"/>
            </a:endParaRPr>
          </a:p>
          <a:p>
            <a:pPr marL="812800" lvl="1" indent="-355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zh-TW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72816"/>
            <a:ext cx="8424936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해양 바이오 연료</a:t>
            </a: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태양전지 등</a:t>
            </a: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0070C0"/>
              </a:buClr>
            </a:pP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에너지 위기와 기후변화 및 환경규제</a:t>
            </a: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ko-KR" alt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세계 시장의 급속한 성장 예상</a:t>
            </a:r>
            <a:endParaRPr lang="en-US" altLang="ko-K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en-US" altLang="ko-K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Blue Ocean</a:t>
            </a:r>
          </a:p>
          <a:p>
            <a:pPr>
              <a:buClr>
                <a:srgbClr val="0070C0"/>
              </a:buClr>
            </a:pP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한계</a:t>
            </a: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</a:pP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ko-KR" alt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원료에 대한 해외의존</a:t>
            </a:r>
            <a:endParaRPr lang="en-US" altLang="ko-K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83568" y="386104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683568" y="342900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77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3133"/>
            <a:ext cx="8229600" cy="909603"/>
          </a:xfrm>
        </p:spPr>
        <p:txBody>
          <a:bodyPr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식품과 바이오 산업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6" name="내용 개체 틀 5" descr="염색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456384" cy="2808311"/>
          </a:xfr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12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 descr="제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384376" cy="2667000"/>
          </a:xfrm>
          <a:prstGeom prst="rect">
            <a:avLst/>
          </a:prstGeom>
        </p:spPr>
      </p:pic>
      <p:pic>
        <p:nvPicPr>
          <p:cNvPr id="8" name="그림 7" descr="옥수수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45024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404664"/>
            <a:ext cx="8352928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b="1" dirty="0">
                <a:solidFill>
                  <a:prstClr val="black"/>
                </a:solidFill>
                <a:cs typeface="Arial" pitchFamily="34" charset="0"/>
              </a:rPr>
              <a:t>식품과 바이오 산업</a:t>
            </a:r>
            <a:endParaRPr kumimoji="1" lang="ko-KR" altLang="ko-KR" sz="4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976-C398-41F9-BBFB-5CD714F2F9A4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484784"/>
            <a:ext cx="8568952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식품과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바이오산업</a:t>
            </a: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건강</a:t>
            </a:r>
            <a:r>
              <a:rPr lang="en-US" altLang="ko-K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(Red), </a:t>
            </a: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식량</a:t>
            </a:r>
            <a:r>
              <a:rPr lang="en-US" altLang="ko-K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(Green), </a:t>
            </a: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환경</a:t>
            </a:r>
            <a:r>
              <a:rPr lang="en-US" altLang="ko-K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(White) </a:t>
            </a: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등 인류 기본적 욕구를 해결에 필요한 기술</a:t>
            </a:r>
            <a:r>
              <a:rPr lang="en-US" altLang="ko-K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제품 개발을 통해 고부가가치를 창출하는 미래 </a:t>
            </a:r>
            <a:r>
              <a:rPr lang="ko-KR" alt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新산업</a:t>
            </a:r>
            <a:r>
              <a:rPr lang="en-US" altLang="ko-K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IT, BT, NT </a:t>
            </a:r>
            <a:r>
              <a:rPr lang="ko-K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융합산업</a:t>
            </a:r>
            <a:endParaRPr lang="en-US" altLang="ko-K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Tx/>
              <a:buChar char="-"/>
            </a:pPr>
            <a:endParaRPr lang="en-US" altLang="ko-K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바이오 경제 시대 선점 위한 세계 각국의 </a:t>
            </a:r>
            <a:r>
              <a:rPr lang="ko-KR" alt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생명공학에 </a:t>
            </a:r>
            <a:r>
              <a:rPr lang="ko-KR" alt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대한 집중 투자</a:t>
            </a: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77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8085584" cy="4536504"/>
          </a:xfrm>
          <a:ln w="28575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낮은 민간의 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R&amp;D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비중</a:t>
            </a: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식품산업 한류열풍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등 타 산업과 연계 미흡 </a:t>
            </a: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latin typeface="+mn-ea"/>
                <a:cs typeface="Arial" pitchFamily="34" charset="0"/>
              </a:rPr>
              <a:t>해외시장개척 미흡과 세계적 변화 적응 미흡 </a:t>
            </a:r>
            <a:endParaRPr lang="en-US" altLang="ko-KR" dirty="0" smtClean="0"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altLang="ko-KR" dirty="0" smtClean="0"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dirty="0" smtClean="0">
                <a:latin typeface="+mn-ea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특허권기반 원천기술과 융합기반 기술 부족</a:t>
            </a: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r>
              <a:rPr lang="en-US" altLang="ko-KR" sz="3200" dirty="0" smtClean="0">
                <a:latin typeface="+mn-ea"/>
                <a:cs typeface="Arial" pitchFamily="34" charset="0"/>
              </a:rPr>
              <a:t>  - 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기초과학의 연구결과가 산업화로 연계되기       어려운 환경</a:t>
            </a:r>
            <a:endParaRPr lang="en-US" altLang="ko-KR" sz="3000" dirty="0" smtClean="0">
              <a:latin typeface="+mn-ea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14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503173"/>
            <a:ext cx="8229600" cy="909603"/>
          </a:xfrm>
        </p:spPr>
        <p:txBody>
          <a:bodyPr>
            <a:no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  <a:cs typeface="Arial" pitchFamily="34" charset="0"/>
              </a:rPr>
              <a:t>식품과 바이오 산업 성장의 한계</a:t>
            </a:r>
            <a:endParaRPr lang="ko-KR" altLang="en-US" b="1" dirty="0">
              <a:latin typeface="+mj-ea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43341" y="1196752"/>
            <a:ext cx="5657319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 Heiti Std B" pitchFamily="34" charset="-128"/>
                <a:cs typeface="Arial" pitchFamily="34" charset="0"/>
              </a:rPr>
              <a:t>Thank you!</a:t>
            </a:r>
            <a:endParaRPr kumimoji="1" lang="ko-KR" altLang="ko-KR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3CE7-0B96-41AA-83D1-0952C8536528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2011-08-09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2A0-6C86-479D-AF44-28718051B1CC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6856" y="359157"/>
            <a:ext cx="8229600" cy="909603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  <a:cs typeface="Arial" pitchFamily="34" charset="0"/>
              </a:rPr>
              <a:t>신성장동력</a:t>
            </a:r>
            <a:r>
              <a:rPr lang="en-US" altLang="ko-KR" b="1" dirty="0" smtClean="0">
                <a:latin typeface="+mj-ea"/>
                <a:ea typeface="+mj-ea"/>
                <a:cs typeface="Arial" pitchFamily="34" charset="0"/>
              </a:rPr>
              <a:t>?</a:t>
            </a:r>
            <a:endParaRPr lang="ko-KR" altLang="en-US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2</a:t>
            </a:fld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4865389"/>
              </p:ext>
            </p:extLst>
          </p:nvPr>
        </p:nvGraphicFramePr>
        <p:xfrm>
          <a:off x="395536" y="1484784"/>
          <a:ext cx="835292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09603"/>
          </a:xfrm>
        </p:spPr>
        <p:txBody>
          <a:bodyPr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지식서비스 산업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  <a:ln w="28575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지식서비스 산업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? </a:t>
            </a:r>
          </a:p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 </a:t>
            </a:r>
            <a:r>
              <a:rPr lang="en-US" altLang="ko-KR" sz="3000" dirty="0" smtClean="0">
                <a:latin typeface="+mn-ea"/>
                <a:cs typeface="Arial" pitchFamily="34" charset="0"/>
              </a:rPr>
              <a:t>- 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인간의 지식을 집약적으로 활용하여 고부가가치를 창출하는 서비스산업</a:t>
            </a:r>
            <a:endParaRPr lang="en-US" altLang="ko-KR" sz="3000" dirty="0" smtClean="0"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우리 산업구조를 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요소집약형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에서 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지식집약형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으로 전환하기 위한 핵심 과제</a:t>
            </a: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90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년대 이후 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경제서비스화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의 빠른 진행</a:t>
            </a: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주요 제조업에서 후발경쟁국과 격차 감소</a:t>
            </a: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</a:t>
            </a:r>
            <a:endParaRPr lang="en-US" altLang="ko-KR" dirty="0" smtClean="0">
              <a:latin typeface="+mn-ea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3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9157"/>
            <a:ext cx="8229600" cy="909603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지식서비스 산업 </a:t>
            </a:r>
            <a:r>
              <a:rPr lang="ko-KR" altLang="en-US" b="1" smtClean="0">
                <a:latin typeface="+mj-ea"/>
                <a:ea typeface="+mj-ea"/>
              </a:rPr>
              <a:t>발전의 조건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412976"/>
          </a:xfrm>
          <a:ln w="28575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500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강점</a:t>
            </a:r>
            <a:r>
              <a:rPr lang="en-US" altLang="ko-KR" sz="3500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(strength)</a:t>
            </a:r>
          </a:p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- 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메모리칩 등 </a:t>
            </a:r>
            <a:r>
              <a:rPr lang="en-US" altLang="ko-KR" sz="3000" dirty="0" smtClean="0">
                <a:latin typeface="+mn-ea"/>
                <a:cs typeface="Arial" pitchFamily="34" charset="0"/>
              </a:rPr>
              <a:t>IT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산업 기반의 높은 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발전수준</a:t>
            </a:r>
            <a:endParaRPr lang="en-US" altLang="ko-KR" sz="3000" dirty="0" smtClean="0"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500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약점</a:t>
            </a:r>
            <a:r>
              <a:rPr lang="en-US" altLang="ko-KR" sz="3500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(weakness)</a:t>
            </a:r>
          </a:p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latin typeface="+mn-ea"/>
                <a:cs typeface="Arial" pitchFamily="34" charset="0"/>
              </a:rPr>
              <a:t>  </a:t>
            </a:r>
            <a:r>
              <a:rPr lang="en-US" altLang="ko-KR" dirty="0" smtClean="0">
                <a:latin typeface="+mn-ea"/>
                <a:cs typeface="Arial" pitchFamily="34" charset="0"/>
              </a:rPr>
              <a:t>- </a:t>
            </a:r>
            <a:r>
              <a:rPr lang="ko-KR" altLang="en-US" sz="3000" dirty="0" smtClean="0">
                <a:latin typeface="+mn-ea"/>
                <a:cs typeface="Arial" pitchFamily="34" charset="0"/>
              </a:rPr>
              <a:t>낮은 지적재산권보호 수준으로 인한 유인 부족</a:t>
            </a:r>
            <a:endParaRPr lang="en-US" altLang="ko-KR" sz="3000" dirty="0" smtClean="0">
              <a:latin typeface="+mn-ea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latin typeface="+mn-ea"/>
                <a:cs typeface="Arial" pitchFamily="34" charset="0"/>
              </a:rPr>
              <a:t> </a:t>
            </a:r>
          </a:p>
          <a:p>
            <a:pPr>
              <a:buNone/>
            </a:pPr>
            <a:endParaRPr lang="ko-KR" altLang="en-US" dirty="0">
              <a:latin typeface="+mn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4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909603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  <a:cs typeface="Arial" pitchFamily="34" charset="0"/>
              </a:rPr>
              <a:t>컨텐츠</a:t>
            </a:r>
            <a:r>
              <a:rPr lang="ko-KR" altLang="en-US" b="1" dirty="0" smtClean="0">
                <a:latin typeface="+mj-ea"/>
                <a:ea typeface="+mj-ea"/>
                <a:cs typeface="Arial" pitchFamily="34" charset="0"/>
              </a:rPr>
              <a:t> 산업</a:t>
            </a:r>
            <a:endParaRPr lang="ko-KR" altLang="en-US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C35-5EA6-45D6-8A87-976BDB3CCF39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5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내용 개체 틀 8" descr="겨울연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32440"/>
            <a:ext cx="3024336" cy="4028808"/>
          </a:xfrm>
        </p:spPr>
      </p:pic>
      <p:pic>
        <p:nvPicPr>
          <p:cNvPr id="10" name="그림 9" descr="소녀시대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5152" y="1124744"/>
            <a:ext cx="4369296" cy="2695191"/>
          </a:xfrm>
          <a:prstGeom prst="rect">
            <a:avLst/>
          </a:prstGeom>
        </p:spPr>
      </p:pic>
      <p:pic>
        <p:nvPicPr>
          <p:cNvPr id="11" name="그림 10" descr="대장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861048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6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8568952" cy="3647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300" dirty="0" smtClean="0">
                <a:solidFill>
                  <a:srgbClr val="002060"/>
                </a:solidFill>
                <a:cs typeface="Arial" pitchFamily="34" charset="0"/>
              </a:rPr>
              <a:t>타 산업에 대한 큰 파급효과</a:t>
            </a:r>
            <a:endParaRPr lang="en-US" altLang="ko-KR" sz="33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300" dirty="0" smtClean="0">
                <a:solidFill>
                  <a:srgbClr val="002060"/>
                </a:solidFill>
                <a:cs typeface="Arial" pitchFamily="34" charset="0"/>
              </a:rPr>
              <a:t>인적 자본에 대한 높은 의존도</a:t>
            </a:r>
            <a:r>
              <a:rPr lang="en-US" altLang="ko-KR" sz="3300" dirty="0" smtClean="0">
                <a:cs typeface="Arial" pitchFamily="34" charset="0"/>
              </a:rPr>
              <a:t> </a:t>
            </a:r>
          </a:p>
          <a:p>
            <a:pPr>
              <a:buClr>
                <a:srgbClr val="0070C0"/>
              </a:buClr>
              <a:buNone/>
            </a:pPr>
            <a:r>
              <a:rPr lang="en-US" altLang="ko-KR" sz="3300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en-US" altLang="ko-KR" sz="280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cs typeface="Arial" pitchFamily="34" charset="0"/>
              </a:rPr>
              <a:t>인적 자본이 풍부한 우리나라에 적합</a:t>
            </a:r>
            <a:r>
              <a:rPr lang="en-US" altLang="ko-KR" sz="33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3300" dirty="0" smtClean="0">
                <a:solidFill>
                  <a:srgbClr val="002060"/>
                </a:solidFill>
                <a:cs typeface="Arial" pitchFamily="34" charset="0"/>
              </a:rPr>
              <a:t>한류 열풍</a:t>
            </a:r>
            <a:endParaRPr lang="en-US" altLang="ko-KR" sz="33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r>
              <a:rPr lang="en-US" altLang="ko-KR" sz="33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cs typeface="Arial" pitchFamily="34" charset="0"/>
              </a:rPr>
              <a:t>아시아에서 중동</a:t>
            </a:r>
            <a:r>
              <a:rPr lang="en-US" altLang="ko-KR" sz="28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cs typeface="Arial" pitchFamily="34" charset="0"/>
              </a:rPr>
              <a:t>라틴아메리카까지</a:t>
            </a:r>
            <a:endParaRPr lang="en-US" altLang="ko-KR" sz="33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33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ko-KR" altLang="en-US" sz="3300" dirty="0" smtClean="0">
                <a:solidFill>
                  <a:srgbClr val="002060"/>
                </a:solidFill>
                <a:cs typeface="Arial" pitchFamily="34" charset="0"/>
              </a:rPr>
              <a:t>전세계적 미디어 보급률 상승</a:t>
            </a:r>
            <a:endParaRPr lang="en-US" altLang="ko-KR" sz="33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909603"/>
          </a:xfrm>
        </p:spPr>
        <p:txBody>
          <a:bodyPr>
            <a:noAutofit/>
          </a:bodyPr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  <a:cs typeface="Arial" pitchFamily="34" charset="0"/>
              </a:rPr>
              <a:t>컨텐츠</a:t>
            </a:r>
            <a:r>
              <a:rPr lang="ko-KR" altLang="en-US" b="1" dirty="0" smtClean="0">
                <a:latin typeface="+mj-ea"/>
                <a:ea typeface="+mj-ea"/>
                <a:cs typeface="Arial" pitchFamily="34" charset="0"/>
              </a:rPr>
              <a:t> 산업의 특성 및 발전 가능성</a:t>
            </a:r>
            <a:endParaRPr lang="ko-KR" altLang="en-US" b="1" dirty="0">
              <a:latin typeface="+mj-ea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09603"/>
          </a:xfrm>
        </p:spPr>
        <p:txBody>
          <a:bodyPr/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</a:rPr>
              <a:t>컨텐츠</a:t>
            </a:r>
            <a:r>
              <a:rPr lang="ko-KR" altLang="en-US" b="1" dirty="0" smtClean="0">
                <a:latin typeface="+mj-ea"/>
                <a:ea typeface="+mj-ea"/>
              </a:rPr>
              <a:t> 산업의 한계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  <a:ln w="28575"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문화적 착시현상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   </a:t>
            </a:r>
            <a:r>
              <a:rPr lang="ko-KR" altLang="en-US" dirty="0" err="1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으로서의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한류 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   or </a:t>
            </a:r>
            <a:r>
              <a:rPr lang="ko-KR" altLang="en-US" dirty="0" err="1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혐한류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문화적 다양성의 부족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전달 미디어의 상대적 </a:t>
            </a:r>
            <a:r>
              <a:rPr lang="ko-KR" altLang="en-US" dirty="0" err="1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저발전</a:t>
            </a:r>
            <a:endParaRPr lang="en-US" altLang="ko-KR" dirty="0" smtClean="0">
              <a:ea typeface="굴림" pitchFamily="50" charset="-127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7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그림 5" descr="혐한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312368" cy="26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09603"/>
          </a:xfrm>
        </p:spPr>
        <p:txBody>
          <a:bodyPr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전달 미디어의 다양화 필요성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  <a:ln w="28575"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미국 </a:t>
            </a: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pop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스타 레이디 가가의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페이스북 팜빌을 이용한 </a:t>
            </a: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SNS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를 통한 신곡 홍보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dirty="0" err="1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컨텐츠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산업 뿐 아니라 다양한 마케팅에 활용될 수 있음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  <a:p>
            <a:pPr lvl="1">
              <a:buClr>
                <a:srgbClr val="0070C0"/>
              </a:buClr>
              <a:buNone/>
            </a:pP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-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예</a:t>
            </a: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: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미국 </a:t>
            </a: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LA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지역 이동식 퓨전 </a:t>
            </a:r>
            <a:r>
              <a:rPr lang="ko-KR" altLang="en-US" dirty="0" err="1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타코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 판매점 </a:t>
            </a:r>
            <a:r>
              <a:rPr lang="en-US" altLang="ko-KR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‘KOGI’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의 트위터를 통한 마케팅 </a:t>
            </a:r>
            <a:r>
              <a:rPr lang="ko-KR" altLang="en-US" dirty="0" smtClean="0">
                <a:solidFill>
                  <a:srgbClr val="002060"/>
                </a:solidFill>
                <a:ea typeface="굴림" pitchFamily="50" charset="-127"/>
                <a:cs typeface="Arial" pitchFamily="34" charset="0"/>
              </a:rPr>
              <a:t>성공</a:t>
            </a:r>
            <a:endParaRPr lang="en-US" altLang="ko-KR" dirty="0" smtClean="0">
              <a:solidFill>
                <a:srgbClr val="00206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5ED-0600-452D-9078-331C2C068D1E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8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404664"/>
            <a:ext cx="8352928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12800" lvl="1" indent="-355600" algn="ctr">
              <a:lnSpc>
                <a:spcPct val="120000"/>
              </a:lnSpc>
              <a:spcBef>
                <a:spcPts val="1200"/>
              </a:spcBef>
              <a:buClr>
                <a:srgbClr val="92D050"/>
              </a:buClr>
            </a:pPr>
            <a:r>
              <a:rPr lang="ko-KR" altLang="en-US" sz="4000" b="1" dirty="0">
                <a:solidFill>
                  <a:prstClr val="black"/>
                </a:solidFill>
                <a:cs typeface="Arial" pitchFamily="34" charset="0"/>
              </a:rPr>
              <a:t>에너지</a:t>
            </a:r>
            <a:r>
              <a:rPr lang="en-US" altLang="ko-KR" sz="40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ko-KR" altLang="en-US" sz="4000" b="1" dirty="0">
                <a:solidFill>
                  <a:prstClr val="black"/>
                </a:solidFill>
                <a:cs typeface="Arial" pitchFamily="34" charset="0"/>
              </a:rPr>
              <a:t>환경 산업</a:t>
            </a:r>
            <a:endParaRPr lang="en-US" altLang="ko-KR" sz="4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0D53-C731-4F17-8CE8-A24214E27CB4}" type="datetime1">
              <a:rPr lang="ko-KR" altLang="en-US" smtClean="0">
                <a:solidFill>
                  <a:prstClr val="white"/>
                </a:solidFill>
              </a:rPr>
              <a:pPr/>
              <a:t>2011-08-09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>
                <a:solidFill>
                  <a:prstClr val="white"/>
                </a:solidFill>
              </a:rPr>
              <a:pPr/>
              <a:t>9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 descr="풍력발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68" y="1772817"/>
            <a:ext cx="4061024" cy="4104455"/>
          </a:xfrm>
          <a:prstGeom prst="rect">
            <a:avLst/>
          </a:prstGeom>
        </p:spPr>
      </p:pic>
      <p:pic>
        <p:nvPicPr>
          <p:cNvPr id="10" name="그림 9" descr="태양광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1700808"/>
            <a:ext cx="3830213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77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561</Words>
  <Application>Microsoft Office PowerPoint</Application>
  <PresentationFormat>On-screen Show (4:3)</PresentationFormat>
  <Paragraphs>136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1_디자인 사용자 지정</vt:lpstr>
      <vt:lpstr>Slide 1</vt:lpstr>
      <vt:lpstr>신성장동력?</vt:lpstr>
      <vt:lpstr>지식서비스 산업</vt:lpstr>
      <vt:lpstr>지식서비스 산업 발전의 조건</vt:lpstr>
      <vt:lpstr>컨텐츠 산업</vt:lpstr>
      <vt:lpstr>컨텐츠 산업의 특성 및 발전 가능성</vt:lpstr>
      <vt:lpstr>컨텐츠 산업의 한계</vt:lpstr>
      <vt:lpstr>전달 미디어의 다양화 필요성</vt:lpstr>
      <vt:lpstr>Slide 9</vt:lpstr>
      <vt:lpstr>환경에 대한 관심 증대</vt:lpstr>
      <vt:lpstr>Slide 11</vt:lpstr>
      <vt:lpstr>식품과 바이오 산업</vt:lpstr>
      <vt:lpstr>Slide 13</vt:lpstr>
      <vt:lpstr>식품과 바이오 산업 성장의 한계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kyungmin</dc:creator>
  <cp:lastModifiedBy>한두봉</cp:lastModifiedBy>
  <cp:revision>4</cp:revision>
  <dcterms:created xsi:type="dcterms:W3CDTF">2011-07-24T11:13:12Z</dcterms:created>
  <dcterms:modified xsi:type="dcterms:W3CDTF">2011-08-08T17:57:30Z</dcterms:modified>
</cp:coreProperties>
</file>