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333" r:id="rId3"/>
    <p:sldId id="273" r:id="rId4"/>
    <p:sldId id="334" r:id="rId5"/>
    <p:sldId id="335" r:id="rId6"/>
    <p:sldId id="336" r:id="rId7"/>
    <p:sldId id="338" r:id="rId8"/>
    <p:sldId id="337" r:id="rId9"/>
    <p:sldId id="342" r:id="rId10"/>
    <p:sldId id="339" r:id="rId11"/>
    <p:sldId id="340" r:id="rId12"/>
    <p:sldId id="341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3" autoAdjust="0"/>
    <p:restoredTop sz="94682" autoAdjust="0"/>
  </p:normalViewPr>
  <p:slideViewPr>
    <p:cSldViewPr>
      <p:cViewPr varScale="1">
        <p:scale>
          <a:sx n="84" d="100"/>
          <a:sy n="84" d="100"/>
        </p:scale>
        <p:origin x="-6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530DA-F535-40FD-B41F-01D288201B35}" type="datetimeFigureOut">
              <a:rPr lang="ko-KR" altLang="en-US" smtClean="0"/>
              <a:pPr/>
              <a:t>2012-04-03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EE5AB-B396-4312-821B-D83534B83B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96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14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64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25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106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725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97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51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86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3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48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06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44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QdJCxlAaxK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MqM13EUSKw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ctrTitle"/>
              </p:nvPr>
            </p:nvSpPr>
            <p:spPr>
              <a:xfrm>
                <a:off x="936104" y="548680"/>
                <a:ext cx="8207896" cy="3888431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5000" b="0" i="1" smtClean="0">
                          <a:latin typeface="Cambria Math"/>
                        </a:rPr>
                        <m:t>𝐸</m:t>
                      </m:r>
                      <m:r>
                        <a:rPr lang="en-US" altLang="ko-KR" sz="15000" i="1" smtClean="0">
                          <a:latin typeface="Cambria Math"/>
                        </a:rPr>
                        <m:t>=</m:t>
                      </m:r>
                      <m:r>
                        <a:rPr lang="en-US" altLang="ko-KR" sz="15000" b="0" i="1" smtClean="0">
                          <a:latin typeface="Cambria Math"/>
                        </a:rPr>
                        <m:t>𝑚𝑐</m:t>
                      </m:r>
                      <m:r>
                        <a:rPr lang="en-US" altLang="ko-KR" sz="150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ko-KR" altLang="en-US" sz="15000" baseline="30000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36104" y="548680"/>
                <a:ext cx="8207896" cy="3888431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368152"/>
          </a:xfrm>
        </p:spPr>
        <p:txBody>
          <a:bodyPr>
            <a:noAutofit/>
          </a:bodyPr>
          <a:lstStyle/>
          <a:p>
            <a:r>
              <a:rPr lang="en-US" altLang="ko-KR" sz="4000" dirty="0" smtClean="0"/>
              <a:t>2012. 4. </a:t>
            </a:r>
            <a:r>
              <a:rPr lang="en-US" altLang="ko-KR" sz="4000" dirty="0" smtClean="0"/>
              <a:t>4</a:t>
            </a:r>
            <a:endParaRPr lang="en-US" altLang="ko-KR" sz="4000" dirty="0" smtClean="0"/>
          </a:p>
          <a:p>
            <a:r>
              <a:rPr lang="ko-KR" altLang="en-US" sz="4000" dirty="0" smtClean="0"/>
              <a:t>이정</a:t>
            </a:r>
            <a:r>
              <a:rPr lang="ko-KR" altLang="en-US" sz="4000" dirty="0"/>
              <a:t>일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𝐸</a:t>
            </a:r>
            <a:r>
              <a:rPr lang="en-US" altLang="ko-KR" dirty="0" smtClean="0"/>
              <a:t>=</a:t>
            </a:r>
            <a:r>
              <a:rPr lang="ko-KR" altLang="en-US" dirty="0" smtClean="0"/>
              <a:t>𝑚𝑐</a:t>
            </a:r>
            <a:r>
              <a:rPr lang="en-US" altLang="ko-KR" baseline="30000" dirty="0" smtClean="0"/>
              <a:t>2</a:t>
            </a:r>
            <a:endParaRPr lang="ko-KR" altLang="en-US" baseline="30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899591" y="3645024"/>
                <a:ext cx="7776865" cy="1296144"/>
              </a:xfrm>
            </p:spPr>
            <p:txBody>
              <a:bodyPr>
                <a:normAutofit fontScale="85000" lnSpcReduction="20000"/>
              </a:bodyPr>
              <a:lstStyle/>
              <a:p>
                <a:pPr/>
                <a:r>
                  <a:rPr lang="en-US" altLang="ko-KR" b="0" dirty="0" smtClean="0"/>
                  <a:t>Friction is proportional to the normal force.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altLang="ko-KR" b="0" dirty="0" smtClean="0"/>
                  <a:t>: frictional constant.</a:t>
                </a:r>
              </a:p>
              <a:p>
                <a:pPr/>
                <a:r>
                  <a:rPr lang="en-US" altLang="ko-KR" dirty="0"/>
                  <a:t>m</a:t>
                </a:r>
                <a:r>
                  <a:rPr lang="en-US" altLang="ko-KR" dirty="0" smtClean="0"/>
                  <a:t>ake a moving object decelerate. </a:t>
                </a:r>
                <a:endParaRPr lang="en-US" altLang="ko-KR" b="0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1" y="3645024"/>
                <a:ext cx="7776865" cy="1296144"/>
              </a:xfrm>
              <a:blipFill rotWithShape="1">
                <a:blip r:embed="rId2"/>
                <a:stretch>
                  <a:fillRect l="-1333" t="-9859" b="-84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-27384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Friction and Deceleration</a:t>
            </a:r>
            <a:endParaRPr lang="ko-KR" altLang="en-US" b="1" dirty="0"/>
          </a:p>
        </p:txBody>
      </p:sp>
      <p:pic>
        <p:nvPicPr>
          <p:cNvPr id="2050" name="Picture 2" descr="\\psf\Home\Desktop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05" y="986163"/>
            <a:ext cx="4549135" cy="273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psf\Home\Desktop\Untitled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68" y="4888683"/>
            <a:ext cx="6376008" cy="170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86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𝑚𝑎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/>
                          </a:rPr>
                          <m:t>friction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=−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altLang="ko-KR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𝑁</m:t>
                    </m:r>
                    <m:r>
                      <a:rPr lang="en-US" altLang="ko-KR" b="0" i="1" dirty="0" smtClean="0">
                        <a:latin typeface="Cambria Math"/>
                      </a:rPr>
                      <m:t>=</m:t>
                    </m:r>
                    <m:r>
                      <a:rPr lang="en-US" altLang="ko-KR" b="0" i="1" dirty="0" smtClean="0">
                        <a:latin typeface="Cambria Math"/>
                      </a:rPr>
                      <m:t>𝑚𝑔</m:t>
                    </m:r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⇒</m:t>
                    </m:r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b="0" i="1" smtClean="0">
                        <a:latin typeface="Cambria Math"/>
                      </a:rPr>
                      <m:t>=−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r>
                  <a:rPr lang="en-US" altLang="ko-KR" b="0" dirty="0" smtClean="0"/>
                  <a:t>: independent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ko-KR" b="0" dirty="0" smtClean="0"/>
                  <a:t>.</a:t>
                </a:r>
              </a:p>
              <a:p>
                <a:pPr/>
                <a:r>
                  <a:rPr lang="en-US" altLang="ko-KR" dirty="0" smtClean="0"/>
                  <a:t>Constant acceleration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&lt;0</m:t>
                        </m:r>
                      </m:e>
                    </m:d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14:m>
                  <m:oMath xmlns:m="http://schemas.openxmlformats.org/officeDocument/2006/math"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∴</m:t>
                    </m:r>
                    <m:f>
                      <m:fPr>
                        <m:ctrlP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  <m:sSup>
                      <m:sSupPr>
                        <m:ctrlP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p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  &amp;  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=(−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:r>
                  <a:rPr lang="en-US" altLang="ko-KR" sz="4000" b="0" dirty="0" smtClean="0"/>
                  <a:t>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⇒−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b="0" dirty="0" smtClean="0">
                    <a:solidFill>
                      <a:schemeClr val="bg1"/>
                    </a:solidFill>
                  </a:rPr>
                  <a:t/>
                </a:r>
                <a:br>
                  <a:rPr lang="en-US" altLang="ko-KR" b="0" dirty="0" smtClean="0">
                    <a:solidFill>
                      <a:schemeClr val="bg1"/>
                    </a:solidFill>
                  </a:rPr>
                </a:br>
                <a:r>
                  <a:rPr lang="en-US" altLang="ko-KR" b="0" dirty="0" smtClean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/>
                      </a:rPr>
                      <m:t> </m:t>
                    </m:r>
                    <m:r>
                      <a:rPr lang="en-US" altLang="ko-KR" i="1">
                        <a:latin typeface="Cambria Math"/>
                      </a:rPr>
                      <m:t>⇒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𝑚𝑎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𝐹𝑥</m:t>
                    </m:r>
                    <m:r>
                      <a:rPr lang="en-US" altLang="ko-KR" b="0" i="1" smtClean="0">
                        <a:latin typeface="Cambria Math"/>
                      </a:rPr>
                      <m:t>   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𝐹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𝑚𝑎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&lt;0</m:t>
                        </m:r>
                      </m:e>
                    </m:d>
                  </m:oMath>
                </a14:m>
                <a:r>
                  <a:rPr lang="en-US" altLang="ko-KR" b="0" i="1" dirty="0" smtClean="0">
                    <a:latin typeface="Cambria Math"/>
                  </a:rPr>
                  <a:t/>
                </a:r>
                <a:br>
                  <a:rPr lang="en-US" altLang="ko-KR" b="0" i="1" dirty="0" smtClean="0">
                    <a:latin typeface="Cambria Math"/>
                  </a:rPr>
                </a:br>
                <a:r>
                  <a:rPr lang="en-US" altLang="ko-KR" b="0" i="1" dirty="0" smtClean="0">
                    <a:latin typeface="Cambria Math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⇒−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i="1">
                        <a:latin typeface="Cambria Math"/>
                      </a:rPr>
                      <m:t>𝐹𝑥</m:t>
                    </m:r>
                    <m:r>
                      <a:rPr lang="en-US" altLang="ko-KR" b="0" i="1" smtClean="0">
                        <a:latin typeface="Cambria Math"/>
                      </a:rPr>
                      <m:t>&lt;0</m:t>
                    </m:r>
                  </m:oMath>
                </a14:m>
                <a:endParaRPr lang="en-US" altLang="ko-KR" b="0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  <a:blipFill rotWithShape="1">
                <a:blip r:embed="rId2"/>
                <a:stretch>
                  <a:fillRect l="-15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Friction and Deceleration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7006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altLang="ko-KR" b="0" dirty="0" smtClean="0"/>
                  <a:t>Stopping distance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b="0" dirty="0" smtClean="0"/>
                  <a:t> is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ko-KR" b="0" dirty="0" smtClean="0"/>
                  <a:t>, which is independent of the direction.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altLang="ko-KR" b="0" dirty="0" smtClean="0"/>
                  <a:t> if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altLang="ko-KR" b="0" dirty="0" smtClean="0"/>
                  <a:t>//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r>
                  <a:rPr lang="en-US" altLang="ko-KR" b="0" dirty="0" smtClean="0"/>
                  <a:t> if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altLang="ko-KR" b="0" dirty="0" smtClean="0"/>
                  <a:t>//</a:t>
                </a:r>
                <a14:m>
                  <m:oMath xmlns:m="http://schemas.openxmlformats.org/officeDocument/2006/math">
                    <m:r>
                      <a:rPr lang="en-US" altLang="ko-KR" b="0" i="0" dirty="0" smtClean="0">
                        <a:latin typeface="Cambria Math"/>
                      </a:rPr>
                      <m:t>(</m:t>
                    </m:r>
                    <m:r>
                      <a:rPr lang="en-US" altLang="ko-KR" dirty="0">
                        <a:latin typeface="Cambria Math"/>
                      </a:rPr>
                      <m:t>-</m:t>
                    </m:r>
                    <m:r>
                      <a:rPr lang="en-US" altLang="ko-KR" b="0" i="1" dirty="0" smtClean="0">
                        <a:latin typeface="Cambria Math"/>
                      </a:rPr>
                      <m:t>𝑥</m:t>
                    </m:r>
                    <m:r>
                      <a:rPr lang="en-US" altLang="ko-KR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altLang="ko-KR" b="0" dirty="0" smtClean="0"/>
              </a:p>
              <a:p>
                <a:pPr/>
                <a:r>
                  <a:rPr lang="en-US" altLang="ko-KR" dirty="0" smtClean="0"/>
                  <a:t>Educated guess: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altLang="ko-KR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altLang="ko-KR" b="0" i="1" smtClean="0">
                          <a:latin typeface="Cambria Math"/>
                          <a:ea typeface="Cambria Math"/>
                        </a:rPr>
                        <m:t>≟∆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ko-K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ko-KR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ko-KR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ko-KR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ko-KR" b="0" i="1" smtClean="0">
                              <a:latin typeface="Cambria Math"/>
                              <a:ea typeface="Cambria Math"/>
                            </a:rPr>
                            <m:t>𝐹𝑑𝑥</m:t>
                          </m:r>
                        </m:e>
                      </m:nary>
                    </m:oMath>
                  </m:oMathPara>
                </a14:m>
                <a:endParaRPr lang="en-US" altLang="ko-KR" b="0" dirty="0" smtClean="0"/>
              </a:p>
              <a:p>
                <a:pPr/>
                <a:endParaRPr lang="en-US" altLang="ko-KR" b="0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  <a:blipFill rotWithShape="1">
                <a:blip r:embed="rId2"/>
                <a:stretch>
                  <a:fillRect l="-1527" t="-17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Important Results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76481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/>
              <a:t>Kinetic Energy</a:t>
            </a:r>
            <a:endParaRPr lang="ko-KR" altLang="en-US" sz="8000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10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 smtClean="0"/>
                  <a:t>constant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altLang="ko-KR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dirty="0" smtClean="0"/>
                  <a:t>: equivalent under 						 Galilean transform</a:t>
                </a:r>
              </a:p>
              <a:p>
                <a:r>
                  <a:rPr lang="en-US" altLang="ko-KR" dirty="0" smtClean="0"/>
                  <a:t>What should we do to make something at rest move with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altLang="ko-KR" dirty="0" smtClean="0"/>
                  <a:t>?</a:t>
                </a:r>
              </a:p>
              <a:p>
                <a:r>
                  <a:rPr lang="en-US" altLang="ko-KR" dirty="0" smtClean="0"/>
                  <a:t>We define the kinetic energy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ko-KR" dirty="0" smtClean="0"/>
                  <a:t> to be the amount of energy to make something move.</a:t>
                </a:r>
              </a:p>
              <a:p>
                <a:r>
                  <a:rPr lang="en-US" altLang="ko-KR" dirty="0" smtClean="0"/>
                  <a:t>Define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𝑇</m:t>
                    </m:r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e>
                    </m:acc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≡0.</m:t>
                    </m:r>
                  </m:oMath>
                </a14:m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  <a:blipFill rotWithShape="1">
                <a:blip r:embed="rId2"/>
                <a:stretch>
                  <a:fillRect l="-1527" t="-1743" r="-23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제목 1"/>
              <p:cNvSpPr txBox="1">
                <a:spLocks/>
              </p:cNvSpPr>
              <p:nvPr/>
            </p:nvSpPr>
            <p:spPr>
              <a:xfrm>
                <a:off x="880" y="324315"/>
                <a:ext cx="9107624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b="1" dirty="0" smtClean="0"/>
                  <a:t>Difference between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1" i="1" smtClean="0">
                            <a:latin typeface="Cambria Math"/>
                          </a:rPr>
                          <m:t>𝒗</m:t>
                        </m:r>
                      </m:e>
                    </m:acc>
                    <m:r>
                      <a:rPr lang="en-US" altLang="ko-KR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ko-KR" b="1" i="1" smtClean="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ko-KR" altLang="en-US" b="1" dirty="0" smtClean="0"/>
                  <a:t> </a:t>
                </a:r>
                <a:r>
                  <a:rPr lang="en-US" altLang="ko-KR" b="1" dirty="0" smtClean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1" i="1" smtClean="0">
                            <a:latin typeface="Cambria Math"/>
                          </a:rPr>
                          <m:t>𝒗</m:t>
                        </m:r>
                      </m:e>
                    </m:acc>
                    <m:r>
                      <a:rPr lang="en-US" altLang="ko-KR" b="1" i="1" smtClean="0">
                        <a:latin typeface="Cambria Math"/>
                      </a:rPr>
                      <m:t>=</m:t>
                    </m:r>
                    <m:r>
                      <a:rPr lang="en-US" altLang="ko-KR" b="1" i="1" smtClean="0">
                        <a:latin typeface="Cambria Math"/>
                      </a:rPr>
                      <m:t>𝟎</m:t>
                    </m:r>
                  </m:oMath>
                </a14:m>
                <a:endParaRPr lang="ko-KR" altLang="en-US" b="1" dirty="0"/>
              </a:p>
            </p:txBody>
          </p:sp>
        </mc:Choice>
        <mc:Fallback>
          <p:sp>
            <p:nvSpPr>
              <p:cNvPr id="9" name="제목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" y="324315"/>
                <a:ext cx="9107624" cy="1143000"/>
              </a:xfrm>
              <a:prstGeom prst="rect">
                <a:avLst/>
              </a:prstGeom>
              <a:blipFill rotWithShape="1">
                <a:blip r:embed="rId3"/>
                <a:stretch>
                  <a:fillRect l="-2410" b="-4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23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268760"/>
                <a:ext cx="8784977" cy="489654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ko-KR" dirty="0" smtClean="0"/>
                  <a:t>Velocity exchange in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an elastic collision of identical particles:</a:t>
                </a:r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  <a:p>
                <a:r>
                  <a:rPr lang="en-US" altLang="ko-KR" dirty="0" smtClean="0">
                    <a:hlinkClick r:id="rId2"/>
                  </a:rPr>
                  <a:t>video</a:t>
                </a:r>
                <a:endParaRPr lang="en-US" altLang="ko-KR" dirty="0" smtClean="0"/>
              </a:p>
              <a:p>
                <a:r>
                  <a:rPr lang="en-US" altLang="ko-KR" dirty="0" smtClean="0"/>
                  <a:t>Newton’s laws of motion (3</a:t>
                </a:r>
                <a:r>
                  <a:rPr lang="en-US" altLang="ko-KR" baseline="30000" dirty="0" smtClean="0"/>
                  <a:t>rd</a:t>
                </a:r>
                <a:r>
                  <a:rPr lang="en-US" altLang="ko-KR" dirty="0" smtClean="0"/>
                  <a:t>) explains</a:t>
                </a:r>
                <a:r>
                  <a:rPr lang="en-US" altLang="ko-KR" dirty="0"/>
                  <a:t/>
                </a:r>
                <a:br>
                  <a:rPr lang="en-US" altLang="ko-KR" dirty="0"/>
                </a:br>
                <a:r>
                  <a:rPr lang="en-US" altLang="ko-KR" dirty="0" smtClean="0"/>
                  <a:t>the momentum conservation: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ko-KR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/>
                            </a:rPr>
                            <m:t>before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/>
                            </a:rPr>
                            <m:t>after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r>
                        <a:rPr lang="en-US" altLang="ko-KR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en-US" altLang="ko-KR" b="0" i="1" smtClean="0">
                          <a:latin typeface="Cambria Math"/>
                        </a:rPr>
                        <m:t>+</m:t>
                      </m:r>
                      <m:r>
                        <a:rPr lang="en-US" altLang="ko-KR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0</m:t>
                          </m:r>
                        </m:e>
                      </m:acc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r>
                        <a:rPr lang="en-US" altLang="ko-KR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268760"/>
                <a:ext cx="8784977" cy="4896544"/>
              </a:xfrm>
              <a:blipFill rotWithShape="1">
                <a:blip r:embed="rId3"/>
                <a:stretch>
                  <a:fillRect l="-1527" t="-274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4" name="Picture 4" descr="\\psf\Home\Desktop\Untitled-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576" y="2348880"/>
            <a:ext cx="2695324" cy="12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\\psf\Home\Desktop\Untitled-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7831"/>
            <a:ext cx="1686041" cy="113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\\psf\Home\Desktop\Untitled-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51807"/>
            <a:ext cx="2592288" cy="12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116632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Example</a:t>
            </a:r>
            <a:endParaRPr lang="ko-KR" altLang="en-US" b="1" dirty="0"/>
          </a:p>
        </p:txBody>
      </p:sp>
      <p:sp>
        <p:nvSpPr>
          <p:cNvPr id="2" name="오른쪽 화살표 1"/>
          <p:cNvSpPr/>
          <p:nvPr/>
        </p:nvSpPr>
        <p:spPr>
          <a:xfrm>
            <a:off x="3131840" y="2965338"/>
            <a:ext cx="504056" cy="322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5580112" y="2972070"/>
            <a:ext cx="504056" cy="322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09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psf\Home\Desktop\0403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048672" cy="453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052736"/>
                <a:ext cx="8784977" cy="1224136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K.E.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ko-KR" dirty="0" smtClean="0"/>
                  <a:t> depends on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|</m:t>
                    </m:r>
                    <m:acc>
                      <m:accPr>
                        <m:chr m:val="⃗"/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altLang="ko-KR" b="0" i="1" smtClean="0">
                        <a:latin typeface="Cambria Math"/>
                      </a:rPr>
                      <m:t>|</m:t>
                    </m:r>
                  </m:oMath>
                </a14:m>
                <a:r>
                  <a:rPr lang="en-US" altLang="ko-KR" dirty="0" smtClean="0"/>
                  <a:t>.</a:t>
                </a:r>
              </a:p>
              <a:p>
                <a:r>
                  <a:rPr lang="en-US" altLang="ko-KR" dirty="0" smtClean="0"/>
                  <a:t>K.E.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𝑇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 smtClean="0"/>
                  <a:t> is independent of the direction.</a:t>
                </a:r>
              </a:p>
              <a:p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052736"/>
                <a:ext cx="8784977" cy="1224136"/>
              </a:xfrm>
              <a:blipFill rotWithShape="1">
                <a:blip r:embed="rId3"/>
                <a:stretch>
                  <a:fillRect l="-1527" t="-6965" b="-109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-27384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We assume..</a:t>
            </a:r>
            <a:endParaRPr lang="ko-KR" altLang="en-US" b="1" dirty="0"/>
          </a:p>
        </p:txBody>
      </p:sp>
      <p:sp>
        <p:nvSpPr>
          <p:cNvPr id="2" name="직사각형 1"/>
          <p:cNvSpPr/>
          <p:nvPr/>
        </p:nvSpPr>
        <p:spPr>
          <a:xfrm>
            <a:off x="4355976" y="2492896"/>
            <a:ext cx="136815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99" name="Picture 3" descr="\\psf\Home\Desktop\latex-image-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01094"/>
            <a:ext cx="9810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0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psf\Home\Desktop\0403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494" y="1124744"/>
            <a:ext cx="5886396" cy="44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62304" y="5180604"/>
            <a:ext cx="6984776" cy="984699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b="0" dirty="0" smtClean="0"/>
              <a:t>K.E. is conserved in this interaction!</a:t>
            </a:r>
          </a:p>
          <a:p>
            <a:r>
              <a:rPr lang="en-US" altLang="ko-KR" dirty="0" smtClean="0">
                <a:hlinkClick r:id="rId3"/>
              </a:rPr>
              <a:t>video</a:t>
            </a:r>
            <a:endParaRPr lang="en-US" altLang="ko-KR" dirty="0"/>
          </a:p>
          <a:p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Bouncing a ball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28644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psf\Home\Desktop\0403-1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57315"/>
            <a:ext cx="5694422" cy="427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내용 개체 틀 7"/>
              <p:cNvSpPr>
                <a:spLocks noGrp="1"/>
              </p:cNvSpPr>
              <p:nvPr>
                <p:ph idx="1"/>
              </p:nvPr>
            </p:nvSpPr>
            <p:spPr>
              <a:xfrm>
                <a:off x="1619672" y="5252612"/>
                <a:ext cx="6131024" cy="1200723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ko-KR" dirty="0" smtClean="0"/>
                  <a:t>: conserved		</a:t>
                </a:r>
              </a:p>
              <a:p>
                <a:r>
                  <a:rPr lang="en-US" altLang="ko-KR" dirty="0" smtClean="0"/>
                  <a:t>However,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=0.</m:t>
                    </m:r>
                  </m:oMath>
                </a14:m>
                <a:r>
                  <a:rPr lang="ko-KR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not conserved!</a:t>
                </a:r>
              </a:p>
              <a:p>
                <a:r>
                  <a:rPr lang="en-US" altLang="ko-KR" dirty="0" smtClean="0"/>
                  <a:t>What is the problem in this logic?</a:t>
                </a:r>
                <a:endParaRPr lang="ko-KR" altLang="en-US" dirty="0"/>
              </a:p>
            </p:txBody>
          </p:sp>
        </mc:Choice>
        <mc:Fallback>
          <p:sp>
            <p:nvSpPr>
              <p:cNvPr id="8" name="내용 개체 틀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9672" y="5252612"/>
                <a:ext cx="6131024" cy="1200723"/>
              </a:xfrm>
              <a:blipFill rotWithShape="1">
                <a:blip r:embed="rId3"/>
                <a:stretch>
                  <a:fillRect l="-1493" t="-10152" b="-913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53752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Bounce against a spring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2115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𝐹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𝑚𝑔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𝑚𝑎</m:t>
                    </m:r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:r>
                  <a:rPr lang="en-US" altLang="ko-KR" b="0" dirty="0" smtClean="0"/>
                  <a:t>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⇒</m:t>
                    </m:r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𝑎𝑡</m:t>
                    </m:r>
                  </m:oMath>
                </a14:m>
                <a:r>
                  <a:rPr lang="en-US" altLang="ko-KR" b="0" dirty="0" smtClean="0"/>
                  <a:t> if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b="0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𝑚𝑣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𝑚𝑎𝑡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𝐹𝑡</m:t>
                    </m:r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⇒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ko-KR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</m:nary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𝑑𝑡</m:t>
                    </m:r>
                  </m:oMath>
                </a14:m>
                <a:endParaRPr lang="en-US" altLang="ko-KR" b="0" dirty="0" smtClean="0"/>
              </a:p>
              <a:p>
                <a:r>
                  <a:rPr lang="en-US" altLang="ko-KR" dirty="0" smtClean="0"/>
                  <a:t>The source of velocity change is force.</a:t>
                </a:r>
              </a:p>
              <a:p>
                <a:r>
                  <a:rPr lang="en-US" altLang="ko-KR" b="0" dirty="0" smtClean="0"/>
                  <a:t>The energy is closely related to the force.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  <a:blipFill rotWithShape="1">
                <a:blip r:embed="rId2"/>
                <a:stretch>
                  <a:fillRect l="-15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Free Fall and Acceleration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893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𝑚𝑎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/>
                          </a:rPr>
                          <m:t>gravity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𝑚𝑔</m:t>
                    </m:r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⇒</m:t>
                    </m:r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altLang="ko-KR" b="0" dirty="0" smtClean="0"/>
                  <a:t>: independent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ko-KR" b="0" dirty="0" smtClean="0"/>
                  <a:t>.</a:t>
                </a:r>
              </a:p>
              <a:p>
                <a:pPr/>
                <a:r>
                  <a:rPr lang="en-US" altLang="ko-KR" dirty="0" smtClean="0"/>
                  <a:t>Constant acceleration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&gt;0</m:t>
                        </m:r>
                      </m:e>
                    </m:d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14:m>
                  <m:oMath xmlns:m="http://schemas.openxmlformats.org/officeDocument/2006/math"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∴</m:t>
                    </m:r>
                    <m:f>
                      <m:fPr>
                        <m:ctrlP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𝑎</m:t>
                    </m:r>
                    <m:sSup>
                      <m:sSupPr>
                        <m:ctrlP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p>
                        <m:r>
                          <a:rPr lang="en-US" altLang="ko-KR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  &amp;  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ko-KR" sz="2800" b="0" i="1" smtClean="0">
                        <a:latin typeface="Cambria Math"/>
                        <a:ea typeface="Cambria Math"/>
                      </a:rPr>
                      <m:t>𝑎𝑡</m:t>
                    </m:r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:r>
                  <a:rPr lang="en-US" altLang="ko-KR" sz="4000" b="0" dirty="0" smtClean="0"/>
                  <a:t>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⇒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b="0" dirty="0" smtClean="0">
                    <a:solidFill>
                      <a:schemeClr val="bg1"/>
                    </a:solidFill>
                  </a:rPr>
                  <a:t/>
                </a:r>
                <a:br>
                  <a:rPr lang="en-US" altLang="ko-KR" b="0" dirty="0" smtClean="0">
                    <a:solidFill>
                      <a:schemeClr val="bg1"/>
                    </a:solidFill>
                  </a:rPr>
                </a:br>
                <a:r>
                  <a:rPr lang="en-US" altLang="ko-KR" b="0" dirty="0" smtClean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/>
                      </a:rPr>
                      <m:t> </m:t>
                    </m:r>
                    <m:r>
                      <a:rPr lang="en-US" altLang="ko-KR" i="1">
                        <a:latin typeface="Cambria Math"/>
                      </a:rPr>
                      <m:t>⇒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𝑚𝑎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𝐹𝑥</m:t>
                    </m:r>
                    <m:r>
                      <a:rPr lang="en-US" altLang="ko-KR" b="0" i="1" smtClean="0">
                        <a:latin typeface="Cambria Math"/>
                      </a:rPr>
                      <m:t>   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𝐹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𝑚𝑎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&gt;0</m:t>
                        </m:r>
                      </m:e>
                    </m:d>
                  </m:oMath>
                </a14:m>
                <a:r>
                  <a:rPr lang="en-US" altLang="ko-KR" b="0" i="1" dirty="0" smtClean="0">
                    <a:latin typeface="Cambria Math"/>
                  </a:rPr>
                  <a:t/>
                </a:r>
                <a:br>
                  <a:rPr lang="en-US" altLang="ko-KR" b="0" i="1" dirty="0" smtClean="0">
                    <a:latin typeface="Cambria Math"/>
                  </a:rPr>
                </a:br>
                <a:r>
                  <a:rPr lang="en-US" altLang="ko-KR" b="0" i="1" dirty="0" smtClean="0">
                    <a:latin typeface="Cambria Math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⇒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i="1">
                        <a:latin typeface="Cambria Math"/>
                      </a:rPr>
                      <m:t>𝐹𝑥</m:t>
                    </m:r>
                    <m:r>
                      <a:rPr lang="en-US" altLang="ko-KR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altLang="ko-KR" b="0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  <a:blipFill rotWithShape="1">
                <a:blip r:embed="rId2"/>
                <a:stretch>
                  <a:fillRect l="-15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Free fall and Acceleration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51555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</TotalTime>
  <Words>279</Words>
  <Application>Microsoft Office PowerPoint</Application>
  <PresentationFormat>화면 슬라이드 쇼(4:3)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E=mc2</vt:lpstr>
      <vt:lpstr>Kinetic Energy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E=mc2</dc:title>
  <dc:creator>Microsoft Corporation</dc:creator>
  <cp:lastModifiedBy>이준학</cp:lastModifiedBy>
  <cp:revision>188</cp:revision>
  <dcterms:created xsi:type="dcterms:W3CDTF">2006-10-05T04:04:58Z</dcterms:created>
  <dcterms:modified xsi:type="dcterms:W3CDTF">2012-04-03T10:52:45Z</dcterms:modified>
</cp:coreProperties>
</file>