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89" r:id="rId3"/>
    <p:sldId id="312" r:id="rId4"/>
    <p:sldId id="313" r:id="rId5"/>
    <p:sldId id="314" r:id="rId6"/>
    <p:sldId id="315" r:id="rId7"/>
    <p:sldId id="324" r:id="rId8"/>
    <p:sldId id="316" r:id="rId9"/>
    <p:sldId id="294" r:id="rId10"/>
    <p:sldId id="318" r:id="rId11"/>
    <p:sldId id="284" r:id="rId12"/>
    <p:sldId id="317" r:id="rId13"/>
    <p:sldId id="319" r:id="rId14"/>
    <p:sldId id="320" r:id="rId15"/>
    <p:sldId id="321" r:id="rId16"/>
    <p:sldId id="322" r:id="rId17"/>
    <p:sldId id="323" r:id="rId18"/>
  </p:sldIdLst>
  <p:sldSz cx="9144000" cy="6858000" type="screen4x3"/>
  <p:notesSz cx="6797675" cy="987425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26" autoAdjust="0"/>
  </p:normalViewPr>
  <p:slideViewPr>
    <p:cSldViewPr>
      <p:cViewPr>
        <p:scale>
          <a:sx n="73" d="100"/>
          <a:sy n="73" d="100"/>
        </p:scale>
        <p:origin x="-67" y="-1282"/>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F8877F8A-198A-4B3E-967D-5634ACCCD85B}" type="datetimeFigureOut">
              <a:rPr lang="ko-KR" altLang="en-US" smtClean="0"/>
              <a:pPr/>
              <a:t>2012-05-13</a:t>
            </a:fld>
            <a:endParaRPr lang="ko-KR" altLang="en-US"/>
          </a:p>
        </p:txBody>
      </p:sp>
      <p:sp>
        <p:nvSpPr>
          <p:cNvPr id="4" name="슬라이드 이미지 개체 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210476E-FF1E-4ED9-B6A6-302F697F91C0}" type="slidenum">
              <a:rPr lang="ko-KR" altLang="en-US" smtClean="0"/>
              <a:pPr/>
              <a:t>‹#›</a:t>
            </a:fld>
            <a:endParaRPr lang="ko-KR" altLang="en-US"/>
          </a:p>
        </p:txBody>
      </p:sp>
    </p:spTree>
    <p:extLst>
      <p:ext uri="{BB962C8B-B14F-4D97-AF65-F5344CB8AC3E}">
        <p14:creationId xmlns:p14="http://schemas.microsoft.com/office/powerpoint/2010/main" val="122943934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1304005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73413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194439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1660472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356436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188905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3021170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287926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157120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316565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C7361D0-550C-453E-AE2F-0F22F26449DC}" type="datetimeFigureOut">
              <a:rPr lang="ko-KR" altLang="en-US" smtClean="0"/>
              <a:pPr/>
              <a:t>2012-05-13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1244275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361D0-550C-453E-AE2F-0F22F26449DC}" type="datetimeFigureOut">
              <a:rPr lang="ko-KR" altLang="en-US" smtClean="0"/>
              <a:pPr/>
              <a:t>2012-05-13</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D02FE-0E0E-48F3-9CD1-9C69F417630A}" type="slidenum">
              <a:rPr lang="ko-KR" altLang="en-US" smtClean="0"/>
              <a:pPr/>
              <a:t>‹#›</a:t>
            </a:fld>
            <a:endParaRPr lang="ko-KR" altLang="en-US"/>
          </a:p>
        </p:txBody>
      </p:sp>
    </p:spTree>
    <p:extLst>
      <p:ext uri="{BB962C8B-B14F-4D97-AF65-F5344CB8AC3E}">
        <p14:creationId xmlns:p14="http://schemas.microsoft.com/office/powerpoint/2010/main" val="2175204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upload.wikimedia.org/wikipedia/commons/c/cc/FrischSmith.svg" TargetMode="External"/><Relationship Id="rId2" Type="http://schemas.openxmlformats.org/officeDocument/2006/relationships/hyperlink" Target="http://prola.aps.org/abstract/PR/v59/i3/p223_1" TargetMode="Externa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gdRmCqylsME" TargetMode="External"/><Relationship Id="rId2" Type="http://schemas.openxmlformats.org/officeDocument/2006/relationships/hyperlink" Target="http://www.sciencemag.org/content/177/4044/166.abstrac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etaresearch.org/cosmology/gps-relativity.asp" TargetMode="External"/><Relationship Id="rId2" Type="http://schemas.openxmlformats.org/officeDocument/2006/relationships/hyperlink" Target="http://www.youtube.com/watch?v=gdRmCqyls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HHRK6ojWdtU" TargetMode="External"/><Relationship Id="rId2" Type="http://schemas.openxmlformats.org/officeDocument/2006/relationships/hyperlink" Target="http://www.youtube.com/watch?v=KHjpBjgIMVk" TargetMode="External"/><Relationship Id="rId1" Type="http://schemas.openxmlformats.org/officeDocument/2006/relationships/slideLayout" Target="../slideLayouts/slideLayout2.xml"/><Relationship Id="rId6" Type="http://schemas.openxmlformats.org/officeDocument/2006/relationships/hyperlink" Target="http://www.youtube.com/watch?v=4osiJknSo8M" TargetMode="External"/><Relationship Id="rId5" Type="http://schemas.openxmlformats.org/officeDocument/2006/relationships/hyperlink" Target="http://www.youtube.com/watch?v=ywgOZvQXZQc" TargetMode="External"/><Relationship Id="rId4" Type="http://schemas.openxmlformats.org/officeDocument/2006/relationships/hyperlink" Target="http://www.youtube.com/watch?v=LLObGLVxjT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upload.wikimedia.org/wikipedia/commons/5/5b/Time-dilation-001.sv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a/a5/Time-dilation-002.svg"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a/a5/Time-dilation-002.svg"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upload.wikimedia.org/wikipedia/commons/4/4f/Time_dilation.svg" TargetMode="External"/><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08504" cy="5386610"/>
          </a:xfrm>
        </p:spPr>
        <p:txBody>
          <a:bodyPr>
            <a:normAutofit/>
          </a:bodyPr>
          <a:lstStyle/>
          <a:p>
            <a:r>
              <a:rPr lang="en-US" altLang="ko-KR" sz="8000" b="1" dirty="0" smtClean="0">
                <a:latin typeface="+mn-lt"/>
              </a:rPr>
              <a:t>Time Dilation</a:t>
            </a:r>
            <a:endParaRPr lang="ko-KR" altLang="en-US" sz="8000" b="1" dirty="0">
              <a:latin typeface="+mn-lt"/>
            </a:endParaRPr>
          </a:p>
        </p:txBody>
      </p:sp>
      <p:sp>
        <p:nvSpPr>
          <p:cNvPr id="3" name="날짜 개체 틀 2"/>
          <p:cNvSpPr>
            <a:spLocks noGrp="1"/>
          </p:cNvSpPr>
          <p:nvPr>
            <p:ph type="dt" sz="half" idx="10"/>
          </p:nvPr>
        </p:nvSpPr>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1</a:t>
            </a:fld>
            <a:endParaRPr lang="ko-KR" altLang="en-US"/>
          </a:p>
        </p:txBody>
      </p:sp>
    </p:spTree>
    <p:extLst>
      <p:ext uri="{BB962C8B-B14F-4D97-AF65-F5344CB8AC3E}">
        <p14:creationId xmlns:p14="http://schemas.microsoft.com/office/powerpoint/2010/main" val="3504396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b="1" dirty="0" smtClean="0">
                <a:latin typeface="+mn-lt"/>
              </a:rPr>
              <a:t>Event as a Four Vector</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10</a:t>
            </a:fld>
            <a:endParaRPr lang="ko-KR" altLang="en-US"/>
          </a:p>
        </p:txBody>
      </p:sp>
      <p:sp>
        <p:nvSpPr>
          <p:cNvPr id="7" name="TextBox 6"/>
          <p:cNvSpPr txBox="1"/>
          <p:nvPr/>
        </p:nvSpPr>
        <p:spPr>
          <a:xfrm>
            <a:off x="179512" y="1556792"/>
            <a:ext cx="8856984" cy="4708981"/>
          </a:xfrm>
          <a:prstGeom prst="rect">
            <a:avLst/>
          </a:prstGeom>
          <a:noFill/>
        </p:spPr>
        <p:txBody>
          <a:bodyPr wrap="square" rtlCol="0">
            <a:spAutoFit/>
          </a:bodyPr>
          <a:lstStyle/>
          <a:p>
            <a:pPr marL="457200" indent="-457200">
              <a:buFont typeface="Arial" pitchFamily="34" charset="0"/>
              <a:buChar char="•"/>
            </a:pPr>
            <a:r>
              <a:rPr lang="en-US" altLang="ko-KR" sz="3000" dirty="0" smtClean="0"/>
              <a:t>Event x=(ct, x, y, z) represents the space time point of  a physical event.</a:t>
            </a:r>
          </a:p>
          <a:p>
            <a:r>
              <a:rPr lang="en-US" altLang="ko-KR" sz="3000" dirty="0" smtClean="0"/>
              <a:t>   - c : the speed of light</a:t>
            </a:r>
          </a:p>
          <a:p>
            <a:r>
              <a:rPr lang="en-US" altLang="ko-KR" sz="3000" dirty="0"/>
              <a:t> </a:t>
            </a:r>
            <a:r>
              <a:rPr lang="en-US" altLang="ko-KR" sz="3000" dirty="0" smtClean="0"/>
              <a:t>  - t : the time</a:t>
            </a:r>
          </a:p>
          <a:p>
            <a:r>
              <a:rPr lang="en-US" altLang="ko-KR" sz="3000" dirty="0"/>
              <a:t> </a:t>
            </a:r>
            <a:r>
              <a:rPr lang="en-US" altLang="ko-KR" sz="3000" dirty="0" smtClean="0"/>
              <a:t>  - x, y, and z: spatial coordinates of the event</a:t>
            </a:r>
          </a:p>
          <a:p>
            <a:pPr marL="457200" indent="-457200">
              <a:buFont typeface="Arial" pitchFamily="34" charset="0"/>
              <a:buChar char="•"/>
            </a:pPr>
            <a:r>
              <a:rPr lang="en-US" altLang="ko-KR" sz="3000" dirty="0" smtClean="0"/>
              <a:t>The space-time point (event) of the clock fixed at the origin O of a frame S develops like </a:t>
            </a:r>
            <a:endParaRPr lang="en-US" altLang="ko-KR" sz="3000" dirty="0"/>
          </a:p>
          <a:p>
            <a:r>
              <a:rPr lang="en-US" altLang="ko-KR" sz="3000" dirty="0" smtClean="0"/>
              <a:t>    x</a:t>
            </a:r>
            <a:r>
              <a:rPr lang="en-US" altLang="ko-KR" sz="3000" dirty="0" smtClean="0"/>
              <a:t>=(</a:t>
            </a:r>
            <a:r>
              <a:rPr lang="en-US" altLang="ko-KR" sz="3000" dirty="0" err="1" smtClean="0"/>
              <a:t>cτ</a:t>
            </a:r>
            <a:r>
              <a:rPr lang="en-US" altLang="ko-KR" sz="3000" dirty="0" smtClean="0"/>
              <a:t>, 0, 0, 0)</a:t>
            </a:r>
          </a:p>
          <a:p>
            <a:r>
              <a:rPr lang="en-US" altLang="ko-KR" sz="3000" dirty="0"/>
              <a:t> </a:t>
            </a:r>
            <a:r>
              <a:rPr lang="en-US" altLang="ko-KR" sz="3000" dirty="0" smtClean="0"/>
              <a:t>   when τ=0, the light leaves B</a:t>
            </a:r>
          </a:p>
          <a:p>
            <a:r>
              <a:rPr lang="en-US" altLang="ko-KR" sz="3000" dirty="0"/>
              <a:t> </a:t>
            </a:r>
            <a:r>
              <a:rPr lang="en-US" altLang="ko-KR" sz="3000" dirty="0" smtClean="0"/>
              <a:t>   when τ=t, the light returns to B</a:t>
            </a:r>
            <a:endParaRPr lang="en-US" altLang="ko-KR" sz="3000" dirty="0"/>
          </a:p>
        </p:txBody>
      </p:sp>
    </p:spTree>
    <p:extLst>
      <p:ext uri="{BB962C8B-B14F-4D97-AF65-F5344CB8AC3E}">
        <p14:creationId xmlns:p14="http://schemas.microsoft.com/office/powerpoint/2010/main" val="1904702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08504" cy="5386610"/>
          </a:xfrm>
        </p:spPr>
        <p:txBody>
          <a:bodyPr>
            <a:normAutofit/>
          </a:bodyPr>
          <a:lstStyle/>
          <a:p>
            <a:r>
              <a:rPr lang="en-US" altLang="ko-KR" sz="8000" b="1" dirty="0" smtClean="0">
                <a:latin typeface="+mn-lt"/>
              </a:rPr>
              <a:t>Experiments confirming</a:t>
            </a:r>
            <a:br>
              <a:rPr lang="en-US" altLang="ko-KR" sz="8000" b="1" dirty="0" smtClean="0">
                <a:latin typeface="+mn-lt"/>
              </a:rPr>
            </a:br>
            <a:r>
              <a:rPr lang="en-US" altLang="ko-KR" sz="8000" b="1" dirty="0" smtClean="0">
                <a:latin typeface="+mn-lt"/>
              </a:rPr>
              <a:t> Time Dilation</a:t>
            </a:r>
            <a:endParaRPr lang="ko-KR" altLang="en-US" sz="8000" b="1" dirty="0">
              <a:latin typeface="+mn-lt"/>
            </a:endParaRPr>
          </a:p>
        </p:txBody>
      </p:sp>
      <p:sp>
        <p:nvSpPr>
          <p:cNvPr id="3" name="날짜 개체 틀 2"/>
          <p:cNvSpPr>
            <a:spLocks noGrp="1"/>
          </p:cNvSpPr>
          <p:nvPr>
            <p:ph type="dt" sz="half" idx="10"/>
          </p:nvPr>
        </p:nvSpPr>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4" name="슬라이드 번호 개체 틀 3"/>
          <p:cNvSpPr>
            <a:spLocks noGrp="1"/>
          </p:cNvSpPr>
          <p:nvPr>
            <p:ph type="sldNum" sz="quarter" idx="12"/>
          </p:nvPr>
        </p:nvSpPr>
        <p:spPr/>
        <p:txBody>
          <a:bodyPr/>
          <a:lstStyle/>
          <a:p>
            <a:fld id="{4BEDD84E-25D4-4983-8AA1-2863C96F08D9}" type="slidenum">
              <a:rPr lang="ko-KR" altLang="en-US" smtClean="0"/>
              <a:pPr/>
              <a:t>11</a:t>
            </a:fld>
            <a:endParaRPr lang="ko-KR" altLang="en-US"/>
          </a:p>
        </p:txBody>
      </p:sp>
    </p:spTree>
    <p:extLst>
      <p:ext uri="{BB962C8B-B14F-4D97-AF65-F5344CB8AC3E}">
        <p14:creationId xmlns:p14="http://schemas.microsoft.com/office/powerpoint/2010/main" val="2484292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ko-KR" altLang="en-US" b="1" dirty="0" smtClean="0">
                <a:latin typeface="+mn-lt"/>
              </a:rPr>
              <a:t>촛불이 꺼지는 시간</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12</a:t>
            </a:fld>
            <a:endParaRPr lang="ko-KR" altLang="en-US"/>
          </a:p>
        </p:txBody>
      </p:sp>
      <p:sp>
        <p:nvSpPr>
          <p:cNvPr id="7" name="TextBox 6"/>
          <p:cNvSpPr txBox="1"/>
          <p:nvPr/>
        </p:nvSpPr>
        <p:spPr>
          <a:xfrm>
            <a:off x="212120" y="1556792"/>
            <a:ext cx="8856984" cy="4708981"/>
          </a:xfrm>
          <a:prstGeom prst="rect">
            <a:avLst/>
          </a:prstGeom>
          <a:noFill/>
        </p:spPr>
        <p:txBody>
          <a:bodyPr wrap="square" rtlCol="0">
            <a:spAutoFit/>
          </a:bodyPr>
          <a:lstStyle/>
          <a:p>
            <a:pPr marL="457200" indent="-457200">
              <a:buFont typeface="Arial" pitchFamily="34" charset="0"/>
              <a:buChar char="•"/>
            </a:pPr>
            <a:r>
              <a:rPr lang="ko-KR" altLang="en-US" sz="3000" dirty="0" smtClean="0"/>
              <a:t>한 시간에 다 타버리는 동일한 촛불 </a:t>
            </a:r>
            <a:r>
              <a:rPr lang="en-US" altLang="ko-KR" sz="3000" dirty="0" smtClean="0"/>
              <a:t>A</a:t>
            </a:r>
            <a:r>
              <a:rPr lang="ko-KR" altLang="en-US" sz="3000" dirty="0" smtClean="0"/>
              <a:t>와 </a:t>
            </a:r>
            <a:r>
              <a:rPr lang="en-US" altLang="ko-KR" sz="3000" dirty="0" smtClean="0"/>
              <a:t>B</a:t>
            </a:r>
            <a:r>
              <a:rPr lang="ko-KR" altLang="en-US" sz="3000" dirty="0" smtClean="0"/>
              <a:t>가</a:t>
            </a:r>
            <a:endParaRPr lang="en-US" altLang="ko-KR" sz="3000" dirty="0" smtClean="0"/>
          </a:p>
          <a:p>
            <a:r>
              <a:rPr lang="ko-KR" altLang="en-US" sz="3000" dirty="0" smtClean="0"/>
              <a:t>   있다</a:t>
            </a:r>
            <a:r>
              <a:rPr lang="en-US" altLang="ko-KR" sz="3000" dirty="0" smtClean="0"/>
              <a:t>.</a:t>
            </a:r>
          </a:p>
          <a:p>
            <a:pPr marL="457200" indent="-457200">
              <a:buFont typeface="Arial" pitchFamily="34" charset="0"/>
              <a:buChar char="•"/>
            </a:pPr>
            <a:r>
              <a:rPr lang="ko-KR" altLang="en-US" sz="3000" dirty="0" smtClean="0"/>
              <a:t>촛불</a:t>
            </a:r>
            <a:r>
              <a:rPr lang="en-US" altLang="ko-KR" sz="3000" dirty="0" smtClean="0"/>
              <a:t> A</a:t>
            </a:r>
            <a:r>
              <a:rPr lang="ko-KR" altLang="en-US" sz="3000" dirty="0" smtClean="0"/>
              <a:t>와 </a:t>
            </a:r>
            <a:r>
              <a:rPr lang="en-US" altLang="ko-KR" sz="3000" dirty="0" smtClean="0"/>
              <a:t>B</a:t>
            </a:r>
            <a:r>
              <a:rPr lang="ko-KR" altLang="en-US" sz="3000" dirty="0" smtClean="0"/>
              <a:t>는 각각 </a:t>
            </a:r>
            <a:r>
              <a:rPr lang="en-US" altLang="ko-KR" sz="3000" dirty="0" smtClean="0"/>
              <a:t>S</a:t>
            </a:r>
            <a:r>
              <a:rPr lang="en-US" altLang="ko-KR" sz="3000" baseline="-25000" dirty="0" smtClean="0"/>
              <a:t>A</a:t>
            </a:r>
            <a:r>
              <a:rPr lang="ko-KR" altLang="en-US" sz="3000" dirty="0" smtClean="0"/>
              <a:t>와 </a:t>
            </a:r>
            <a:r>
              <a:rPr lang="en-US" altLang="ko-KR" sz="3000" dirty="0" smtClean="0"/>
              <a:t>S</a:t>
            </a:r>
            <a:r>
              <a:rPr lang="en-US" altLang="ko-KR" sz="3000" baseline="-25000" dirty="0" smtClean="0"/>
              <a:t>B</a:t>
            </a:r>
            <a:r>
              <a:rPr lang="ko-KR" altLang="en-US" sz="3000" dirty="0" smtClean="0"/>
              <a:t>의 원점 </a:t>
            </a:r>
            <a:r>
              <a:rPr lang="en-US" altLang="ko-KR" sz="3000" dirty="0" smtClean="0"/>
              <a:t>O</a:t>
            </a:r>
            <a:r>
              <a:rPr lang="en-US" altLang="ko-KR" sz="3000" baseline="-25000" dirty="0" smtClean="0"/>
              <a:t>A</a:t>
            </a:r>
            <a:r>
              <a:rPr lang="ko-KR" altLang="en-US" sz="3000" dirty="0" smtClean="0"/>
              <a:t>와 </a:t>
            </a:r>
            <a:r>
              <a:rPr lang="en-US" altLang="ko-KR" sz="3000" dirty="0" smtClean="0"/>
              <a:t>O</a:t>
            </a:r>
            <a:r>
              <a:rPr lang="en-US" altLang="ko-KR" sz="3000" baseline="-25000" dirty="0" smtClean="0"/>
              <a:t>B</a:t>
            </a:r>
            <a:r>
              <a:rPr lang="ko-KR" altLang="en-US" sz="3000" dirty="0" smtClean="0"/>
              <a:t>에 있다</a:t>
            </a:r>
            <a:r>
              <a:rPr lang="en-US" altLang="ko-KR" sz="3000" dirty="0" smtClean="0"/>
              <a:t>.</a:t>
            </a:r>
          </a:p>
          <a:p>
            <a:pPr marL="457200" indent="-457200">
              <a:buFont typeface="Arial" pitchFamily="34" charset="0"/>
              <a:buChar char="•"/>
            </a:pPr>
            <a:r>
              <a:rPr lang="en-US" altLang="ko-KR" sz="3000" dirty="0" smtClean="0"/>
              <a:t>S</a:t>
            </a:r>
            <a:r>
              <a:rPr lang="en-US" altLang="ko-KR" sz="3000" baseline="-25000" dirty="0" smtClean="0"/>
              <a:t>A</a:t>
            </a:r>
            <a:r>
              <a:rPr lang="ko-KR" altLang="en-US" sz="3000" dirty="0" smtClean="0"/>
              <a:t>와 </a:t>
            </a:r>
            <a:r>
              <a:rPr lang="en-US" altLang="ko-KR" sz="3000" dirty="0" smtClean="0"/>
              <a:t>S</a:t>
            </a:r>
            <a:r>
              <a:rPr lang="en-US" altLang="ko-KR" sz="3000" baseline="-25000" dirty="0" smtClean="0"/>
              <a:t>B</a:t>
            </a:r>
            <a:r>
              <a:rPr lang="ko-KR" altLang="en-US" sz="3000" dirty="0" smtClean="0"/>
              <a:t>는 </a:t>
            </a:r>
            <a:r>
              <a:rPr lang="en-US" altLang="ko-KR" sz="3000" dirty="0" err="1" smtClean="0"/>
              <a:t>t</a:t>
            </a:r>
            <a:r>
              <a:rPr lang="en-US" altLang="ko-KR" sz="3000" baseline="-25000" dirty="0" err="1" smtClean="0"/>
              <a:t>A</a:t>
            </a:r>
            <a:r>
              <a:rPr lang="en-US" altLang="ko-KR" sz="3000" dirty="0" smtClean="0"/>
              <a:t>=</a:t>
            </a:r>
            <a:r>
              <a:rPr lang="en-US" altLang="ko-KR" sz="3000" dirty="0" err="1" smtClean="0"/>
              <a:t>t</a:t>
            </a:r>
            <a:r>
              <a:rPr lang="en-US" altLang="ko-KR" sz="3000" baseline="-25000" dirty="0" err="1" smtClean="0"/>
              <a:t>B</a:t>
            </a:r>
            <a:r>
              <a:rPr lang="en-US" altLang="ko-KR" sz="3000" dirty="0" smtClean="0"/>
              <a:t>=0</a:t>
            </a:r>
            <a:r>
              <a:rPr lang="ko-KR" altLang="en-US" sz="3000" dirty="0" smtClean="0"/>
              <a:t>일 때 일치한다</a:t>
            </a:r>
            <a:r>
              <a:rPr lang="en-US" altLang="ko-KR" sz="3000" dirty="0" smtClean="0"/>
              <a:t>.</a:t>
            </a:r>
          </a:p>
          <a:p>
            <a:pPr marL="457200" indent="-457200">
              <a:buFont typeface="Arial" pitchFamily="34" charset="0"/>
              <a:buChar char="•"/>
            </a:pPr>
            <a:r>
              <a:rPr lang="en-US" altLang="ko-KR" sz="3000" dirty="0" smtClean="0"/>
              <a:t>S</a:t>
            </a:r>
            <a:r>
              <a:rPr lang="en-US" altLang="ko-KR" sz="3000" baseline="-25000" dirty="0" smtClean="0"/>
              <a:t>B</a:t>
            </a:r>
            <a:r>
              <a:rPr lang="ko-KR" altLang="en-US" sz="3000" dirty="0" smtClean="0"/>
              <a:t>는 </a:t>
            </a:r>
            <a:r>
              <a:rPr lang="en-US" altLang="ko-KR" sz="3000" dirty="0" smtClean="0"/>
              <a:t>S</a:t>
            </a:r>
            <a:r>
              <a:rPr lang="en-US" altLang="ko-KR" sz="3000" baseline="-25000" dirty="0" smtClean="0"/>
              <a:t>A</a:t>
            </a:r>
            <a:r>
              <a:rPr lang="ko-KR" altLang="en-US" sz="3000" dirty="0" smtClean="0"/>
              <a:t>에 대해 </a:t>
            </a:r>
            <a:r>
              <a:rPr lang="en-US" altLang="ko-KR" sz="3000" dirty="0" smtClean="0"/>
              <a:t>        </a:t>
            </a:r>
            <a:r>
              <a:rPr lang="ko-KR" altLang="en-US" sz="3000" dirty="0" smtClean="0"/>
              <a:t>으로 운동한다</a:t>
            </a:r>
            <a:r>
              <a:rPr lang="en-US" altLang="ko-KR" sz="3000" dirty="0" smtClean="0"/>
              <a:t>.</a:t>
            </a:r>
          </a:p>
          <a:p>
            <a:pPr marL="457200" indent="-457200">
              <a:buFont typeface="Arial" pitchFamily="34" charset="0"/>
              <a:buChar char="•"/>
            </a:pPr>
            <a:r>
              <a:rPr lang="en-US" altLang="ko-KR" sz="3000" dirty="0" smtClean="0"/>
              <a:t>O</a:t>
            </a:r>
            <a:r>
              <a:rPr lang="en-US" altLang="ko-KR" sz="3000" baseline="-25000" dirty="0" smtClean="0"/>
              <a:t>A</a:t>
            </a:r>
            <a:r>
              <a:rPr lang="ko-KR" altLang="en-US" sz="3000" dirty="0" smtClean="0"/>
              <a:t>에서</a:t>
            </a:r>
            <a:r>
              <a:rPr lang="en-US" altLang="ko-KR" sz="3000" dirty="0" smtClean="0"/>
              <a:t> </a:t>
            </a:r>
            <a:r>
              <a:rPr lang="ko-KR" altLang="en-US" sz="3000" dirty="0" smtClean="0"/>
              <a:t>볼 때 </a:t>
            </a:r>
            <a:r>
              <a:rPr lang="en-US" altLang="ko-KR" sz="3000" dirty="0" smtClean="0"/>
              <a:t>A</a:t>
            </a:r>
            <a:r>
              <a:rPr lang="ko-KR" altLang="en-US" sz="3000" dirty="0" smtClean="0"/>
              <a:t>와 </a:t>
            </a:r>
            <a:r>
              <a:rPr lang="en-US" altLang="ko-KR" sz="3000" dirty="0" smtClean="0"/>
              <a:t>B</a:t>
            </a:r>
            <a:r>
              <a:rPr lang="ko-KR" altLang="en-US" sz="3000" dirty="0" smtClean="0"/>
              <a:t>가 꺼지는 시간은</a:t>
            </a:r>
            <a:r>
              <a:rPr lang="en-US" altLang="ko-KR" sz="3000" dirty="0" smtClean="0"/>
              <a:t>?</a:t>
            </a:r>
          </a:p>
          <a:p>
            <a:pPr marL="457200" indent="-457200">
              <a:buFont typeface="Arial" pitchFamily="34" charset="0"/>
              <a:buChar char="•"/>
            </a:pPr>
            <a:r>
              <a:rPr lang="en-US" altLang="ko-KR" sz="3000" dirty="0" smtClean="0"/>
              <a:t>O</a:t>
            </a:r>
            <a:r>
              <a:rPr lang="en-US" altLang="ko-KR" sz="3000" baseline="-25000" dirty="0" smtClean="0"/>
              <a:t>B</a:t>
            </a:r>
            <a:r>
              <a:rPr lang="ko-KR" altLang="en-US" sz="3000" dirty="0" smtClean="0"/>
              <a:t>에서</a:t>
            </a:r>
            <a:r>
              <a:rPr lang="en-US" altLang="ko-KR" sz="3000" dirty="0" smtClean="0"/>
              <a:t> </a:t>
            </a:r>
            <a:r>
              <a:rPr lang="ko-KR" altLang="en-US" sz="3000" dirty="0"/>
              <a:t>볼 때 </a:t>
            </a:r>
            <a:r>
              <a:rPr lang="en-US" altLang="ko-KR" sz="3000" dirty="0"/>
              <a:t>A</a:t>
            </a:r>
            <a:r>
              <a:rPr lang="ko-KR" altLang="en-US" sz="3000" dirty="0"/>
              <a:t>와 </a:t>
            </a:r>
            <a:r>
              <a:rPr lang="en-US" altLang="ko-KR" sz="3000" dirty="0"/>
              <a:t>B</a:t>
            </a:r>
            <a:r>
              <a:rPr lang="ko-KR" altLang="en-US" sz="3000" dirty="0"/>
              <a:t>가 꺼지는 시간은</a:t>
            </a:r>
            <a:r>
              <a:rPr lang="en-US" altLang="ko-KR" sz="3000" dirty="0" smtClean="0"/>
              <a:t>?</a:t>
            </a:r>
          </a:p>
          <a:p>
            <a:pPr marL="457200" indent="-457200">
              <a:buFont typeface="Arial" pitchFamily="34" charset="0"/>
              <a:buChar char="•"/>
            </a:pPr>
            <a:r>
              <a:rPr lang="ko-KR" altLang="en-US" sz="3000" dirty="0" smtClean="0"/>
              <a:t>같은</a:t>
            </a:r>
            <a:r>
              <a:rPr lang="en-US" altLang="ko-KR" sz="3000" dirty="0" smtClean="0"/>
              <a:t> </a:t>
            </a:r>
            <a:r>
              <a:rPr lang="ko-KR" altLang="en-US" sz="3000" dirty="0" smtClean="0"/>
              <a:t>점과 다른 점을 설명하시오</a:t>
            </a:r>
            <a:r>
              <a:rPr lang="en-US" altLang="ko-KR" sz="3000" dirty="0" smtClean="0"/>
              <a:t>.</a:t>
            </a:r>
            <a:endParaRPr lang="en-US" altLang="ko-KR" sz="3000" dirty="0"/>
          </a:p>
          <a:p>
            <a:pPr marL="457200" indent="-457200">
              <a:buFont typeface="Arial" pitchFamily="34" charset="0"/>
              <a:buChar char="•"/>
            </a:pPr>
            <a:endParaRPr lang="en-US" altLang="ko-KR" sz="3000" dirty="0" smtClean="0"/>
          </a:p>
        </p:txBody>
      </p:sp>
      <p:pic>
        <p:nvPicPr>
          <p:cNvPr id="6145" name="Picture 1" descr="\\psf\Home\Desktop\latex-image-20.png"/>
          <p:cNvPicPr>
            <a:picLocks noChangeAspect="1" noChangeArrowheads="1"/>
          </p:cNvPicPr>
          <p:nvPr/>
        </p:nvPicPr>
        <p:blipFill>
          <a:blip r:embed="rId2" cstate="print"/>
          <a:srcRect/>
          <a:stretch>
            <a:fillRect/>
          </a:stretch>
        </p:blipFill>
        <p:spPr bwMode="auto">
          <a:xfrm>
            <a:off x="3419872" y="4005064"/>
            <a:ext cx="990600" cy="257175"/>
          </a:xfrm>
          <a:prstGeom prst="rect">
            <a:avLst/>
          </a:prstGeom>
          <a:noFill/>
        </p:spPr>
      </p:pic>
    </p:spTree>
    <p:extLst>
      <p:ext uri="{BB962C8B-B14F-4D97-AF65-F5344CB8AC3E}">
        <p14:creationId xmlns:p14="http://schemas.microsoft.com/office/powerpoint/2010/main" val="463216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78710" y="73019"/>
            <a:ext cx="8229600" cy="1143000"/>
          </a:xfrm>
        </p:spPr>
        <p:txBody>
          <a:bodyPr>
            <a:normAutofit/>
          </a:bodyPr>
          <a:lstStyle/>
          <a:p>
            <a:r>
              <a:rPr lang="en-US" altLang="ko-KR" b="1" dirty="0" smtClean="0">
                <a:latin typeface="+mn-lt"/>
              </a:rPr>
              <a:t>Rossi-Hall Experiment (1940)</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13</a:t>
            </a:fld>
            <a:endParaRPr lang="ko-KR" altLang="en-US" dirty="0"/>
          </a:p>
        </p:txBody>
      </p:sp>
      <p:sp>
        <p:nvSpPr>
          <p:cNvPr id="3" name="직사각형 2"/>
          <p:cNvSpPr/>
          <p:nvPr/>
        </p:nvSpPr>
        <p:spPr>
          <a:xfrm>
            <a:off x="2771800" y="6381328"/>
            <a:ext cx="5940152" cy="276999"/>
          </a:xfrm>
          <a:prstGeom prst="rect">
            <a:avLst/>
          </a:prstGeom>
        </p:spPr>
        <p:txBody>
          <a:bodyPr wrap="square">
            <a:spAutoFit/>
          </a:bodyPr>
          <a:lstStyle/>
          <a:p>
            <a:r>
              <a:rPr lang="ko-KR" altLang="en-US" sz="1200" dirty="0" smtClean="0"/>
              <a:t>그림출처</a:t>
            </a:r>
            <a:r>
              <a:rPr lang="en-US" altLang="ko-KR" sz="1200" dirty="0" smtClean="0"/>
              <a:t>: http</a:t>
            </a:r>
            <a:r>
              <a:rPr lang="en-US" altLang="ko-KR" sz="1200" dirty="0"/>
              <a:t>://en.wikipedia.org/wiki/File:FrischSmith.svg</a:t>
            </a:r>
            <a:endParaRPr lang="ko-KR" altLang="en-US" sz="1200" dirty="0"/>
          </a:p>
        </p:txBody>
      </p:sp>
      <mc:AlternateContent xmlns:mc="http://schemas.openxmlformats.org/markup-compatibility/2006">
        <mc:Choice xmlns:a14="http://schemas.microsoft.com/office/drawing/2010/main" Requires="a14">
          <p:sp>
            <p:nvSpPr>
              <p:cNvPr id="8" name="TextBox 7"/>
              <p:cNvSpPr txBox="1"/>
              <p:nvPr/>
            </p:nvSpPr>
            <p:spPr>
              <a:xfrm>
                <a:off x="107504" y="1216019"/>
                <a:ext cx="8856984" cy="5601533"/>
              </a:xfrm>
              <a:prstGeom prst="rect">
                <a:avLst/>
              </a:prstGeom>
              <a:noFill/>
            </p:spPr>
            <p:txBody>
              <a:bodyPr wrap="square" rtlCol="0">
                <a:spAutoFit/>
              </a:bodyPr>
              <a:lstStyle/>
              <a:p>
                <a:pPr marL="457200" indent="-457200">
                  <a:buFont typeface="Arial" pitchFamily="34" charset="0"/>
                  <a:buChar char="•"/>
                </a:pPr>
                <a14:m>
                  <m:oMath xmlns:m="http://schemas.openxmlformats.org/officeDocument/2006/math">
                    <m:sSup>
                      <m:sSupPr>
                        <m:ctrlPr>
                          <a:rPr lang="en-US" altLang="ko-KR" sz="3000" i="1" smtClean="0">
                            <a:latin typeface="Cambria Math"/>
                          </a:rPr>
                        </m:ctrlPr>
                      </m:sSupPr>
                      <m:e>
                        <m:r>
                          <m:rPr>
                            <m:sty m:val="p"/>
                          </m:rPr>
                          <a:rPr lang="el-GR" altLang="ko-KR" sz="3000" b="0" i="1" smtClean="0">
                            <a:latin typeface="Cambria Math"/>
                          </a:rPr>
                          <m:t>μ</m:t>
                        </m:r>
                      </m:e>
                      <m:sup>
                        <m:r>
                          <a:rPr lang="en-US" altLang="ko-KR" sz="3000" b="0" i="1" smtClean="0">
                            <a:latin typeface="Cambria Math"/>
                          </a:rPr>
                          <m:t>−</m:t>
                        </m:r>
                      </m:sup>
                    </m:sSup>
                  </m:oMath>
                </a14:m>
                <a:r>
                  <a:rPr lang="en-US" altLang="ko-KR" sz="3000" dirty="0" smtClean="0"/>
                  <a:t> (</a:t>
                </a:r>
                <a:r>
                  <a:rPr lang="en-US" altLang="ko-KR" sz="3000" dirty="0" err="1" smtClean="0"/>
                  <a:t>muon</a:t>
                </a:r>
                <a:r>
                  <a:rPr lang="en-US" altLang="ko-KR" sz="3000" dirty="0" smtClean="0"/>
                  <a:t>) decays </a:t>
                </a:r>
                <a:r>
                  <a:rPr lang="en-US" altLang="ko-KR" sz="3000" dirty="0" smtClean="0"/>
                  <a:t>with the life time </a:t>
                </a:r>
              </a:p>
              <a:p>
                <a:r>
                  <a:rPr lang="en-US" altLang="ko-KR" sz="3000" dirty="0"/>
                  <a:t> </a:t>
                </a:r>
                <a:r>
                  <a:rPr lang="en-US" altLang="ko-KR" sz="3000" dirty="0" smtClean="0"/>
                  <a:t>  τ=2.2 </a:t>
                </a:r>
                <a:r>
                  <a:rPr lang="el-GR" altLang="ko-KR" sz="3000" dirty="0" smtClean="0"/>
                  <a:t>μ</a:t>
                </a:r>
                <a:r>
                  <a:rPr lang="en-US" altLang="ko-KR" sz="3000" dirty="0" smtClean="0"/>
                  <a:t>s (</a:t>
                </a:r>
                <a:r>
                  <a:rPr lang="el-GR" altLang="ko-KR" sz="3000" dirty="0" smtClean="0"/>
                  <a:t>μ</a:t>
                </a:r>
                <a:r>
                  <a:rPr lang="en-US" altLang="ko-KR" sz="3000" dirty="0" smtClean="0"/>
                  <a:t>=</a:t>
                </a:r>
                <a:r>
                  <a:rPr lang="en-US" altLang="ko-KR" sz="3000" dirty="0"/>
                  <a:t> </a:t>
                </a:r>
                <a14:m>
                  <m:oMath xmlns:m="http://schemas.openxmlformats.org/officeDocument/2006/math">
                    <m:sSup>
                      <m:sSupPr>
                        <m:ctrlPr>
                          <a:rPr lang="en-US" altLang="ko-KR" sz="3000" i="1">
                            <a:latin typeface="Cambria Math"/>
                          </a:rPr>
                        </m:ctrlPr>
                      </m:sSupPr>
                      <m:e>
                        <m:r>
                          <a:rPr lang="en-US" altLang="ko-KR" sz="3000" b="0" i="1" smtClean="0">
                            <a:latin typeface="Cambria Math"/>
                          </a:rPr>
                          <m:t>10</m:t>
                        </m:r>
                      </m:e>
                      <m:sup>
                        <m:r>
                          <a:rPr lang="en-US" altLang="ko-KR" sz="3000" i="1">
                            <a:latin typeface="Cambria Math"/>
                          </a:rPr>
                          <m:t>−</m:t>
                        </m:r>
                        <m:r>
                          <a:rPr lang="en-US" altLang="ko-KR" sz="3000" b="0" i="1" smtClean="0">
                            <a:latin typeface="Cambria Math"/>
                          </a:rPr>
                          <m:t>6</m:t>
                        </m:r>
                      </m:sup>
                    </m:sSup>
                  </m:oMath>
                </a14:m>
                <a:r>
                  <a:rPr lang="en-US" altLang="ko-KR" sz="3000" dirty="0" smtClean="0"/>
                  <a:t>) in its rest </a:t>
                </a:r>
                <a:r>
                  <a:rPr lang="en-US" altLang="ko-KR" sz="3000" dirty="0" smtClean="0"/>
                  <a:t>frame</a:t>
                </a:r>
              </a:p>
              <a:p>
                <a:pPr marL="457200" indent="-457200">
                  <a:buFont typeface="Arial" pitchFamily="34" charset="0"/>
                  <a:buChar char="•"/>
                </a:pPr>
                <a:r>
                  <a:rPr lang="en-US" altLang="ko-KR" sz="3000" dirty="0" smtClean="0"/>
                  <a:t>Cosmic </a:t>
                </a:r>
                <a:r>
                  <a:rPr lang="en-US" altLang="ko-KR" sz="3000" dirty="0" err="1" smtClean="0"/>
                  <a:t>muons</a:t>
                </a:r>
                <a:r>
                  <a:rPr lang="en-US" altLang="ko-KR" sz="3000" dirty="0" smtClean="0"/>
                  <a:t> come from the space (altitude: 15-20km) with very high velocity </a:t>
                </a:r>
                <a:r>
                  <a:rPr lang="en-US" altLang="ko-KR" sz="3000" dirty="0" smtClean="0"/>
                  <a:t>such as</a:t>
                </a:r>
                <a:r>
                  <a:rPr lang="en-US" altLang="ko-KR" sz="3000" dirty="0"/>
                  <a:t> </a:t>
                </a:r>
                <a14:m>
                  <m:oMath xmlns:m="http://schemas.openxmlformats.org/officeDocument/2006/math">
                    <m:r>
                      <a:rPr lang="en-US" altLang="ko-KR" sz="3000" b="0" i="1" smtClean="0">
                        <a:latin typeface="Cambria Math"/>
                      </a:rPr>
                      <m:t>𝑣</m:t>
                    </m:r>
                    <m:r>
                      <a:rPr lang="el-GR" altLang="ko-KR" sz="3000" i="1" smtClean="0">
                        <a:latin typeface="Cambria Math"/>
                      </a:rPr>
                      <m:t>=</m:t>
                    </m:r>
                    <m:r>
                      <a:rPr lang="en-US" altLang="ko-KR" sz="3000" b="0" i="1" smtClean="0">
                        <a:latin typeface="Cambria Math"/>
                      </a:rPr>
                      <m:t>0.994 </m:t>
                    </m:r>
                    <m:r>
                      <a:rPr lang="en-US" altLang="ko-KR" sz="3000" b="0" i="1" smtClean="0">
                        <a:latin typeface="Cambria Math"/>
                      </a:rPr>
                      <m:t>𝑐</m:t>
                    </m:r>
                    <m:r>
                      <a:rPr lang="en-US" altLang="ko-KR" sz="3000" b="0" i="1" smtClean="0">
                        <a:latin typeface="Cambria Math"/>
                      </a:rPr>
                      <m:t>   →  </m:t>
                    </m:r>
                    <m:r>
                      <a:rPr lang="en-US" altLang="ko-KR" sz="3000" b="0" i="1" smtClean="0">
                        <a:latin typeface="Cambria Math"/>
                      </a:rPr>
                      <m:t>𝛾</m:t>
                    </m:r>
                    <m:r>
                      <a:rPr lang="en-US" altLang="ko-KR" sz="3000" b="0" i="1" smtClean="0">
                        <a:latin typeface="Cambria Math"/>
                      </a:rPr>
                      <m:t>=9.14</m:t>
                    </m:r>
                  </m:oMath>
                </a14:m>
                <a:r>
                  <a:rPr lang="en-US" altLang="ko-KR" sz="3000" dirty="0" smtClean="0"/>
                  <a:t>.</a:t>
                </a:r>
              </a:p>
              <a:p>
                <a:pPr marL="457200" indent="-457200">
                  <a:buFont typeface="Arial" pitchFamily="34" charset="0"/>
                  <a:buChar char="•"/>
                </a:pPr>
                <a:r>
                  <a:rPr lang="en-US" altLang="ko-KR" sz="3000" dirty="0" smtClean="0"/>
                  <a:t>If there is no time dilation, then a cosmic </a:t>
                </a:r>
                <a:r>
                  <a:rPr lang="en-US" altLang="ko-KR" sz="3000" dirty="0" err="1" smtClean="0"/>
                  <a:t>muon</a:t>
                </a:r>
                <a:r>
                  <a:rPr lang="en-US" altLang="ko-KR" sz="3000" dirty="0" smtClean="0"/>
                  <a:t> travels the distance </a:t>
                </a:r>
              </a:p>
              <a:p>
                <a:pPr marL="457200" indent="-457200">
                  <a:buFont typeface="Arial" pitchFamily="34" charset="0"/>
                  <a:buChar char="•"/>
                </a:pPr>
                <a:r>
                  <a:rPr lang="en-US" altLang="ko-KR" sz="2800" dirty="0" smtClean="0"/>
                  <a:t>D(nonrelativistic)=</a:t>
                </a:r>
                <a:r>
                  <a:rPr lang="en-US" altLang="ko-KR" sz="2800" dirty="0"/>
                  <a:t> </a:t>
                </a:r>
                <a14:m>
                  <m:oMath xmlns:m="http://schemas.openxmlformats.org/officeDocument/2006/math">
                    <m:r>
                      <a:rPr lang="en-US" altLang="ko-KR" sz="2800" i="1">
                        <a:latin typeface="Cambria Math"/>
                      </a:rPr>
                      <m:t>𝑣</m:t>
                    </m:r>
                    <m:r>
                      <a:rPr lang="en-US" altLang="ko-KR" sz="2800" b="0" i="1" smtClean="0">
                        <a:latin typeface="Cambria Math"/>
                      </a:rPr>
                      <m:t>𝜏</m:t>
                    </m:r>
                    <m:r>
                      <a:rPr lang="en-US" altLang="ko-KR" sz="2800" b="0" i="1" smtClean="0">
                        <a:latin typeface="Cambria Math"/>
                      </a:rPr>
                      <m:t>=0.994 </m:t>
                    </m:r>
                    <m:r>
                      <a:rPr lang="en-US" altLang="ko-KR" sz="2800" b="0" i="1" smtClean="0">
                        <a:latin typeface="Cambria Math"/>
                      </a:rPr>
                      <m:t>𝑐</m:t>
                    </m:r>
                    <m:r>
                      <a:rPr lang="en-US" altLang="ko-KR" sz="2800" b="0" i="1" smtClean="0">
                        <a:latin typeface="Cambria Math"/>
                      </a:rPr>
                      <m:t>×2.2 </m:t>
                    </m:r>
                    <m:r>
                      <a:rPr lang="en-US" altLang="ko-KR" sz="2800" b="0" i="1" smtClean="0">
                        <a:latin typeface="Cambria Math"/>
                      </a:rPr>
                      <m:t>𝜇</m:t>
                    </m:r>
                  </m:oMath>
                </a14:m>
                <a:r>
                  <a:rPr lang="en-US" altLang="ko-KR" sz="2800" dirty="0" smtClean="0"/>
                  <a:t>s = 660 </a:t>
                </a:r>
                <a:r>
                  <a:rPr lang="en-US" altLang="ko-KR" sz="2800" dirty="0" smtClean="0"/>
                  <a:t>m</a:t>
                </a:r>
              </a:p>
              <a:p>
                <a:r>
                  <a:rPr lang="en-US" altLang="ko-KR" sz="3000" dirty="0"/>
                  <a:t> </a:t>
                </a:r>
                <a:r>
                  <a:rPr lang="en-US" altLang="ko-KR" sz="3000" dirty="0" smtClean="0"/>
                  <a:t>  They decay before </a:t>
                </a:r>
                <a:r>
                  <a:rPr lang="en-US" altLang="ko-KR" sz="3000" dirty="0" smtClean="0"/>
                  <a:t>they reach </a:t>
                </a:r>
                <a:r>
                  <a:rPr lang="en-US" altLang="ko-KR" sz="3000" dirty="0" smtClean="0"/>
                  <a:t>the ground.</a:t>
                </a:r>
              </a:p>
              <a:p>
                <a:pPr marL="457200" indent="-457200">
                  <a:buFont typeface="Arial" pitchFamily="34" charset="0"/>
                  <a:buChar char="•"/>
                </a:pPr>
                <a:r>
                  <a:rPr lang="en-US" altLang="ko-KR" sz="3000" dirty="0" smtClean="0"/>
                  <a:t>If time dilates, then </a:t>
                </a:r>
                <a:r>
                  <a:rPr lang="en-US" altLang="ko-KR" sz="3000" dirty="0" smtClean="0"/>
                  <a:t>some of them </a:t>
                </a:r>
                <a:r>
                  <a:rPr lang="en-US" altLang="ko-KR" sz="3000" dirty="0" smtClean="0"/>
                  <a:t>can travel to the ground</a:t>
                </a:r>
                <a:r>
                  <a:rPr lang="en-US" altLang="ko-KR" sz="3000" dirty="0" smtClean="0"/>
                  <a:t>:  </a:t>
                </a:r>
                <a:r>
                  <a:rPr lang="en-US" altLang="ko-KR" sz="3000" dirty="0" smtClean="0"/>
                  <a:t>D(relativistic</a:t>
                </a:r>
                <a:r>
                  <a:rPr lang="en-US" altLang="ko-KR" sz="3000" dirty="0" smtClean="0"/>
                  <a:t>) = 6 km</a:t>
                </a:r>
                <a:endParaRPr lang="en-US" altLang="ko-KR" sz="3000" dirty="0" smtClean="0"/>
              </a:p>
              <a:p>
                <a:pPr marL="457200" indent="-457200">
                  <a:buFont typeface="Arial" pitchFamily="34" charset="0"/>
                  <a:buChar char="•"/>
                </a:pPr>
                <a:endParaRPr lang="en-US" altLang="ko-KR" sz="3000" dirty="0" smtClean="0"/>
              </a:p>
            </p:txBody>
          </p:sp>
        </mc:Choice>
        <mc:Fallback>
          <p:sp>
            <p:nvSpPr>
              <p:cNvPr id="8" name="TextBox 7"/>
              <p:cNvSpPr txBox="1">
                <a:spLocks noRot="1" noChangeAspect="1" noMove="1" noResize="1" noEditPoints="1" noAdjustHandles="1" noChangeArrowheads="1" noChangeShapeType="1" noTextEdit="1"/>
              </p:cNvSpPr>
              <p:nvPr/>
            </p:nvSpPr>
            <p:spPr>
              <a:xfrm>
                <a:off x="107504" y="1216019"/>
                <a:ext cx="8856984" cy="5601533"/>
              </a:xfrm>
              <a:prstGeom prst="rect">
                <a:avLst/>
              </a:prstGeom>
              <a:blipFill rotWithShape="1">
                <a:blip r:embed="rId2"/>
                <a:stretch>
                  <a:fillRect l="-1445" t="-1415" r="-619"/>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566925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b="1" dirty="0" smtClean="0">
                <a:latin typeface="+mn-lt"/>
              </a:rPr>
              <a:t>Rossi-Hall Experiment (1940)</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14</a:t>
            </a:fld>
            <a:endParaRPr lang="ko-KR" altLang="en-US"/>
          </a:p>
        </p:txBody>
      </p:sp>
      <p:sp>
        <p:nvSpPr>
          <p:cNvPr id="7" name="TextBox 6"/>
          <p:cNvSpPr txBox="1"/>
          <p:nvPr/>
        </p:nvSpPr>
        <p:spPr>
          <a:xfrm>
            <a:off x="0" y="5673442"/>
            <a:ext cx="8856984" cy="707886"/>
          </a:xfrm>
          <a:prstGeom prst="rect">
            <a:avLst/>
          </a:prstGeom>
          <a:noFill/>
        </p:spPr>
        <p:txBody>
          <a:bodyPr wrap="square" rtlCol="0">
            <a:spAutoFit/>
          </a:bodyPr>
          <a:lstStyle/>
          <a:p>
            <a:pPr marL="457200" indent="-457200">
              <a:buFont typeface="Arial" pitchFamily="34" charset="0"/>
              <a:buChar char="•"/>
            </a:pPr>
            <a:r>
              <a:rPr lang="en-US" altLang="ko-KR" sz="2000" dirty="0" smtClean="0"/>
              <a:t>B. Rossi and D.B. </a:t>
            </a:r>
            <a:r>
              <a:rPr lang="en-US" altLang="ko-KR" sz="2000" dirty="0"/>
              <a:t>Hall, </a:t>
            </a:r>
            <a:r>
              <a:rPr lang="en-US" altLang="ko-KR" sz="2000" dirty="0" smtClean="0"/>
              <a:t>"</a:t>
            </a:r>
            <a:r>
              <a:rPr lang="en-US" altLang="ko-KR" sz="2000" dirty="0"/>
              <a:t>Variation of the Rate of Decay of </a:t>
            </a:r>
            <a:r>
              <a:rPr lang="en-US" altLang="ko-KR" sz="2000" dirty="0" err="1"/>
              <a:t>Mesotrons</a:t>
            </a:r>
            <a:r>
              <a:rPr lang="en-US" altLang="ko-KR" sz="2000" dirty="0"/>
              <a:t> with </a:t>
            </a:r>
            <a:r>
              <a:rPr lang="en-US" altLang="ko-KR" sz="2000" dirty="0" smtClean="0"/>
              <a:t>Momentum“, </a:t>
            </a:r>
            <a:r>
              <a:rPr lang="en-US" altLang="ko-KR" sz="2000" dirty="0" smtClean="0">
                <a:hlinkClick r:id="rId2"/>
              </a:rPr>
              <a:t>Phys. Rev. D 59, 223 (1941).</a:t>
            </a:r>
            <a:endParaRPr lang="en-US" altLang="ko-KR" sz="2000" dirty="0"/>
          </a:p>
        </p:txBody>
      </p:sp>
      <p:sp>
        <p:nvSpPr>
          <p:cNvPr id="3" name="직사각형 2"/>
          <p:cNvSpPr/>
          <p:nvPr/>
        </p:nvSpPr>
        <p:spPr>
          <a:xfrm>
            <a:off x="2771800" y="6381328"/>
            <a:ext cx="5940152" cy="276999"/>
          </a:xfrm>
          <a:prstGeom prst="rect">
            <a:avLst/>
          </a:prstGeom>
        </p:spPr>
        <p:txBody>
          <a:bodyPr wrap="square">
            <a:spAutoFit/>
          </a:bodyPr>
          <a:lstStyle/>
          <a:p>
            <a:r>
              <a:rPr lang="ko-KR" altLang="en-US" sz="1200" dirty="0" smtClean="0"/>
              <a:t>그림출처</a:t>
            </a:r>
            <a:r>
              <a:rPr lang="en-US" altLang="ko-KR" sz="1200" dirty="0" smtClean="0"/>
              <a:t>: http</a:t>
            </a:r>
            <a:r>
              <a:rPr lang="en-US" altLang="ko-KR" sz="1200" dirty="0"/>
              <a:t>://en.wikipedia.org/wiki/File:FrischSmith.svg</a:t>
            </a:r>
            <a:endParaRPr lang="ko-KR" altLang="en-US" sz="1200" dirty="0"/>
          </a:p>
        </p:txBody>
      </p:sp>
      <p:pic>
        <p:nvPicPr>
          <p:cNvPr id="1026" name="Picture 2" descr="File:FrischSmith.sv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9849" y="1107269"/>
            <a:ext cx="5715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635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b="1" dirty="0" smtClean="0">
                <a:latin typeface="+mn-lt"/>
              </a:rPr>
              <a:t>Experiment </a:t>
            </a:r>
            <a:br>
              <a:rPr lang="en-US" altLang="ko-KR" b="1" dirty="0" smtClean="0">
                <a:latin typeface="+mn-lt"/>
              </a:rPr>
            </a:br>
            <a:r>
              <a:rPr lang="en-US" altLang="ko-KR" b="1" dirty="0" smtClean="0">
                <a:latin typeface="+mn-lt"/>
              </a:rPr>
              <a:t>with an Atomic Clock (1971)</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15</a:t>
            </a:fld>
            <a:endParaRPr lang="ko-KR" altLang="en-US"/>
          </a:p>
        </p:txBody>
      </p:sp>
      <p:sp>
        <p:nvSpPr>
          <p:cNvPr id="7" name="TextBox 6"/>
          <p:cNvSpPr txBox="1"/>
          <p:nvPr/>
        </p:nvSpPr>
        <p:spPr>
          <a:xfrm>
            <a:off x="179512" y="1916832"/>
            <a:ext cx="8856984" cy="4154984"/>
          </a:xfrm>
          <a:prstGeom prst="rect">
            <a:avLst/>
          </a:prstGeom>
          <a:noFill/>
        </p:spPr>
        <p:txBody>
          <a:bodyPr wrap="square" rtlCol="0">
            <a:spAutoFit/>
          </a:bodyPr>
          <a:lstStyle/>
          <a:p>
            <a:pPr marL="457200" indent="-457200">
              <a:buFont typeface="Arial" pitchFamily="34" charset="0"/>
              <a:buChar char="•"/>
            </a:pPr>
            <a:r>
              <a:rPr lang="en-US" altLang="ko-KR" sz="2800" dirty="0"/>
              <a:t>J.C. </a:t>
            </a:r>
            <a:r>
              <a:rPr lang="en-US" altLang="ko-KR" sz="2800" dirty="0" err="1"/>
              <a:t>Hafele</a:t>
            </a:r>
            <a:r>
              <a:rPr lang="en-US" altLang="ko-KR" sz="2800" dirty="0"/>
              <a:t> and R. E. Keating, </a:t>
            </a:r>
          </a:p>
          <a:p>
            <a:r>
              <a:rPr lang="en-US" altLang="ko-KR" sz="2800" b="1" dirty="0"/>
              <a:t>   Around-the-World Atomic Clocks:   </a:t>
            </a:r>
          </a:p>
          <a:p>
            <a:r>
              <a:rPr lang="en-US" altLang="ko-KR" sz="2800" b="1" dirty="0"/>
              <a:t>   Predicted Relativistic Time Gains</a:t>
            </a:r>
            <a:endParaRPr lang="en-US" altLang="ko-KR" sz="2800" dirty="0"/>
          </a:p>
          <a:p>
            <a:r>
              <a:rPr lang="en-US" altLang="ko-KR" sz="2800" dirty="0"/>
              <a:t>   </a:t>
            </a:r>
            <a:r>
              <a:rPr lang="en-US" altLang="ko-KR" sz="2800" dirty="0">
                <a:hlinkClick r:id="rId2"/>
              </a:rPr>
              <a:t>Science 177, 166 (1972</a:t>
            </a:r>
            <a:r>
              <a:rPr lang="en-US" altLang="ko-KR" sz="2800" dirty="0" smtClean="0">
                <a:hlinkClick r:id="rId2"/>
              </a:rPr>
              <a:t>)</a:t>
            </a:r>
            <a:endParaRPr lang="en-US" altLang="ko-KR" sz="2800" dirty="0" smtClean="0"/>
          </a:p>
          <a:p>
            <a:endParaRPr lang="en-US" altLang="ko-KR" sz="3000" dirty="0" smtClean="0">
              <a:hlinkClick r:id="rId3"/>
            </a:endParaRPr>
          </a:p>
          <a:p>
            <a:pPr marL="457200" indent="-457200">
              <a:buFont typeface="Arial" pitchFamily="34" charset="0"/>
              <a:buChar char="•"/>
            </a:pPr>
            <a:r>
              <a:rPr lang="en-US" altLang="ko-KR" sz="3000" dirty="0" smtClean="0">
                <a:hlinkClick r:id="rId3"/>
              </a:rPr>
              <a:t>A real experiment of time dilation using an atomic clock in 1971</a:t>
            </a:r>
            <a:endParaRPr lang="en-US" altLang="ko-KR" sz="3200" dirty="0"/>
          </a:p>
          <a:p>
            <a:r>
              <a:rPr lang="en-US" altLang="ko-KR" sz="3200" dirty="0"/>
              <a:t/>
            </a:r>
            <a:br>
              <a:rPr lang="en-US" altLang="ko-KR" sz="3200" dirty="0"/>
            </a:br>
            <a:endParaRPr lang="en-US" altLang="ko-KR" sz="3000" dirty="0" smtClean="0"/>
          </a:p>
        </p:txBody>
      </p:sp>
    </p:spTree>
    <p:extLst>
      <p:ext uri="{BB962C8B-B14F-4D97-AF65-F5344CB8AC3E}">
        <p14:creationId xmlns:p14="http://schemas.microsoft.com/office/powerpoint/2010/main" val="3100267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16</a:t>
            </a:fld>
            <a:endParaRPr lang="ko-KR" altLang="en-US"/>
          </a:p>
        </p:txBody>
      </p:sp>
      <p:sp>
        <p:nvSpPr>
          <p:cNvPr id="7" name="TextBox 6"/>
          <p:cNvSpPr txBox="1"/>
          <p:nvPr/>
        </p:nvSpPr>
        <p:spPr>
          <a:xfrm>
            <a:off x="179512" y="8547"/>
            <a:ext cx="8856984" cy="7694414"/>
          </a:xfrm>
          <a:prstGeom prst="rect">
            <a:avLst/>
          </a:prstGeom>
          <a:noFill/>
        </p:spPr>
        <p:txBody>
          <a:bodyPr wrap="square" rtlCol="0">
            <a:spAutoFit/>
          </a:bodyPr>
          <a:lstStyle/>
          <a:p>
            <a:pPr marL="457200" indent="-457200">
              <a:buFont typeface="Arial" pitchFamily="34" charset="0"/>
              <a:buChar char="•"/>
            </a:pPr>
            <a:endParaRPr lang="en-US" altLang="ko-KR" sz="3200" dirty="0" smtClean="0"/>
          </a:p>
          <a:p>
            <a:pPr marL="457200" indent="-457200">
              <a:buFont typeface="Arial" pitchFamily="34" charset="0"/>
              <a:buChar char="•"/>
            </a:pPr>
            <a:r>
              <a:rPr lang="en-US" altLang="ko-KR" sz="3200" dirty="0" smtClean="0"/>
              <a:t>Abstract</a:t>
            </a:r>
          </a:p>
          <a:p>
            <a:r>
              <a:rPr lang="en-US" altLang="ko-KR" sz="3200" dirty="0"/>
              <a:t> </a:t>
            </a:r>
            <a:r>
              <a:rPr lang="en-US" altLang="ko-KR" sz="3200" dirty="0" smtClean="0"/>
              <a:t>  </a:t>
            </a:r>
            <a:r>
              <a:rPr lang="en-US" altLang="ko-KR" sz="2800" dirty="0"/>
              <a:t>During October 1971, four cesium beam atomic clocks were flown on regularly scheduled commercial jet flights around the world twice, once eastward and once westward, to test Einstein's theory of relativity with macroscopic clocks. From the actual flight paths of each trip, the theory predicts that the flying clocks, compared with reference clocks at the U.S. Naval Observatory, should have lost 40 ± 23 nanoseconds during the eastward trip, and should have gained 275 ± 21 nanoseconds during the westward trip. The observed time differences are presented in the report that follows this one. </a:t>
            </a:r>
          </a:p>
          <a:p>
            <a:endParaRPr lang="en-US" altLang="ko-KR" sz="2800" dirty="0"/>
          </a:p>
          <a:p>
            <a:r>
              <a:rPr lang="en-US" altLang="ko-KR" sz="3200" dirty="0"/>
              <a:t/>
            </a:r>
            <a:br>
              <a:rPr lang="en-US" altLang="ko-KR" sz="3200" dirty="0"/>
            </a:br>
            <a:endParaRPr lang="en-US" altLang="ko-KR" sz="3000" dirty="0" smtClean="0"/>
          </a:p>
        </p:txBody>
      </p:sp>
    </p:spTree>
    <p:extLst>
      <p:ext uri="{BB962C8B-B14F-4D97-AF65-F5344CB8AC3E}">
        <p14:creationId xmlns:p14="http://schemas.microsoft.com/office/powerpoint/2010/main" val="1282957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b="1" dirty="0" smtClean="0">
                <a:latin typeface="+mn-lt"/>
              </a:rPr>
              <a:t>GPS</a:t>
            </a:r>
            <a:br>
              <a:rPr lang="en-US" altLang="ko-KR" b="1" dirty="0" smtClean="0">
                <a:latin typeface="+mn-lt"/>
              </a:rPr>
            </a:br>
            <a:r>
              <a:rPr lang="en-US" altLang="ko-KR" b="1" dirty="0" smtClean="0">
                <a:latin typeface="+mn-lt"/>
              </a:rPr>
              <a:t>with an Atomic Clock (1971)</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17</a:t>
            </a:fld>
            <a:endParaRPr lang="ko-KR" altLang="en-US"/>
          </a:p>
        </p:txBody>
      </p:sp>
      <p:sp>
        <p:nvSpPr>
          <p:cNvPr id="7" name="TextBox 6"/>
          <p:cNvSpPr txBox="1"/>
          <p:nvPr/>
        </p:nvSpPr>
        <p:spPr>
          <a:xfrm>
            <a:off x="179512" y="1916832"/>
            <a:ext cx="8856984" cy="3354765"/>
          </a:xfrm>
          <a:prstGeom prst="rect">
            <a:avLst/>
          </a:prstGeom>
          <a:noFill/>
        </p:spPr>
        <p:txBody>
          <a:bodyPr wrap="square" rtlCol="0">
            <a:spAutoFit/>
          </a:bodyPr>
          <a:lstStyle/>
          <a:p>
            <a:pPr marL="457200" indent="-457200">
              <a:buFont typeface="Arial" pitchFamily="34" charset="0"/>
              <a:buChar char="•"/>
            </a:pPr>
            <a:r>
              <a:rPr lang="en-US" altLang="ko-KR" sz="3000" dirty="0" smtClean="0"/>
              <a:t>The time dilation due to Special Relativity is About 7,200 ns/day (slower)</a:t>
            </a:r>
          </a:p>
          <a:p>
            <a:pPr marL="457200" indent="-457200">
              <a:buFont typeface="Arial" pitchFamily="34" charset="0"/>
              <a:buChar char="•"/>
            </a:pPr>
            <a:r>
              <a:rPr lang="en-US" altLang="ko-KR" sz="3000" dirty="0" smtClean="0"/>
              <a:t>That due to General Relativity is actually bigger: 45,900 ns/day (faster)</a:t>
            </a:r>
            <a:endParaRPr lang="en-US" altLang="ko-KR" sz="3000" dirty="0" smtClean="0">
              <a:hlinkClick r:id="rId2"/>
            </a:endParaRPr>
          </a:p>
          <a:p>
            <a:pPr marL="457200" indent="-457200">
              <a:buFont typeface="Arial" pitchFamily="34" charset="0"/>
              <a:buChar char="•"/>
            </a:pPr>
            <a:r>
              <a:rPr lang="en-US" altLang="ko-KR" sz="3000" dirty="0" smtClean="0">
                <a:hlinkClick r:id="rId3"/>
              </a:rPr>
              <a:t>reference</a:t>
            </a:r>
            <a:endParaRPr lang="en-US" altLang="ko-KR" sz="3200" dirty="0"/>
          </a:p>
          <a:p>
            <a:r>
              <a:rPr lang="en-US" altLang="ko-KR" sz="3200" dirty="0"/>
              <a:t/>
            </a:r>
            <a:br>
              <a:rPr lang="en-US" altLang="ko-KR" sz="3200" dirty="0"/>
            </a:br>
            <a:endParaRPr lang="en-US" altLang="ko-KR" sz="3000" dirty="0" smtClean="0"/>
          </a:p>
        </p:txBody>
      </p:sp>
    </p:spTree>
    <p:extLst>
      <p:ext uri="{BB962C8B-B14F-4D97-AF65-F5344CB8AC3E}">
        <p14:creationId xmlns:p14="http://schemas.microsoft.com/office/powerpoint/2010/main" val="15445512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smtClean="0">
                <a:latin typeface="+mn-lt"/>
              </a:rPr>
              <a:t>Now we know that …</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2</a:t>
            </a:fld>
            <a:endParaRPr lang="ko-KR" altLang="en-US"/>
          </a:p>
        </p:txBody>
      </p:sp>
      <p:sp>
        <p:nvSpPr>
          <p:cNvPr id="7" name="TextBox 6"/>
          <p:cNvSpPr txBox="1"/>
          <p:nvPr/>
        </p:nvSpPr>
        <p:spPr>
          <a:xfrm>
            <a:off x="179512" y="1556792"/>
            <a:ext cx="8856984" cy="4247317"/>
          </a:xfrm>
          <a:prstGeom prst="rect">
            <a:avLst/>
          </a:prstGeom>
          <a:noFill/>
        </p:spPr>
        <p:txBody>
          <a:bodyPr wrap="square" rtlCol="0">
            <a:spAutoFit/>
          </a:bodyPr>
          <a:lstStyle/>
          <a:p>
            <a:pPr marL="457200" indent="-457200">
              <a:buFont typeface="Arial" pitchFamily="34" charset="0"/>
              <a:buChar char="•"/>
            </a:pPr>
            <a:r>
              <a:rPr lang="en-US" altLang="ko-KR" sz="3000" dirty="0" smtClean="0"/>
              <a:t>According to Michelson-Morley Experiment,</a:t>
            </a:r>
          </a:p>
          <a:p>
            <a:r>
              <a:rPr lang="en-US" altLang="ko-KR" sz="3000" dirty="0" smtClean="0"/>
              <a:t>   </a:t>
            </a:r>
            <a:r>
              <a:rPr lang="en-US" altLang="ko-KR" sz="3000" b="1" dirty="0" smtClean="0"/>
              <a:t>the speed of light is invariant</a:t>
            </a:r>
            <a:r>
              <a:rPr lang="en-US" altLang="ko-KR" sz="3000" dirty="0" smtClean="0"/>
              <a:t>.</a:t>
            </a:r>
          </a:p>
          <a:p>
            <a:pPr marL="457200" indent="-457200">
              <a:buFont typeface="Arial" pitchFamily="34" charset="0"/>
              <a:buChar char="•"/>
            </a:pPr>
            <a:r>
              <a:rPr lang="en-US" altLang="ko-KR" sz="3000" dirty="0" smtClean="0"/>
              <a:t>One of the most remarkable consequences of the conclusion is </a:t>
            </a:r>
            <a:r>
              <a:rPr lang="en-US" altLang="ko-KR" sz="3000" b="1" dirty="0" smtClean="0"/>
              <a:t>time dilation</a:t>
            </a:r>
            <a:r>
              <a:rPr lang="en-US" altLang="ko-KR" sz="3000" dirty="0" smtClean="0"/>
              <a:t>.</a:t>
            </a:r>
          </a:p>
          <a:p>
            <a:pPr marL="457200" indent="-457200">
              <a:buFont typeface="Arial" pitchFamily="34" charset="0"/>
              <a:buChar char="•"/>
            </a:pPr>
            <a:r>
              <a:rPr lang="en-US" altLang="ko-KR" sz="3000" dirty="0" smtClean="0"/>
              <a:t>Today, we derive the time dilation formula.</a:t>
            </a:r>
          </a:p>
          <a:p>
            <a:pPr marL="457200" indent="-457200">
              <a:buFont typeface="Arial" pitchFamily="34" charset="0"/>
              <a:buChar char="•"/>
            </a:pPr>
            <a:r>
              <a:rPr lang="en-US" altLang="ko-KR" sz="3000" dirty="0" smtClean="0">
                <a:hlinkClick r:id="rId2"/>
              </a:rPr>
              <a:t>preview 1</a:t>
            </a:r>
            <a:r>
              <a:rPr lang="en-US" altLang="ko-KR" sz="3000" dirty="0" smtClean="0"/>
              <a:t>, </a:t>
            </a:r>
            <a:r>
              <a:rPr lang="en-US" altLang="ko-KR" sz="3000" dirty="0" smtClean="0">
                <a:hlinkClick r:id="rId3"/>
              </a:rPr>
              <a:t>preview 2</a:t>
            </a:r>
            <a:endParaRPr lang="en-US" altLang="ko-KR" sz="3000" dirty="0" smtClean="0"/>
          </a:p>
          <a:p>
            <a:pPr marL="457200" indent="-457200">
              <a:buFont typeface="Arial" pitchFamily="34" charset="0"/>
              <a:buChar char="•"/>
            </a:pPr>
            <a:r>
              <a:rPr lang="en-US" altLang="ko-KR" sz="3000" dirty="0" smtClean="0"/>
              <a:t>Cal </a:t>
            </a:r>
            <a:r>
              <a:rPr lang="en-US" altLang="ko-KR" sz="3000" dirty="0"/>
              <a:t>tech </a:t>
            </a:r>
            <a:r>
              <a:rPr lang="en-US" altLang="ko-KR" sz="3000" dirty="0" smtClean="0"/>
              <a:t>lecture </a:t>
            </a:r>
          </a:p>
          <a:p>
            <a:r>
              <a:rPr lang="en-US" altLang="ko-KR" sz="3000" dirty="0"/>
              <a:t> </a:t>
            </a:r>
            <a:r>
              <a:rPr lang="en-US" altLang="ko-KR" sz="3000" dirty="0" smtClean="0"/>
              <a:t>   Time </a:t>
            </a:r>
            <a:r>
              <a:rPr lang="en-US" altLang="ko-KR" sz="3000" dirty="0"/>
              <a:t>Dilation </a:t>
            </a:r>
            <a:r>
              <a:rPr lang="en-US" altLang="ko-KR" sz="3000" dirty="0" smtClean="0">
                <a:hlinkClick r:id="rId4"/>
              </a:rPr>
              <a:t>1/3(5:40-</a:t>
            </a:r>
            <a:r>
              <a:rPr lang="en-US" altLang="ko-KR" sz="3000" dirty="0">
                <a:hlinkClick r:id="rId4"/>
              </a:rPr>
              <a:t>)</a:t>
            </a:r>
            <a:r>
              <a:rPr lang="en-US" altLang="ko-KR" sz="3000" dirty="0"/>
              <a:t>, </a:t>
            </a:r>
            <a:r>
              <a:rPr lang="en-US" altLang="ko-KR" sz="3000" dirty="0">
                <a:hlinkClick r:id="rId5"/>
              </a:rPr>
              <a:t>2/3</a:t>
            </a:r>
            <a:r>
              <a:rPr lang="en-US" altLang="ko-KR" sz="3000" dirty="0"/>
              <a:t>, </a:t>
            </a:r>
            <a:r>
              <a:rPr lang="en-US" altLang="ko-KR" sz="3000" dirty="0" smtClean="0">
                <a:hlinkClick r:id="rId6"/>
              </a:rPr>
              <a:t>3/3</a:t>
            </a:r>
            <a:endParaRPr lang="en-US" altLang="ko-KR" sz="3000" dirty="0"/>
          </a:p>
          <a:p>
            <a:endParaRPr lang="ko-KR" altLang="en-US" sz="3000" dirty="0"/>
          </a:p>
        </p:txBody>
      </p:sp>
    </p:spTree>
    <p:extLst>
      <p:ext uri="{BB962C8B-B14F-4D97-AF65-F5344CB8AC3E}">
        <p14:creationId xmlns:p14="http://schemas.microsoft.com/office/powerpoint/2010/main" val="4045383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lstStyle/>
          <a:p>
            <a:r>
              <a:rPr lang="en-US" altLang="ko-KR" b="1" dirty="0" smtClean="0">
                <a:latin typeface="+mn-lt"/>
              </a:rPr>
              <a:t>Simple Light Clock</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3</a:t>
            </a:fld>
            <a:endParaRPr lang="ko-KR" altLang="en-US"/>
          </a:p>
        </p:txBody>
      </p:sp>
      <p:sp>
        <p:nvSpPr>
          <p:cNvPr id="7" name="TextBox 6"/>
          <p:cNvSpPr txBox="1"/>
          <p:nvPr/>
        </p:nvSpPr>
        <p:spPr>
          <a:xfrm>
            <a:off x="214346" y="1569264"/>
            <a:ext cx="5005726" cy="4247317"/>
          </a:xfrm>
          <a:prstGeom prst="rect">
            <a:avLst/>
          </a:prstGeom>
          <a:noFill/>
        </p:spPr>
        <p:txBody>
          <a:bodyPr wrap="square" rtlCol="0">
            <a:spAutoFit/>
          </a:bodyPr>
          <a:lstStyle/>
          <a:p>
            <a:pPr marL="457200" indent="-457200">
              <a:buFont typeface="Arial" pitchFamily="34" charset="0"/>
              <a:buChar char="•"/>
            </a:pPr>
            <a:r>
              <a:rPr lang="en-US" altLang="ko-KR" sz="3000" dirty="0" smtClean="0"/>
              <a:t>A is a mirror</a:t>
            </a:r>
          </a:p>
          <a:p>
            <a:pPr marL="457200" indent="-457200">
              <a:buFont typeface="Arial" pitchFamily="34" charset="0"/>
              <a:buChar char="•"/>
            </a:pPr>
            <a:r>
              <a:rPr lang="en-US" altLang="ko-KR" sz="3000" dirty="0" smtClean="0"/>
              <a:t>Light travels along </a:t>
            </a:r>
            <a:r>
              <a:rPr lang="en-US" altLang="ko-KR" sz="3000" dirty="0"/>
              <a:t>the path B</a:t>
            </a:r>
            <a:r>
              <a:rPr lang="en-US" altLang="ko-KR" sz="3000" dirty="0">
                <a:sym typeface="Wingdings" pitchFamily="2" charset="2"/>
              </a:rPr>
              <a:t>A</a:t>
            </a:r>
            <a:r>
              <a:rPr lang="en-US" altLang="ko-KR" sz="3000" dirty="0" smtClean="0">
                <a:sym typeface="Wingdings" pitchFamily="2" charset="2"/>
              </a:rPr>
              <a:t>B.</a:t>
            </a:r>
            <a:r>
              <a:rPr lang="en-US" altLang="ko-KR" sz="3000" dirty="0" smtClean="0"/>
              <a:t> </a:t>
            </a:r>
          </a:p>
          <a:p>
            <a:pPr marL="457200" indent="-457200">
              <a:buFont typeface="Arial" pitchFamily="34" charset="0"/>
              <a:buChar char="•"/>
            </a:pPr>
            <a:r>
              <a:rPr lang="en-US" altLang="ko-KR" sz="3000" dirty="0" smtClean="0"/>
              <a:t>L : distance between</a:t>
            </a:r>
          </a:p>
          <a:p>
            <a:r>
              <a:rPr lang="en-US" altLang="ko-KR" sz="3000" dirty="0"/>
              <a:t> </a:t>
            </a:r>
            <a:r>
              <a:rPr lang="en-US" altLang="ko-KR" sz="3000" dirty="0" smtClean="0"/>
              <a:t>       A and B.</a:t>
            </a:r>
          </a:p>
          <a:p>
            <a:pPr marL="457200" indent="-457200">
              <a:buFont typeface="Arial" pitchFamily="34" charset="0"/>
              <a:buChar char="•"/>
            </a:pPr>
            <a:r>
              <a:rPr lang="en-US" altLang="ko-KR" sz="3000" dirty="0" smtClean="0"/>
              <a:t>c : the speed of light</a:t>
            </a:r>
          </a:p>
          <a:p>
            <a:pPr marL="457200" indent="-457200">
              <a:buFont typeface="Arial" pitchFamily="34" charset="0"/>
              <a:buChar char="•"/>
            </a:pPr>
            <a:r>
              <a:rPr lang="en-US" altLang="ko-KR" sz="3000" dirty="0" smtClean="0"/>
              <a:t>Time(B</a:t>
            </a:r>
            <a:r>
              <a:rPr lang="en-US" altLang="ko-KR" sz="3000" dirty="0">
                <a:sym typeface="Wingdings" pitchFamily="2" charset="2"/>
              </a:rPr>
              <a:t></a:t>
            </a:r>
            <a:r>
              <a:rPr lang="en-US" altLang="ko-KR" sz="3000" dirty="0" smtClean="0">
                <a:sym typeface="Wingdings" pitchFamily="2" charset="2"/>
              </a:rPr>
              <a:t>A): </a:t>
            </a:r>
            <a:r>
              <a:rPr lang="en-US" altLang="ko-KR" sz="3000" dirty="0" err="1" smtClean="0">
                <a:sym typeface="Wingdings" pitchFamily="2" charset="2"/>
              </a:rPr>
              <a:t>L/c</a:t>
            </a:r>
            <a:endParaRPr lang="en-US" altLang="ko-KR" sz="3000" dirty="0" smtClean="0">
              <a:sym typeface="Wingdings" pitchFamily="2" charset="2"/>
            </a:endParaRPr>
          </a:p>
          <a:p>
            <a:pPr marL="457200" indent="-457200">
              <a:buFont typeface="Arial" pitchFamily="34" charset="0"/>
              <a:buChar char="•"/>
            </a:pPr>
            <a:r>
              <a:rPr lang="en-US" altLang="ko-KR" sz="3000" dirty="0" smtClean="0">
                <a:sym typeface="Wingdings" pitchFamily="2" charset="2"/>
              </a:rPr>
              <a:t>Time(AB): </a:t>
            </a:r>
            <a:r>
              <a:rPr lang="en-US" altLang="ko-KR" sz="3000" dirty="0" err="1" smtClean="0">
                <a:sym typeface="Wingdings" pitchFamily="2" charset="2"/>
              </a:rPr>
              <a:t>L/c</a:t>
            </a:r>
            <a:endParaRPr lang="en-US" altLang="ko-KR" sz="3000" dirty="0" smtClean="0">
              <a:sym typeface="Wingdings" pitchFamily="2" charset="2"/>
            </a:endParaRPr>
          </a:p>
          <a:p>
            <a:pPr marL="457200" indent="-457200">
              <a:buFont typeface="Arial" pitchFamily="34" charset="0"/>
              <a:buChar char="•"/>
            </a:pPr>
            <a:r>
              <a:rPr lang="en-US" altLang="ko-KR" sz="3000" dirty="0" smtClean="0">
                <a:sym typeface="Wingdings" pitchFamily="2" charset="2"/>
              </a:rPr>
              <a:t>             (round trip)</a:t>
            </a:r>
            <a:endParaRPr lang="en-US" altLang="ko-KR" sz="3000" dirty="0" smtClean="0"/>
          </a:p>
        </p:txBody>
      </p:sp>
      <p:pic>
        <p:nvPicPr>
          <p:cNvPr id="1026" name="Picture 2" descr="File:Time-dilation-001.sv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6422" y="1124744"/>
            <a:ext cx="4457578" cy="5014775"/>
          </a:xfrm>
          <a:prstGeom prst="rect">
            <a:avLst/>
          </a:prstGeom>
          <a:noFill/>
          <a:extLst>
            <a:ext uri="{909E8E84-426E-40DD-AFC4-6F175D3DCCD1}">
              <a14:hiddenFill xmlns:a14="http://schemas.microsoft.com/office/drawing/2010/main">
                <a:solidFill>
                  <a:srgbClr val="FFFFFF"/>
                </a:solidFill>
              </a14:hiddenFill>
            </a:ext>
          </a:extLst>
        </p:spPr>
      </p:pic>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그림출처</a:t>
            </a:r>
            <a:r>
              <a:rPr lang="en-US" altLang="ko-KR" sz="800" dirty="0" smtClean="0"/>
              <a:t>: http</a:t>
            </a:r>
            <a:r>
              <a:rPr lang="en-US" altLang="ko-KR" sz="800" dirty="0"/>
              <a:t>://en.wikipedia.org/wiki/File:Time-dilation-001.svg</a:t>
            </a:r>
            <a:endParaRPr lang="ko-KR" altLang="en-US" sz="800" dirty="0"/>
          </a:p>
        </p:txBody>
      </p:sp>
      <p:pic>
        <p:nvPicPr>
          <p:cNvPr id="14337" name="Picture 1" descr="\\psf\Home\Desktop\latex-image-9.png"/>
          <p:cNvPicPr>
            <a:picLocks noChangeAspect="1" noChangeArrowheads="1"/>
          </p:cNvPicPr>
          <p:nvPr/>
        </p:nvPicPr>
        <p:blipFill>
          <a:blip r:embed="rId4" cstate="print"/>
          <a:srcRect/>
          <a:stretch>
            <a:fillRect/>
          </a:stretch>
        </p:blipFill>
        <p:spPr bwMode="auto">
          <a:xfrm>
            <a:off x="755576" y="5373216"/>
            <a:ext cx="1581150" cy="352425"/>
          </a:xfrm>
          <a:prstGeom prst="rect">
            <a:avLst/>
          </a:prstGeom>
          <a:noFill/>
        </p:spPr>
      </p:pic>
    </p:spTree>
    <p:extLst>
      <p:ext uri="{BB962C8B-B14F-4D97-AF65-F5344CB8AC3E}">
        <p14:creationId xmlns:p14="http://schemas.microsoft.com/office/powerpoint/2010/main" val="13532421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lstStyle/>
          <a:p>
            <a:r>
              <a:rPr lang="en-US" altLang="ko-KR" b="1" dirty="0" smtClean="0">
                <a:latin typeface="+mn-lt"/>
              </a:rPr>
              <a:t>Changing the observer</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4</a:t>
            </a:fld>
            <a:endParaRPr lang="ko-KR" altLang="en-US"/>
          </a:p>
        </p:txBody>
      </p:sp>
      <p:sp>
        <p:nvSpPr>
          <p:cNvPr id="7" name="TextBox 6"/>
          <p:cNvSpPr txBox="1"/>
          <p:nvPr/>
        </p:nvSpPr>
        <p:spPr>
          <a:xfrm>
            <a:off x="214346" y="1138674"/>
            <a:ext cx="8750142" cy="1938992"/>
          </a:xfrm>
          <a:prstGeom prst="rect">
            <a:avLst/>
          </a:prstGeom>
          <a:noFill/>
        </p:spPr>
        <p:txBody>
          <a:bodyPr wrap="square" rtlCol="0">
            <a:spAutoFit/>
          </a:bodyPr>
          <a:lstStyle/>
          <a:p>
            <a:pPr marL="457200" indent="-457200">
              <a:buFont typeface="Arial" pitchFamily="34" charset="0"/>
              <a:buChar char="•"/>
            </a:pPr>
            <a:r>
              <a:rPr lang="en-US" altLang="ko-KR" sz="3000" dirty="0"/>
              <a:t>W</a:t>
            </a:r>
            <a:r>
              <a:rPr lang="en-US" altLang="ko-KR" sz="3000" dirty="0" smtClean="0"/>
              <a:t>e look at the same situation but we move to the left with the relative speed   . </a:t>
            </a:r>
          </a:p>
          <a:p>
            <a:pPr marL="457200" indent="-457200">
              <a:buFont typeface="Arial" pitchFamily="34" charset="0"/>
              <a:buChar char="•"/>
            </a:pPr>
            <a:r>
              <a:rPr lang="en-US" altLang="ko-KR" sz="3000" dirty="0" smtClean="0"/>
              <a:t>Then the light travels along a longer path</a:t>
            </a:r>
            <a:br>
              <a:rPr lang="en-US" altLang="ko-KR" sz="3000" dirty="0" smtClean="0"/>
            </a:br>
            <a:r>
              <a:rPr lang="en-US" altLang="ko-KR" sz="3000" dirty="0" smtClean="0"/>
              <a:t>            .</a:t>
            </a:r>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그림출처</a:t>
            </a:r>
            <a:r>
              <a:rPr lang="en-US" altLang="ko-KR" sz="800" dirty="0"/>
              <a:t>: http://en.wikipedia.org/wiki/File:Time-dilation-002.svg</a:t>
            </a:r>
            <a:endParaRPr lang="ko-KR" altLang="en-US" sz="800" dirty="0"/>
          </a:p>
        </p:txBody>
      </p:sp>
      <p:pic>
        <p:nvPicPr>
          <p:cNvPr id="2050" name="Picture 2" descr="File:Time-dilation-002.sv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2645830"/>
            <a:ext cx="7620000" cy="3429001"/>
          </a:xfrm>
          <a:prstGeom prst="rect">
            <a:avLst/>
          </a:prstGeom>
          <a:noFill/>
          <a:extLst>
            <a:ext uri="{909E8E84-426E-40DD-AFC4-6F175D3DCCD1}">
              <a14:hiddenFill xmlns:a14="http://schemas.microsoft.com/office/drawing/2010/main">
                <a:solidFill>
                  <a:srgbClr val="FFFFFF"/>
                </a:solidFill>
              </a14:hiddenFill>
            </a:ext>
          </a:extLst>
        </p:spPr>
      </p:pic>
      <p:pic>
        <p:nvPicPr>
          <p:cNvPr id="13313" name="Picture 1" descr="\\psf\Home\Desktop\latex-image-10.png"/>
          <p:cNvPicPr>
            <a:picLocks noChangeAspect="1" noChangeArrowheads="1"/>
          </p:cNvPicPr>
          <p:nvPr/>
        </p:nvPicPr>
        <p:blipFill>
          <a:blip r:embed="rId4" cstate="print"/>
          <a:srcRect/>
          <a:stretch>
            <a:fillRect/>
          </a:stretch>
        </p:blipFill>
        <p:spPr bwMode="auto">
          <a:xfrm>
            <a:off x="6732240" y="1844824"/>
            <a:ext cx="152400" cy="161925"/>
          </a:xfrm>
          <a:prstGeom prst="rect">
            <a:avLst/>
          </a:prstGeom>
          <a:noFill/>
        </p:spPr>
      </p:pic>
      <p:pic>
        <p:nvPicPr>
          <p:cNvPr id="13314" name="Picture 2" descr="\\psf\Home\Desktop\latex-image-11.png"/>
          <p:cNvPicPr>
            <a:picLocks noChangeAspect="1" noChangeArrowheads="1"/>
          </p:cNvPicPr>
          <p:nvPr/>
        </p:nvPicPr>
        <p:blipFill>
          <a:blip r:embed="rId5" cstate="print"/>
          <a:srcRect/>
          <a:stretch>
            <a:fillRect/>
          </a:stretch>
        </p:blipFill>
        <p:spPr bwMode="auto">
          <a:xfrm>
            <a:off x="819944" y="2636912"/>
            <a:ext cx="1447800" cy="352425"/>
          </a:xfrm>
          <a:prstGeom prst="rect">
            <a:avLst/>
          </a:prstGeom>
          <a:noFill/>
        </p:spPr>
      </p:pic>
    </p:spTree>
    <p:extLst>
      <p:ext uri="{BB962C8B-B14F-4D97-AF65-F5344CB8AC3E}">
        <p14:creationId xmlns:p14="http://schemas.microsoft.com/office/powerpoint/2010/main" val="3352959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lstStyle/>
          <a:p>
            <a:r>
              <a:rPr lang="en-US" altLang="ko-KR" b="1" dirty="0" smtClean="0">
                <a:latin typeface="+mn-lt"/>
              </a:rPr>
              <a:t>Why time must be dilated</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5</a:t>
            </a:fld>
            <a:endParaRPr lang="ko-KR" altLang="en-US"/>
          </a:p>
        </p:txBody>
      </p:sp>
      <p:sp>
        <p:nvSpPr>
          <p:cNvPr id="7" name="TextBox 6"/>
          <p:cNvSpPr txBox="1"/>
          <p:nvPr/>
        </p:nvSpPr>
        <p:spPr>
          <a:xfrm>
            <a:off x="214346" y="1138674"/>
            <a:ext cx="8750142" cy="1938992"/>
          </a:xfrm>
          <a:prstGeom prst="rect">
            <a:avLst/>
          </a:prstGeom>
          <a:noFill/>
        </p:spPr>
        <p:txBody>
          <a:bodyPr wrap="square" rtlCol="0">
            <a:spAutoFit/>
          </a:bodyPr>
          <a:lstStyle/>
          <a:p>
            <a:pPr marL="457200" indent="-457200">
              <a:buFont typeface="Arial" pitchFamily="34" charset="0"/>
              <a:buChar char="•"/>
            </a:pPr>
            <a:r>
              <a:rPr lang="en-US" altLang="ko-KR" sz="3000" dirty="0" smtClean="0"/>
              <a:t>Our constraint is                               . </a:t>
            </a:r>
          </a:p>
          <a:p>
            <a:pPr marL="457200" indent="-457200">
              <a:buFont typeface="Arial" pitchFamily="34" charset="0"/>
              <a:buChar char="•"/>
            </a:pPr>
            <a:r>
              <a:rPr lang="en-US" altLang="ko-KR" sz="3000" dirty="0" smtClean="0"/>
              <a:t>Because            if           , then the speed of light c’ must be bigger than c.</a:t>
            </a:r>
          </a:p>
          <a:p>
            <a:pPr marL="457200" indent="-457200">
              <a:buFont typeface="Arial" pitchFamily="34" charset="0"/>
              <a:buChar char="•"/>
            </a:pPr>
            <a:r>
              <a:rPr lang="en-US" altLang="ko-KR" sz="3000" dirty="0" smtClean="0"/>
              <a:t>Therefore, </a:t>
            </a:r>
            <a:r>
              <a:rPr lang="el-GR" altLang="ko-KR" sz="3000" b="1" dirty="0" smtClean="0"/>
              <a:t>Δ</a:t>
            </a:r>
            <a:r>
              <a:rPr lang="en-US" altLang="ko-KR" sz="3000" b="1" dirty="0" smtClean="0"/>
              <a:t>t’ &gt; </a:t>
            </a:r>
            <a:r>
              <a:rPr lang="el-GR" altLang="ko-KR" sz="3000" b="1" dirty="0" smtClean="0"/>
              <a:t>Δ</a:t>
            </a:r>
            <a:r>
              <a:rPr lang="en-US" altLang="ko-KR" sz="3000" b="1" dirty="0" smtClean="0"/>
              <a:t>t: time dilation!</a:t>
            </a:r>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그림출처</a:t>
            </a:r>
            <a:r>
              <a:rPr lang="en-US" altLang="ko-KR" sz="800" dirty="0"/>
              <a:t>: http://en.wikipedia.org/wiki/File:Time-dilation-002.svg</a:t>
            </a:r>
            <a:endParaRPr lang="ko-KR" altLang="en-US" sz="800" dirty="0"/>
          </a:p>
        </p:txBody>
      </p:sp>
      <p:pic>
        <p:nvPicPr>
          <p:cNvPr id="2050" name="Picture 2" descr="File:Time-dilation-002.sv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7509" y="3391113"/>
            <a:ext cx="5963816" cy="2683718"/>
          </a:xfrm>
          <a:prstGeom prst="rect">
            <a:avLst/>
          </a:prstGeom>
          <a:noFill/>
          <a:extLst>
            <a:ext uri="{909E8E84-426E-40DD-AFC4-6F175D3DCCD1}">
              <a14:hiddenFill xmlns:a14="http://schemas.microsoft.com/office/drawing/2010/main">
                <a:solidFill>
                  <a:srgbClr val="FFFFFF"/>
                </a:solidFill>
              </a14:hiddenFill>
            </a:ext>
          </a:extLst>
        </p:spPr>
      </p:pic>
      <p:pic>
        <p:nvPicPr>
          <p:cNvPr id="12289" name="Picture 1" descr="\\psf\Home\Desktop\latex-image-12.png"/>
          <p:cNvPicPr>
            <a:picLocks noChangeAspect="1" noChangeArrowheads="1"/>
          </p:cNvPicPr>
          <p:nvPr/>
        </p:nvPicPr>
        <p:blipFill>
          <a:blip r:embed="rId4" cstate="print"/>
          <a:srcRect/>
          <a:stretch>
            <a:fillRect/>
          </a:stretch>
        </p:blipFill>
        <p:spPr bwMode="auto">
          <a:xfrm>
            <a:off x="3779912" y="1268760"/>
            <a:ext cx="3876675" cy="371475"/>
          </a:xfrm>
          <a:prstGeom prst="rect">
            <a:avLst/>
          </a:prstGeom>
          <a:noFill/>
        </p:spPr>
      </p:pic>
      <p:pic>
        <p:nvPicPr>
          <p:cNvPr id="12290" name="Picture 2" descr="\\psf\Home\Desktop\latex-image-13.png"/>
          <p:cNvPicPr>
            <a:picLocks noChangeAspect="1" noChangeArrowheads="1"/>
          </p:cNvPicPr>
          <p:nvPr/>
        </p:nvPicPr>
        <p:blipFill>
          <a:blip r:embed="rId5" cstate="print"/>
          <a:srcRect/>
          <a:stretch>
            <a:fillRect/>
          </a:stretch>
        </p:blipFill>
        <p:spPr bwMode="auto">
          <a:xfrm>
            <a:off x="2267744" y="1772816"/>
            <a:ext cx="1381125" cy="304800"/>
          </a:xfrm>
          <a:prstGeom prst="rect">
            <a:avLst/>
          </a:prstGeom>
          <a:noFill/>
        </p:spPr>
      </p:pic>
      <p:pic>
        <p:nvPicPr>
          <p:cNvPr id="12291" name="Picture 3" descr="\\psf\Home\Desktop\latex-image-14.png"/>
          <p:cNvPicPr>
            <a:picLocks noChangeAspect="1" noChangeArrowheads="1"/>
          </p:cNvPicPr>
          <p:nvPr/>
        </p:nvPicPr>
        <p:blipFill>
          <a:blip r:embed="rId6" cstate="print"/>
          <a:srcRect/>
          <a:stretch>
            <a:fillRect/>
          </a:stretch>
        </p:blipFill>
        <p:spPr bwMode="auto">
          <a:xfrm>
            <a:off x="4067944" y="1700808"/>
            <a:ext cx="1352550" cy="295275"/>
          </a:xfrm>
          <a:prstGeom prst="rect">
            <a:avLst/>
          </a:prstGeom>
          <a:noFill/>
        </p:spPr>
      </p:pic>
    </p:spTree>
    <p:extLst>
      <p:ext uri="{BB962C8B-B14F-4D97-AF65-F5344CB8AC3E}">
        <p14:creationId xmlns:p14="http://schemas.microsoft.com/office/powerpoint/2010/main" val="3588778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lstStyle/>
          <a:p>
            <a:r>
              <a:rPr lang="en-US" altLang="ko-KR" b="1" dirty="0" smtClean="0">
                <a:latin typeface="+mn-lt"/>
              </a:rPr>
              <a:t>How much the time dilates?</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6</a:t>
            </a:fld>
            <a:endParaRPr lang="ko-KR" altLang="en-US"/>
          </a:p>
        </p:txBody>
      </p:sp>
      <p:sp>
        <p:nvSpPr>
          <p:cNvPr id="7" name="TextBox 6"/>
          <p:cNvSpPr txBox="1"/>
          <p:nvPr/>
        </p:nvSpPr>
        <p:spPr>
          <a:xfrm>
            <a:off x="288032" y="1268760"/>
            <a:ext cx="8100392" cy="1015663"/>
          </a:xfrm>
          <a:prstGeom prst="rect">
            <a:avLst/>
          </a:prstGeom>
          <a:noFill/>
        </p:spPr>
        <p:txBody>
          <a:bodyPr wrap="square" rtlCol="0">
            <a:spAutoFit/>
          </a:bodyPr>
          <a:lstStyle/>
          <a:p>
            <a:pPr marL="457200" indent="-457200">
              <a:buFont typeface="Arial" pitchFamily="34" charset="0"/>
              <a:buChar char="•"/>
            </a:pPr>
            <a:r>
              <a:rPr lang="en-US" altLang="ko-KR" sz="3000" dirty="0" smtClean="0"/>
              <a:t>Substituting              and               into </a:t>
            </a:r>
            <a:br>
              <a:rPr lang="en-US" altLang="ko-KR" sz="3000" dirty="0" smtClean="0"/>
            </a:br>
            <a:r>
              <a:rPr lang="en-US" altLang="ko-KR" sz="3000" dirty="0" smtClean="0"/>
              <a:t>                            , we find</a:t>
            </a:r>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그림출처</a:t>
            </a:r>
            <a:r>
              <a:rPr lang="en-US" altLang="ko-KR" sz="800" dirty="0"/>
              <a:t>: http://en.wikipedia.org/wiki/File:Time-dilation-002.svg</a:t>
            </a:r>
            <a:endParaRPr lang="ko-KR" altLang="en-US" sz="800" dirty="0"/>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9" name="직사각형 8"/>
          <p:cNvSpPr/>
          <p:nvPr/>
        </p:nvSpPr>
        <p:spPr>
          <a:xfrm>
            <a:off x="288032" y="2348880"/>
            <a:ext cx="7740352" cy="553998"/>
          </a:xfrm>
          <a:prstGeom prst="rect">
            <a:avLst/>
          </a:prstGeom>
        </p:spPr>
        <p:txBody>
          <a:bodyPr wrap="square">
            <a:spAutoFit/>
          </a:bodyPr>
          <a:lstStyle/>
          <a:p>
            <a:pPr marL="457200" indent="-457200">
              <a:buFont typeface="Arial" pitchFamily="34" charset="0"/>
              <a:buChar char="•"/>
            </a:pPr>
            <a:r>
              <a:rPr lang="en-US" altLang="ko-KR" sz="3000" dirty="0" smtClean="0"/>
              <a:t> </a:t>
            </a:r>
          </a:p>
        </p:txBody>
      </p:sp>
      <p:sp>
        <p:nvSpPr>
          <p:cNvPr id="10" name="직사각형 9"/>
          <p:cNvSpPr/>
          <p:nvPr/>
        </p:nvSpPr>
        <p:spPr>
          <a:xfrm>
            <a:off x="323528" y="3068960"/>
            <a:ext cx="8208912" cy="1938992"/>
          </a:xfrm>
          <a:prstGeom prst="rect">
            <a:avLst/>
          </a:prstGeom>
        </p:spPr>
        <p:txBody>
          <a:bodyPr wrap="square">
            <a:spAutoFit/>
          </a:bodyPr>
          <a:lstStyle/>
          <a:p>
            <a:pPr marL="457200" indent="-457200">
              <a:buFont typeface="Arial" pitchFamily="34" charset="0"/>
              <a:buChar char="•"/>
            </a:pPr>
            <a:r>
              <a:rPr lang="en-US" altLang="ko-KR" sz="3000" dirty="0" smtClean="0"/>
              <a:t>Because time must flow forward, the unique solution is              , where</a:t>
            </a:r>
          </a:p>
          <a:p>
            <a:pPr marL="457200" indent="-457200">
              <a:buFont typeface="Arial" pitchFamily="34" charset="0"/>
              <a:buChar char="•"/>
            </a:pPr>
            <a:endParaRPr lang="en-US" altLang="ko-KR" sz="3000" dirty="0" smtClean="0"/>
          </a:p>
          <a:p>
            <a:pPr marL="457200" indent="-457200">
              <a:buFont typeface="Arial" pitchFamily="34" charset="0"/>
              <a:buChar char="•"/>
            </a:pPr>
            <a:endParaRPr lang="en-US" altLang="ko-KR" sz="3000" dirty="0" smtClean="0"/>
          </a:p>
        </p:txBody>
      </p:sp>
      <p:pic>
        <p:nvPicPr>
          <p:cNvPr id="11267" name="Picture 3" descr="\\psf\Home\Desktop\latex-image-1.png"/>
          <p:cNvPicPr>
            <a:picLocks noChangeAspect="1" noChangeArrowheads="1"/>
          </p:cNvPicPr>
          <p:nvPr/>
        </p:nvPicPr>
        <p:blipFill>
          <a:blip r:embed="rId2" cstate="print"/>
          <a:srcRect/>
          <a:stretch>
            <a:fillRect/>
          </a:stretch>
        </p:blipFill>
        <p:spPr bwMode="auto">
          <a:xfrm>
            <a:off x="909067" y="1848247"/>
            <a:ext cx="3590925" cy="428625"/>
          </a:xfrm>
          <a:prstGeom prst="rect">
            <a:avLst/>
          </a:prstGeom>
          <a:noFill/>
        </p:spPr>
      </p:pic>
      <p:pic>
        <p:nvPicPr>
          <p:cNvPr id="11268" name="Picture 4" descr="\\psf\Home\Desktop\latex-image-2.png"/>
          <p:cNvPicPr>
            <a:picLocks noChangeAspect="1" noChangeArrowheads="1"/>
          </p:cNvPicPr>
          <p:nvPr/>
        </p:nvPicPr>
        <p:blipFill>
          <a:blip r:embed="rId3" cstate="print"/>
          <a:srcRect/>
          <a:stretch>
            <a:fillRect/>
          </a:stretch>
        </p:blipFill>
        <p:spPr bwMode="auto">
          <a:xfrm>
            <a:off x="3172966" y="1443633"/>
            <a:ext cx="1400175" cy="257175"/>
          </a:xfrm>
          <a:prstGeom prst="rect">
            <a:avLst/>
          </a:prstGeom>
          <a:noFill/>
        </p:spPr>
      </p:pic>
      <p:pic>
        <p:nvPicPr>
          <p:cNvPr id="11269" name="Picture 5" descr="\\psf\Home\Desktop\latex-image-3.png"/>
          <p:cNvPicPr>
            <a:picLocks noChangeAspect="1" noChangeArrowheads="1"/>
          </p:cNvPicPr>
          <p:nvPr/>
        </p:nvPicPr>
        <p:blipFill>
          <a:blip r:embed="rId4" cstate="print"/>
          <a:srcRect/>
          <a:stretch>
            <a:fillRect/>
          </a:stretch>
        </p:blipFill>
        <p:spPr bwMode="auto">
          <a:xfrm>
            <a:off x="5693246" y="1412776"/>
            <a:ext cx="1543050" cy="295275"/>
          </a:xfrm>
          <a:prstGeom prst="rect">
            <a:avLst/>
          </a:prstGeom>
          <a:noFill/>
        </p:spPr>
      </p:pic>
      <p:pic>
        <p:nvPicPr>
          <p:cNvPr id="11270" name="Picture 6" descr="\\psf\Home\Desktop\latex-image-4.png"/>
          <p:cNvPicPr>
            <a:picLocks noChangeAspect="1" noChangeArrowheads="1"/>
          </p:cNvPicPr>
          <p:nvPr/>
        </p:nvPicPr>
        <p:blipFill>
          <a:blip r:embed="rId5" cstate="print"/>
          <a:srcRect/>
          <a:stretch>
            <a:fillRect/>
          </a:stretch>
        </p:blipFill>
        <p:spPr bwMode="auto">
          <a:xfrm>
            <a:off x="827584" y="2420888"/>
            <a:ext cx="3672408" cy="396233"/>
          </a:xfrm>
          <a:prstGeom prst="rect">
            <a:avLst/>
          </a:prstGeom>
          <a:noFill/>
        </p:spPr>
      </p:pic>
      <p:pic>
        <p:nvPicPr>
          <p:cNvPr id="11271" name="Picture 7" descr="\\psf\Home\Desktop\latex-image-5.png"/>
          <p:cNvPicPr>
            <a:picLocks noChangeAspect="1" noChangeArrowheads="1"/>
          </p:cNvPicPr>
          <p:nvPr/>
        </p:nvPicPr>
        <p:blipFill>
          <a:blip r:embed="rId6" cstate="print"/>
          <a:srcRect/>
          <a:stretch>
            <a:fillRect/>
          </a:stretch>
        </p:blipFill>
        <p:spPr bwMode="auto">
          <a:xfrm>
            <a:off x="4211960" y="3645024"/>
            <a:ext cx="1543050" cy="361950"/>
          </a:xfrm>
          <a:prstGeom prst="rect">
            <a:avLst/>
          </a:prstGeom>
          <a:noFill/>
        </p:spPr>
      </p:pic>
      <p:pic>
        <p:nvPicPr>
          <p:cNvPr id="11272" name="Picture 8" descr="\\psf\Home\Desktop\latex-image-6.png"/>
          <p:cNvPicPr>
            <a:picLocks noChangeAspect="1" noChangeArrowheads="1"/>
          </p:cNvPicPr>
          <p:nvPr/>
        </p:nvPicPr>
        <p:blipFill>
          <a:blip r:embed="rId7" cstate="print"/>
          <a:srcRect/>
          <a:stretch>
            <a:fillRect/>
          </a:stretch>
        </p:blipFill>
        <p:spPr bwMode="auto">
          <a:xfrm>
            <a:off x="3059832" y="4155926"/>
            <a:ext cx="2428875" cy="857250"/>
          </a:xfrm>
          <a:prstGeom prst="rect">
            <a:avLst/>
          </a:prstGeom>
          <a:noFill/>
        </p:spPr>
      </p:pic>
      <p:pic>
        <p:nvPicPr>
          <p:cNvPr id="11273" name="Picture 9" descr="\\psf\Home\Desktop\latex-image-7.png"/>
          <p:cNvPicPr>
            <a:picLocks noChangeAspect="1" noChangeArrowheads="1"/>
          </p:cNvPicPr>
          <p:nvPr/>
        </p:nvPicPr>
        <p:blipFill>
          <a:blip r:embed="rId8" cstate="print"/>
          <a:srcRect/>
          <a:stretch>
            <a:fillRect/>
          </a:stretch>
        </p:blipFill>
        <p:spPr bwMode="auto">
          <a:xfrm>
            <a:off x="1475656" y="5301208"/>
            <a:ext cx="2505075" cy="323850"/>
          </a:xfrm>
          <a:prstGeom prst="rect">
            <a:avLst/>
          </a:prstGeom>
          <a:noFill/>
        </p:spPr>
      </p:pic>
      <p:pic>
        <p:nvPicPr>
          <p:cNvPr id="11274" name="Picture 10" descr="\\psf\Home\Desktop\latex-image-8.png"/>
          <p:cNvPicPr>
            <a:picLocks noChangeAspect="1" noChangeArrowheads="1"/>
          </p:cNvPicPr>
          <p:nvPr/>
        </p:nvPicPr>
        <p:blipFill>
          <a:blip r:embed="rId9" cstate="print"/>
          <a:srcRect/>
          <a:stretch>
            <a:fillRect/>
          </a:stretch>
        </p:blipFill>
        <p:spPr bwMode="auto">
          <a:xfrm>
            <a:off x="4932040" y="5301208"/>
            <a:ext cx="2914650" cy="257175"/>
          </a:xfrm>
          <a:prstGeom prst="rect">
            <a:avLst/>
          </a:prstGeom>
          <a:noFill/>
        </p:spPr>
      </p:pic>
    </p:spTree>
    <p:extLst>
      <p:ext uri="{BB962C8B-B14F-4D97-AF65-F5344CB8AC3E}">
        <p14:creationId xmlns:p14="http://schemas.microsoft.com/office/powerpoint/2010/main" val="2752948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512" y="197768"/>
            <a:ext cx="8712968" cy="1143000"/>
          </a:xfrm>
        </p:spPr>
        <p:txBody>
          <a:bodyPr>
            <a:normAutofit/>
          </a:bodyPr>
          <a:lstStyle/>
          <a:p>
            <a:pPr algn="l"/>
            <a:r>
              <a:rPr lang="en-US" altLang="ko-KR" b="1" dirty="0" smtClean="0">
                <a:latin typeface="+mn-lt"/>
              </a:rPr>
              <a:t>The relation </a:t>
            </a:r>
            <a:r>
              <a:rPr lang="en-US" altLang="ko-KR" b="1" dirty="0" smtClean="0">
                <a:latin typeface="+mn-lt"/>
              </a:rPr>
              <a:t>among </a:t>
            </a:r>
            <a:r>
              <a:rPr lang="en-US" altLang="ko-KR" b="1" dirty="0" smtClean="0">
                <a:latin typeface="+mn-lt"/>
              </a:rPr>
              <a:t>c, v, and   </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7</a:t>
            </a:fld>
            <a:endParaRPr lang="ko-KR" altLang="en-US"/>
          </a:p>
        </p:txBody>
      </p:sp>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그림출처</a:t>
            </a:r>
            <a:r>
              <a:rPr lang="en-US" altLang="ko-KR" sz="800" dirty="0"/>
              <a:t>: http://en.wikipedia.org/wiki/File:Time-dilation-002.svg</a:t>
            </a:r>
            <a:endParaRPr lang="ko-KR" altLang="en-US" sz="800" dirty="0"/>
          </a:p>
        </p:txBody>
      </p:sp>
      <p:pic>
        <p:nvPicPr>
          <p:cNvPr id="2050" name="Picture 2" descr="\\psf\Home\Dropbox\2012년1학기E=mc^2 조교\figure2.png"/>
          <p:cNvPicPr>
            <a:picLocks noChangeAspect="1" noChangeArrowheads="1"/>
          </p:cNvPicPr>
          <p:nvPr/>
        </p:nvPicPr>
        <p:blipFill>
          <a:blip r:embed="rId2" cstate="print"/>
          <a:srcRect/>
          <a:stretch>
            <a:fillRect/>
          </a:stretch>
        </p:blipFill>
        <p:spPr bwMode="auto">
          <a:xfrm>
            <a:off x="1691680" y="1484783"/>
            <a:ext cx="5904656" cy="4842771"/>
          </a:xfrm>
          <a:prstGeom prst="rect">
            <a:avLst/>
          </a:prstGeom>
          <a:noFill/>
        </p:spPr>
      </p:pic>
      <p:pic>
        <p:nvPicPr>
          <p:cNvPr id="2051" name="Picture 3" descr="\\psf\Home\Desktop\latex-image-1.png"/>
          <p:cNvPicPr>
            <a:picLocks noChangeAspect="1" noChangeArrowheads="1"/>
          </p:cNvPicPr>
          <p:nvPr/>
        </p:nvPicPr>
        <p:blipFill>
          <a:blip r:embed="rId3" cstate="print"/>
          <a:srcRect/>
          <a:stretch>
            <a:fillRect/>
          </a:stretch>
        </p:blipFill>
        <p:spPr bwMode="auto">
          <a:xfrm>
            <a:off x="8172399" y="692696"/>
            <a:ext cx="342863" cy="428579"/>
          </a:xfrm>
          <a:prstGeom prst="rect">
            <a:avLst/>
          </a:prstGeom>
          <a:noFill/>
        </p:spPr>
      </p:pic>
    </p:spTree>
    <p:extLst>
      <p:ext uri="{BB962C8B-B14F-4D97-AF65-F5344CB8AC3E}">
        <p14:creationId xmlns:p14="http://schemas.microsoft.com/office/powerpoint/2010/main" val="2752948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normAutofit fontScale="90000"/>
          </a:bodyPr>
          <a:lstStyle/>
          <a:p>
            <a:r>
              <a:rPr lang="en-US" altLang="ko-KR" b="1" dirty="0" smtClean="0">
                <a:latin typeface="+mn-lt"/>
              </a:rPr>
              <a:t>Velocity dependence of gamma</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8</a:t>
            </a:fld>
            <a:endParaRPr lang="ko-KR" altLang="en-US"/>
          </a:p>
        </p:txBody>
      </p:sp>
      <mc:AlternateContent xmlns:mc="http://schemas.openxmlformats.org/markup-compatibility/2006">
        <mc:Choice xmlns:a14="http://schemas.microsoft.com/office/drawing/2010/main" Requires="a14">
          <p:sp>
            <p:nvSpPr>
              <p:cNvPr id="7" name="TextBox 6"/>
              <p:cNvSpPr txBox="1"/>
              <p:nvPr/>
            </p:nvSpPr>
            <p:spPr>
              <a:xfrm>
                <a:off x="0" y="1268760"/>
                <a:ext cx="8964488" cy="5170646"/>
              </a:xfrm>
              <a:prstGeom prst="rect">
                <a:avLst/>
              </a:prstGeom>
              <a:noFill/>
            </p:spPr>
            <p:txBody>
              <a:bodyPr wrap="square" rtlCol="0">
                <a:spAutoFit/>
              </a:bodyPr>
              <a:lstStyle/>
              <a:p>
                <a:pPr marL="457200" indent="-457200">
                  <a:buFont typeface="Arial" pitchFamily="34" charset="0"/>
                  <a:buChar char="•"/>
                </a:pPr>
                <a:r>
                  <a:rPr lang="en-US" altLang="ko-KR" sz="3000" dirty="0" smtClean="0"/>
                  <a:t> </a:t>
                </a:r>
              </a:p>
              <a:p>
                <a:pPr marL="457200" indent="-457200">
                  <a:buFont typeface="Arial" pitchFamily="34" charset="0"/>
                  <a:buChar char="•"/>
                </a:pPr>
                <a:r>
                  <a:rPr lang="en-US" altLang="ko-KR" sz="3000" dirty="0" smtClean="0"/>
                  <a:t> </a:t>
                </a:r>
                <a:endParaRPr lang="en-US" altLang="ko-KR" sz="3000" dirty="0" smtClean="0">
                  <a:sym typeface="Wingdings" pitchFamily="2" charset="2"/>
                </a:endParaRPr>
              </a:p>
              <a:p>
                <a:pPr marL="457200" indent="-457200">
                  <a:buFont typeface="Arial" pitchFamily="34" charset="0"/>
                  <a:buChar char="•"/>
                </a:pPr>
                <a:r>
                  <a:rPr lang="en-US" altLang="ko-KR" sz="3000" dirty="0" smtClean="0">
                    <a:sym typeface="Wingdings" pitchFamily="2" charset="2"/>
                  </a:rPr>
                  <a:t>1.005  at </a:t>
                </a:r>
                <a14:m>
                  <m:oMath xmlns:m="http://schemas.openxmlformats.org/officeDocument/2006/math">
                    <m:r>
                      <a:rPr lang="en-US" altLang="ko-KR" sz="3000" b="0" i="1" smtClean="0">
                        <a:latin typeface="Cambria Math"/>
                        <a:sym typeface="Wingdings" pitchFamily="2" charset="2"/>
                      </a:rPr>
                      <m:t>𝑣</m:t>
                    </m:r>
                    <m:r>
                      <a:rPr lang="en-US" altLang="ko-KR" sz="3000" b="0" i="1" smtClean="0">
                        <a:latin typeface="Cambria Math"/>
                        <a:sym typeface="Wingdings" pitchFamily="2" charset="2"/>
                      </a:rPr>
                      <m:t>=0.1 </m:t>
                    </m:r>
                    <m:r>
                      <a:rPr lang="en-US" altLang="ko-KR" sz="3000" b="0" i="1" smtClean="0">
                        <a:latin typeface="Cambria Math"/>
                        <a:sym typeface="Wingdings" pitchFamily="2" charset="2"/>
                      </a:rPr>
                      <m:t>𝑐</m:t>
                    </m:r>
                  </m:oMath>
                </a14:m>
                <a:endParaRPr lang="en-US" altLang="ko-KR" sz="3000" dirty="0" smtClean="0">
                  <a:sym typeface="Wingdings" pitchFamily="2" charset="2"/>
                </a:endParaRPr>
              </a:p>
              <a:p>
                <a:pPr marL="457200" indent="-457200">
                  <a:buFont typeface="Arial" pitchFamily="34" charset="0"/>
                  <a:buChar char="•"/>
                </a:pPr>
                <a:r>
                  <a:rPr lang="en-US" altLang="ko-KR" sz="3000" dirty="0" smtClean="0">
                    <a:sym typeface="Wingdings" pitchFamily="2" charset="2"/>
                  </a:rPr>
                  <a:t>1.155  at </a:t>
                </a:r>
                <a14:m>
                  <m:oMath xmlns:m="http://schemas.openxmlformats.org/officeDocument/2006/math">
                    <m:r>
                      <a:rPr lang="en-US" altLang="ko-KR" sz="3000" i="1">
                        <a:latin typeface="Cambria Math"/>
                        <a:sym typeface="Wingdings" pitchFamily="2" charset="2"/>
                      </a:rPr>
                      <m:t>𝑣</m:t>
                    </m:r>
                    <m:r>
                      <a:rPr lang="en-US" altLang="ko-KR" sz="3000" i="1">
                        <a:latin typeface="Cambria Math"/>
                        <a:sym typeface="Wingdings" pitchFamily="2" charset="2"/>
                      </a:rPr>
                      <m:t>=0.5 </m:t>
                    </m:r>
                    <m:r>
                      <a:rPr lang="en-US" altLang="ko-KR" sz="3000" i="1">
                        <a:latin typeface="Cambria Math"/>
                        <a:sym typeface="Wingdings" pitchFamily="2" charset="2"/>
                      </a:rPr>
                      <m:t>𝑐</m:t>
                    </m:r>
                  </m:oMath>
                </a14:m>
                <a:endParaRPr lang="en-US" altLang="ko-KR" sz="3000" dirty="0" smtClean="0">
                  <a:sym typeface="Wingdings" pitchFamily="2" charset="2"/>
                </a:endParaRPr>
              </a:p>
              <a:p>
                <a:pPr marL="457200" indent="-457200">
                  <a:buFont typeface="Arial" pitchFamily="34" charset="0"/>
                  <a:buChar char="•"/>
                </a:pPr>
                <a:r>
                  <a:rPr lang="en-US" altLang="ko-KR" sz="3000" dirty="0" smtClean="0"/>
                  <a:t>2.294  at </a:t>
                </a:r>
                <a14:m>
                  <m:oMath xmlns:m="http://schemas.openxmlformats.org/officeDocument/2006/math">
                    <m:r>
                      <a:rPr lang="en-US" altLang="ko-KR" sz="3000" i="1">
                        <a:latin typeface="Cambria Math"/>
                        <a:sym typeface="Wingdings" pitchFamily="2" charset="2"/>
                      </a:rPr>
                      <m:t>𝑣</m:t>
                    </m:r>
                    <m:r>
                      <a:rPr lang="en-US" altLang="ko-KR" sz="3000" i="1">
                        <a:latin typeface="Cambria Math"/>
                        <a:sym typeface="Wingdings" pitchFamily="2" charset="2"/>
                      </a:rPr>
                      <m:t>=0.9 </m:t>
                    </m:r>
                    <m:r>
                      <a:rPr lang="en-US" altLang="ko-KR" sz="3000" i="1">
                        <a:latin typeface="Cambria Math"/>
                        <a:sym typeface="Wingdings" pitchFamily="2" charset="2"/>
                      </a:rPr>
                      <m:t>𝑐</m:t>
                    </m:r>
                  </m:oMath>
                </a14:m>
                <a:endParaRPr lang="en-US" altLang="ko-KR" sz="3000" dirty="0" smtClean="0"/>
              </a:p>
              <a:p>
                <a:pPr marL="457200" indent="-457200">
                  <a:buFont typeface="Arial" pitchFamily="34" charset="0"/>
                  <a:buChar char="•"/>
                </a:pPr>
                <a:r>
                  <a:rPr lang="en-US" altLang="ko-KR" sz="3000" dirty="0" smtClean="0"/>
                  <a:t>7.089  at </a:t>
                </a:r>
                <a14:m>
                  <m:oMath xmlns:m="http://schemas.openxmlformats.org/officeDocument/2006/math">
                    <m:r>
                      <a:rPr lang="en-US" altLang="ko-KR" sz="3000" i="1">
                        <a:latin typeface="Cambria Math"/>
                        <a:sym typeface="Wingdings" pitchFamily="2" charset="2"/>
                      </a:rPr>
                      <m:t>𝑣</m:t>
                    </m:r>
                    <m:r>
                      <a:rPr lang="en-US" altLang="ko-KR" sz="3000" i="1">
                        <a:latin typeface="Cambria Math"/>
                        <a:sym typeface="Wingdings" pitchFamily="2" charset="2"/>
                      </a:rPr>
                      <m:t>=(1−</m:t>
                    </m:r>
                    <m:sSup>
                      <m:sSupPr>
                        <m:ctrlPr>
                          <a:rPr lang="en-US" altLang="ko-KR" sz="3000" b="0" i="1" smtClean="0">
                            <a:latin typeface="Cambria Math"/>
                            <a:sym typeface="Wingdings" pitchFamily="2" charset="2"/>
                          </a:rPr>
                        </m:ctrlPr>
                      </m:sSupPr>
                      <m:e>
                        <m:r>
                          <a:rPr lang="en-US" altLang="ko-KR" sz="3000" b="0" i="1" smtClean="0">
                            <a:latin typeface="Cambria Math"/>
                            <a:sym typeface="Wingdings" pitchFamily="2" charset="2"/>
                          </a:rPr>
                          <m:t>10</m:t>
                        </m:r>
                      </m:e>
                      <m:sup>
                        <m:r>
                          <a:rPr lang="en-US" altLang="ko-KR" sz="3000" b="0" i="1" smtClean="0">
                            <a:latin typeface="Cambria Math"/>
                            <a:sym typeface="Wingdings" pitchFamily="2" charset="2"/>
                          </a:rPr>
                          <m:t>−2</m:t>
                        </m:r>
                      </m:sup>
                    </m:sSup>
                    <m:r>
                      <a:rPr lang="en-US" altLang="ko-KR" sz="3000" b="0" i="1" smtClean="0">
                        <a:latin typeface="Cambria Math"/>
                        <a:sym typeface="Wingdings" pitchFamily="2" charset="2"/>
                      </a:rPr>
                      <m:t>)</m:t>
                    </m:r>
                    <m:r>
                      <a:rPr lang="en-US" altLang="ko-KR" sz="3000" i="1">
                        <a:latin typeface="Cambria Math"/>
                        <a:sym typeface="Wingdings" pitchFamily="2" charset="2"/>
                      </a:rPr>
                      <m:t> </m:t>
                    </m:r>
                    <m:r>
                      <a:rPr lang="en-US" altLang="ko-KR" sz="3000" i="1">
                        <a:latin typeface="Cambria Math"/>
                        <a:sym typeface="Wingdings" pitchFamily="2" charset="2"/>
                      </a:rPr>
                      <m:t>𝑐</m:t>
                    </m:r>
                  </m:oMath>
                </a14:m>
                <a:endParaRPr lang="en-US" altLang="ko-KR" sz="3000" dirty="0" smtClean="0"/>
              </a:p>
              <a:p>
                <a:pPr marL="457200" indent="-457200">
                  <a:buFont typeface="Arial" pitchFamily="34" charset="0"/>
                  <a:buChar char="•"/>
                </a:pPr>
                <a:r>
                  <a:rPr lang="en-US" altLang="ko-KR" sz="3000" dirty="0" smtClean="0"/>
                  <a:t>22.37  at </a:t>
                </a:r>
                <a14:m>
                  <m:oMath xmlns:m="http://schemas.openxmlformats.org/officeDocument/2006/math">
                    <m:r>
                      <a:rPr lang="en-US" altLang="ko-KR" sz="3000" i="1">
                        <a:latin typeface="Cambria Math"/>
                        <a:sym typeface="Wingdings" pitchFamily="2" charset="2"/>
                      </a:rPr>
                      <m:t>𝑣</m:t>
                    </m:r>
                    <m:r>
                      <a:rPr lang="en-US" altLang="ko-KR" sz="3000" i="1">
                        <a:latin typeface="Cambria Math"/>
                        <a:sym typeface="Wingdings" pitchFamily="2" charset="2"/>
                      </a:rPr>
                      <m:t>=(1−</m:t>
                    </m:r>
                    <m:sSup>
                      <m:sSupPr>
                        <m:ctrlPr>
                          <a:rPr lang="en-US" altLang="ko-KR" sz="3000" i="1">
                            <a:latin typeface="Cambria Math"/>
                            <a:sym typeface="Wingdings" pitchFamily="2" charset="2"/>
                          </a:rPr>
                        </m:ctrlPr>
                      </m:sSupPr>
                      <m:e>
                        <m:r>
                          <a:rPr lang="en-US" altLang="ko-KR" sz="3000" i="1">
                            <a:latin typeface="Cambria Math"/>
                            <a:sym typeface="Wingdings" pitchFamily="2" charset="2"/>
                          </a:rPr>
                          <m:t>10</m:t>
                        </m:r>
                      </m:e>
                      <m:sup>
                        <m:r>
                          <a:rPr lang="en-US" altLang="ko-KR" sz="3000" i="1">
                            <a:latin typeface="Cambria Math"/>
                            <a:sym typeface="Wingdings" pitchFamily="2" charset="2"/>
                          </a:rPr>
                          <m:t>−</m:t>
                        </m:r>
                        <m:r>
                          <a:rPr lang="en-US" altLang="ko-KR" sz="3000" b="0" i="1" smtClean="0">
                            <a:latin typeface="Cambria Math"/>
                            <a:sym typeface="Wingdings" pitchFamily="2" charset="2"/>
                          </a:rPr>
                          <m:t>3</m:t>
                        </m:r>
                      </m:sup>
                    </m:sSup>
                    <m:r>
                      <a:rPr lang="en-US" altLang="ko-KR" sz="3000" i="1">
                        <a:latin typeface="Cambria Math"/>
                        <a:sym typeface="Wingdings" pitchFamily="2" charset="2"/>
                      </a:rPr>
                      <m:t>)</m:t>
                    </m:r>
                    <m:r>
                      <a:rPr lang="en-US" altLang="ko-KR" sz="3000" i="1">
                        <a:latin typeface="Cambria Math"/>
                        <a:sym typeface="Wingdings" pitchFamily="2" charset="2"/>
                      </a:rPr>
                      <m:t> </m:t>
                    </m:r>
                    <m:r>
                      <a:rPr lang="en-US" altLang="ko-KR" sz="3000" i="1">
                        <a:latin typeface="Cambria Math"/>
                        <a:sym typeface="Wingdings" pitchFamily="2" charset="2"/>
                      </a:rPr>
                      <m:t>𝑐</m:t>
                    </m:r>
                  </m:oMath>
                </a14:m>
                <a:endParaRPr lang="en-US" altLang="ko-KR" sz="3000" dirty="0"/>
              </a:p>
              <a:p>
                <a:pPr marL="457200" indent="-457200">
                  <a:buFont typeface="Arial" pitchFamily="34" charset="0"/>
                  <a:buChar char="•"/>
                </a:pPr>
                <a:r>
                  <a:rPr lang="en-US" altLang="ko-KR" sz="3000" dirty="0" smtClean="0"/>
                  <a:t>70.71  at </a:t>
                </a:r>
                <a14:m>
                  <m:oMath xmlns:m="http://schemas.openxmlformats.org/officeDocument/2006/math">
                    <m:r>
                      <a:rPr lang="en-US" altLang="ko-KR" sz="3000" i="1">
                        <a:latin typeface="Cambria Math"/>
                        <a:sym typeface="Wingdings" pitchFamily="2" charset="2"/>
                      </a:rPr>
                      <m:t>𝑣</m:t>
                    </m:r>
                    <m:r>
                      <a:rPr lang="en-US" altLang="ko-KR" sz="3000" i="1">
                        <a:latin typeface="Cambria Math"/>
                        <a:sym typeface="Wingdings" pitchFamily="2" charset="2"/>
                      </a:rPr>
                      <m:t>=(1−</m:t>
                    </m:r>
                    <m:sSup>
                      <m:sSupPr>
                        <m:ctrlPr>
                          <a:rPr lang="en-US" altLang="ko-KR" sz="3000" i="1">
                            <a:latin typeface="Cambria Math"/>
                            <a:sym typeface="Wingdings" pitchFamily="2" charset="2"/>
                          </a:rPr>
                        </m:ctrlPr>
                      </m:sSupPr>
                      <m:e>
                        <m:r>
                          <a:rPr lang="en-US" altLang="ko-KR" sz="3000" i="1">
                            <a:latin typeface="Cambria Math"/>
                            <a:sym typeface="Wingdings" pitchFamily="2" charset="2"/>
                          </a:rPr>
                          <m:t>10</m:t>
                        </m:r>
                      </m:e>
                      <m:sup>
                        <m:r>
                          <a:rPr lang="en-US" altLang="ko-KR" sz="3000" i="1">
                            <a:latin typeface="Cambria Math"/>
                            <a:sym typeface="Wingdings" pitchFamily="2" charset="2"/>
                          </a:rPr>
                          <m:t>−</m:t>
                        </m:r>
                        <m:r>
                          <a:rPr lang="en-US" altLang="ko-KR" sz="3000" b="0" i="1" smtClean="0">
                            <a:latin typeface="Cambria Math"/>
                            <a:sym typeface="Wingdings" pitchFamily="2" charset="2"/>
                          </a:rPr>
                          <m:t>4</m:t>
                        </m:r>
                      </m:sup>
                    </m:sSup>
                    <m:r>
                      <a:rPr lang="en-US" altLang="ko-KR" sz="3000" i="1">
                        <a:latin typeface="Cambria Math"/>
                        <a:sym typeface="Wingdings" pitchFamily="2" charset="2"/>
                      </a:rPr>
                      <m:t>) </m:t>
                    </m:r>
                    <m:r>
                      <a:rPr lang="en-US" altLang="ko-KR" sz="3000" i="1">
                        <a:latin typeface="Cambria Math"/>
                        <a:sym typeface="Wingdings" pitchFamily="2" charset="2"/>
                      </a:rPr>
                      <m:t>𝑐</m:t>
                    </m:r>
                  </m:oMath>
                </a14:m>
                <a:endParaRPr lang="en-US" altLang="ko-KR" sz="3000" dirty="0"/>
              </a:p>
              <a:p>
                <a:pPr marL="457200" indent="-457200">
                  <a:buFont typeface="Arial" pitchFamily="34" charset="0"/>
                  <a:buChar char="•"/>
                </a:pPr>
                <a:r>
                  <a:rPr lang="en-US" altLang="ko-KR" sz="3000" dirty="0" smtClean="0"/>
                  <a:t>223.6  at </a:t>
                </a:r>
                <a14:m>
                  <m:oMath xmlns:m="http://schemas.openxmlformats.org/officeDocument/2006/math">
                    <m:r>
                      <a:rPr lang="en-US" altLang="ko-KR" sz="3000" i="1">
                        <a:latin typeface="Cambria Math"/>
                        <a:sym typeface="Wingdings" pitchFamily="2" charset="2"/>
                      </a:rPr>
                      <m:t>𝑣</m:t>
                    </m:r>
                    <m:r>
                      <a:rPr lang="en-US" altLang="ko-KR" sz="3000" i="1">
                        <a:latin typeface="Cambria Math"/>
                        <a:sym typeface="Wingdings" pitchFamily="2" charset="2"/>
                      </a:rPr>
                      <m:t>=(1−</m:t>
                    </m:r>
                    <m:sSup>
                      <m:sSupPr>
                        <m:ctrlPr>
                          <a:rPr lang="en-US" altLang="ko-KR" sz="3000" i="1">
                            <a:latin typeface="Cambria Math"/>
                            <a:sym typeface="Wingdings" pitchFamily="2" charset="2"/>
                          </a:rPr>
                        </m:ctrlPr>
                      </m:sSupPr>
                      <m:e>
                        <m:r>
                          <a:rPr lang="en-US" altLang="ko-KR" sz="3000" i="1">
                            <a:latin typeface="Cambria Math"/>
                            <a:sym typeface="Wingdings" pitchFamily="2" charset="2"/>
                          </a:rPr>
                          <m:t>10</m:t>
                        </m:r>
                      </m:e>
                      <m:sup>
                        <m:r>
                          <a:rPr lang="en-US" altLang="ko-KR" sz="3000" i="1">
                            <a:latin typeface="Cambria Math"/>
                            <a:sym typeface="Wingdings" pitchFamily="2" charset="2"/>
                          </a:rPr>
                          <m:t>−</m:t>
                        </m:r>
                        <m:r>
                          <a:rPr lang="en-US" altLang="ko-KR" sz="3000" b="0" i="1" smtClean="0">
                            <a:latin typeface="Cambria Math"/>
                            <a:sym typeface="Wingdings" pitchFamily="2" charset="2"/>
                          </a:rPr>
                          <m:t>5</m:t>
                        </m:r>
                      </m:sup>
                    </m:sSup>
                    <m:r>
                      <a:rPr lang="en-US" altLang="ko-KR" sz="3000" i="1">
                        <a:latin typeface="Cambria Math"/>
                        <a:sym typeface="Wingdings" pitchFamily="2" charset="2"/>
                      </a:rPr>
                      <m:t>) </m:t>
                    </m:r>
                    <m:r>
                      <a:rPr lang="en-US" altLang="ko-KR" sz="3000" i="1">
                        <a:latin typeface="Cambria Math"/>
                        <a:sym typeface="Wingdings" pitchFamily="2" charset="2"/>
                      </a:rPr>
                      <m:t>𝑐</m:t>
                    </m:r>
                  </m:oMath>
                </a14:m>
                <a:endParaRPr lang="en-US" altLang="ko-KR" sz="3000" dirty="0"/>
              </a:p>
              <a:p>
                <a:pPr marL="457200" indent="-457200">
                  <a:buFont typeface="Arial" pitchFamily="34" charset="0"/>
                  <a:buChar char="•"/>
                </a:pPr>
                <a:r>
                  <a:rPr lang="en-US" altLang="ko-KR" sz="3000" dirty="0" smtClean="0"/>
                  <a:t>707.1  at </a:t>
                </a:r>
                <a14:m>
                  <m:oMath xmlns:m="http://schemas.openxmlformats.org/officeDocument/2006/math">
                    <m:r>
                      <a:rPr lang="en-US" altLang="ko-KR" sz="3000" i="1">
                        <a:latin typeface="Cambria Math"/>
                        <a:sym typeface="Wingdings" pitchFamily="2" charset="2"/>
                      </a:rPr>
                      <m:t>𝑣</m:t>
                    </m:r>
                    <m:r>
                      <a:rPr lang="en-US" altLang="ko-KR" sz="3000" i="1">
                        <a:latin typeface="Cambria Math"/>
                        <a:sym typeface="Wingdings" pitchFamily="2" charset="2"/>
                      </a:rPr>
                      <m:t>=(1−</m:t>
                    </m:r>
                    <m:sSup>
                      <m:sSupPr>
                        <m:ctrlPr>
                          <a:rPr lang="en-US" altLang="ko-KR" sz="3000" i="1">
                            <a:latin typeface="Cambria Math"/>
                            <a:sym typeface="Wingdings" pitchFamily="2" charset="2"/>
                          </a:rPr>
                        </m:ctrlPr>
                      </m:sSupPr>
                      <m:e>
                        <m:r>
                          <a:rPr lang="en-US" altLang="ko-KR" sz="3000" i="1">
                            <a:latin typeface="Cambria Math"/>
                            <a:sym typeface="Wingdings" pitchFamily="2" charset="2"/>
                          </a:rPr>
                          <m:t>10</m:t>
                        </m:r>
                      </m:e>
                      <m:sup>
                        <m:r>
                          <a:rPr lang="en-US" altLang="ko-KR" sz="3000" i="1">
                            <a:latin typeface="Cambria Math"/>
                            <a:sym typeface="Wingdings" pitchFamily="2" charset="2"/>
                          </a:rPr>
                          <m:t>−</m:t>
                        </m:r>
                        <m:r>
                          <a:rPr lang="en-US" altLang="ko-KR" sz="3000" b="0" i="1" smtClean="0">
                            <a:latin typeface="Cambria Math"/>
                            <a:sym typeface="Wingdings" pitchFamily="2" charset="2"/>
                          </a:rPr>
                          <m:t>6</m:t>
                        </m:r>
                      </m:sup>
                    </m:sSup>
                    <m:r>
                      <a:rPr lang="en-US" altLang="ko-KR" sz="3000" i="1">
                        <a:latin typeface="Cambria Math"/>
                        <a:sym typeface="Wingdings" pitchFamily="2" charset="2"/>
                      </a:rPr>
                      <m:t>) </m:t>
                    </m:r>
                    <m:r>
                      <a:rPr lang="en-US" altLang="ko-KR" sz="3000" i="1">
                        <a:latin typeface="Cambria Math"/>
                        <a:sym typeface="Wingdings" pitchFamily="2" charset="2"/>
                      </a:rPr>
                      <m:t>𝑐</m:t>
                    </m:r>
                  </m:oMath>
                </a14:m>
                <a:endParaRPr lang="en-US" altLang="ko-KR" sz="3000" dirty="0"/>
              </a:p>
              <a:p>
                <a:pPr marL="457200" indent="-457200">
                  <a:buFont typeface="Arial" pitchFamily="34" charset="0"/>
                  <a:buChar char="•"/>
                </a:pPr>
                <a:r>
                  <a:rPr lang="en-US" altLang="ko-KR" sz="3000" dirty="0" smtClean="0"/>
                  <a:t>2236</a:t>
                </a:r>
                <a:r>
                  <a:rPr lang="en-US" altLang="ko-KR" sz="3000" dirty="0" smtClean="0">
                    <a:solidFill>
                      <a:schemeClr val="bg1"/>
                    </a:solidFill>
                  </a:rPr>
                  <a:t>.</a:t>
                </a:r>
                <a:r>
                  <a:rPr lang="en-US" altLang="ko-KR" sz="3000" dirty="0" smtClean="0"/>
                  <a:t>  at </a:t>
                </a:r>
                <a14:m>
                  <m:oMath xmlns:m="http://schemas.openxmlformats.org/officeDocument/2006/math">
                    <m:r>
                      <a:rPr lang="en-US" altLang="ko-KR" sz="3000" i="1">
                        <a:latin typeface="Cambria Math"/>
                        <a:sym typeface="Wingdings" pitchFamily="2" charset="2"/>
                      </a:rPr>
                      <m:t>𝑣</m:t>
                    </m:r>
                    <m:r>
                      <a:rPr lang="en-US" altLang="ko-KR" sz="3000" i="1">
                        <a:latin typeface="Cambria Math"/>
                        <a:sym typeface="Wingdings" pitchFamily="2" charset="2"/>
                      </a:rPr>
                      <m:t>=(1−</m:t>
                    </m:r>
                    <m:sSup>
                      <m:sSupPr>
                        <m:ctrlPr>
                          <a:rPr lang="en-US" altLang="ko-KR" sz="3000" i="1">
                            <a:latin typeface="Cambria Math"/>
                            <a:sym typeface="Wingdings" pitchFamily="2" charset="2"/>
                          </a:rPr>
                        </m:ctrlPr>
                      </m:sSupPr>
                      <m:e>
                        <m:r>
                          <a:rPr lang="en-US" altLang="ko-KR" sz="3000" i="1">
                            <a:latin typeface="Cambria Math"/>
                            <a:sym typeface="Wingdings" pitchFamily="2" charset="2"/>
                          </a:rPr>
                          <m:t>10</m:t>
                        </m:r>
                      </m:e>
                      <m:sup>
                        <m:r>
                          <a:rPr lang="en-US" altLang="ko-KR" sz="3000" i="1">
                            <a:latin typeface="Cambria Math"/>
                            <a:sym typeface="Wingdings" pitchFamily="2" charset="2"/>
                          </a:rPr>
                          <m:t>−</m:t>
                        </m:r>
                        <m:r>
                          <a:rPr lang="en-US" altLang="ko-KR" sz="3000" b="0" i="1" smtClean="0">
                            <a:latin typeface="Cambria Math"/>
                            <a:sym typeface="Wingdings" pitchFamily="2" charset="2"/>
                          </a:rPr>
                          <m:t>7</m:t>
                        </m:r>
                      </m:sup>
                    </m:sSup>
                    <m:r>
                      <a:rPr lang="en-US" altLang="ko-KR" sz="3000" i="1">
                        <a:latin typeface="Cambria Math"/>
                        <a:sym typeface="Wingdings" pitchFamily="2" charset="2"/>
                      </a:rPr>
                      <m:t>) </m:t>
                    </m:r>
                    <m:r>
                      <a:rPr lang="en-US" altLang="ko-KR" sz="3000" i="1">
                        <a:latin typeface="Cambria Math"/>
                        <a:sym typeface="Wingdings" pitchFamily="2" charset="2"/>
                      </a:rPr>
                      <m:t>𝑐</m:t>
                    </m:r>
                  </m:oMath>
                </a14:m>
                <a:endParaRPr lang="en-US" altLang="ko-KR" sz="3000" dirty="0"/>
              </a:p>
            </p:txBody>
          </p:sp>
        </mc:Choice>
        <mc:Fallback>
          <p:sp>
            <p:nvSpPr>
              <p:cNvPr id="7" name="TextBox 6"/>
              <p:cNvSpPr txBox="1">
                <a:spLocks noRot="1" noChangeAspect="1" noMove="1" noResize="1" noEditPoints="1" noAdjustHandles="1" noChangeArrowheads="1" noChangeShapeType="1" noTextEdit="1"/>
              </p:cNvSpPr>
              <p:nvPr/>
            </p:nvSpPr>
            <p:spPr>
              <a:xfrm>
                <a:off x="0" y="1268760"/>
                <a:ext cx="8964488" cy="5170646"/>
              </a:xfrm>
              <a:prstGeom prst="rect">
                <a:avLst/>
              </a:prstGeom>
              <a:blipFill rotWithShape="1">
                <a:blip r:embed="rId2"/>
                <a:stretch>
                  <a:fillRect l="-1360" t="-708" b="-2830"/>
                </a:stretch>
              </a:blipFill>
            </p:spPr>
            <p:txBody>
              <a:bodyPr/>
              <a:lstStyle/>
              <a:p>
                <a:r>
                  <a:rPr lang="ko-KR" altLang="en-US">
                    <a:noFill/>
                  </a:rPr>
                  <a:t> </a:t>
                </a:r>
              </a:p>
            </p:txBody>
          </p:sp>
        </mc:Fallback>
      </mc:AlternateContent>
      <p:sp>
        <p:nvSpPr>
          <p:cNvPr id="8" name="날짜 개체 틀 3"/>
          <p:cNvSpPr txBox="1">
            <a:spLocks/>
          </p:cNvSpPr>
          <p:nvPr/>
        </p:nvSpPr>
        <p:spPr>
          <a:xfrm>
            <a:off x="4355976" y="6309320"/>
            <a:ext cx="3960440" cy="365125"/>
          </a:xfrm>
          <a:prstGeom prst="rect">
            <a:avLst/>
          </a:prstGeom>
        </p:spPr>
        <p:txBody>
          <a:bodyPr vert="horz" lIns="91440" tIns="45720" rIns="91440" bIns="45720" rtlCol="0" anchor="ctr"/>
          <a:lstStyle>
            <a:defPPr>
              <a:defRPr lang="ko-KR"/>
            </a:defPPr>
            <a:lvl1pPr marL="0" algn="l"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ko-KR" altLang="en-US" sz="800" dirty="0" smtClean="0"/>
              <a:t>그림출처</a:t>
            </a:r>
            <a:r>
              <a:rPr lang="en-US" altLang="ko-KR" sz="800" dirty="0"/>
              <a:t>: http://</a:t>
            </a:r>
            <a:r>
              <a:rPr lang="en-US" altLang="ko-KR" sz="800" dirty="0" smtClean="0"/>
              <a:t>en.wikipedia.org/wiki/File:Time_dilation.svg</a:t>
            </a:r>
            <a:endParaRPr lang="ko-KR" altLang="en-US" sz="800" dirty="0"/>
          </a:p>
        </p:txBody>
      </p:sp>
      <p:pic>
        <p:nvPicPr>
          <p:cNvPr id="3074" name="Picture 2" descr="File:Time dilation.sv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4008" y="1258221"/>
            <a:ext cx="4572000" cy="4572000"/>
          </a:xfrm>
          <a:prstGeom prst="rect">
            <a:avLst/>
          </a:prstGeom>
          <a:noFill/>
          <a:extLst>
            <a:ext uri="{909E8E84-426E-40DD-AFC4-6F175D3DCCD1}">
              <a14:hiddenFill xmlns:a14="http://schemas.microsoft.com/office/drawing/2010/main">
                <a:solidFill>
                  <a:srgbClr val="FFFFFF"/>
                </a:solidFill>
              </a14:hiddenFill>
            </a:ext>
          </a:extLst>
        </p:spPr>
      </p:pic>
      <p:pic>
        <p:nvPicPr>
          <p:cNvPr id="10241" name="Picture 1" descr="\\psf\Home\Desktop\latex-image-15.png"/>
          <p:cNvPicPr>
            <a:picLocks noChangeAspect="1" noChangeArrowheads="1"/>
          </p:cNvPicPr>
          <p:nvPr/>
        </p:nvPicPr>
        <p:blipFill>
          <a:blip r:embed="rId5" cstate="print"/>
          <a:srcRect/>
          <a:stretch>
            <a:fillRect/>
          </a:stretch>
        </p:blipFill>
        <p:spPr bwMode="auto">
          <a:xfrm>
            <a:off x="539552" y="1340768"/>
            <a:ext cx="2505075" cy="323850"/>
          </a:xfrm>
          <a:prstGeom prst="rect">
            <a:avLst/>
          </a:prstGeom>
          <a:noFill/>
        </p:spPr>
      </p:pic>
      <p:pic>
        <p:nvPicPr>
          <p:cNvPr id="10242" name="Picture 2" descr="\\psf\Home\Desktop\latex-image-16.png"/>
          <p:cNvPicPr>
            <a:picLocks noChangeAspect="1" noChangeArrowheads="1"/>
          </p:cNvPicPr>
          <p:nvPr/>
        </p:nvPicPr>
        <p:blipFill>
          <a:blip r:embed="rId6" cstate="print"/>
          <a:srcRect/>
          <a:stretch>
            <a:fillRect/>
          </a:stretch>
        </p:blipFill>
        <p:spPr bwMode="auto">
          <a:xfrm>
            <a:off x="539552" y="1875681"/>
            <a:ext cx="2914650" cy="257175"/>
          </a:xfrm>
          <a:prstGeom prst="rect">
            <a:avLst/>
          </a:prstGeom>
          <a:noFill/>
        </p:spPr>
      </p:pic>
    </p:spTree>
    <p:extLst>
      <p:ext uri="{BB962C8B-B14F-4D97-AF65-F5344CB8AC3E}">
        <p14:creationId xmlns:p14="http://schemas.microsoft.com/office/powerpoint/2010/main" val="760071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sf\Home\Desktop\figure(5.14).png"/>
          <p:cNvPicPr>
            <a:picLocks noChangeAspect="1" noChangeArrowheads="1"/>
          </p:cNvPicPr>
          <p:nvPr/>
        </p:nvPicPr>
        <p:blipFill>
          <a:blip r:embed="rId2" cstate="print"/>
          <a:srcRect/>
          <a:stretch>
            <a:fillRect/>
          </a:stretch>
        </p:blipFill>
        <p:spPr bwMode="auto">
          <a:xfrm>
            <a:off x="3267418" y="4034888"/>
            <a:ext cx="5553054" cy="2634472"/>
          </a:xfrm>
          <a:prstGeom prst="rect">
            <a:avLst/>
          </a:prstGeom>
          <a:noFill/>
        </p:spPr>
      </p:pic>
      <p:sp>
        <p:nvSpPr>
          <p:cNvPr id="2" name="제목 1"/>
          <p:cNvSpPr>
            <a:spLocks noGrp="1"/>
          </p:cNvSpPr>
          <p:nvPr>
            <p:ph type="title"/>
          </p:nvPr>
        </p:nvSpPr>
        <p:spPr/>
        <p:txBody>
          <a:bodyPr>
            <a:normAutofit/>
          </a:bodyPr>
          <a:lstStyle/>
          <a:p>
            <a:r>
              <a:rPr lang="en-US" altLang="ko-KR" b="1" dirty="0" smtClean="0">
                <a:latin typeface="+mn-lt"/>
              </a:rPr>
              <a:t>Proper Time </a:t>
            </a:r>
            <a:r>
              <a:rPr lang="en-US" altLang="ko-KR" b="1" dirty="0" smtClean="0"/>
              <a:t>τ (tau)</a:t>
            </a:r>
            <a:endParaRPr lang="ko-KR" altLang="en-US" b="1" dirty="0">
              <a:latin typeface="+mn-lt"/>
            </a:endParaRPr>
          </a:p>
        </p:txBody>
      </p:sp>
      <p:sp>
        <p:nvSpPr>
          <p:cNvPr id="5" name="날짜 개체 틀 2"/>
          <p:cNvSpPr>
            <a:spLocks noGrp="1"/>
          </p:cNvSpPr>
          <p:nvPr>
            <p:ph type="dt" sz="half" idx="10"/>
          </p:nvPr>
        </p:nvSpPr>
        <p:spPr>
          <a:xfrm>
            <a:off x="457200" y="6356350"/>
            <a:ext cx="2133600" cy="365125"/>
          </a:xfrm>
        </p:spPr>
        <p:txBody>
          <a:bodyPr/>
          <a:lstStyle/>
          <a:p>
            <a:r>
              <a:rPr lang="en-US" altLang="ko-KR" dirty="0" smtClean="0"/>
              <a:t>2012</a:t>
            </a:r>
            <a:r>
              <a:rPr lang="ko-KR" altLang="en-US" dirty="0" smtClean="0"/>
              <a:t>년도 </a:t>
            </a:r>
            <a:r>
              <a:rPr lang="en-US" altLang="ko-KR" dirty="0" smtClean="0"/>
              <a:t>1</a:t>
            </a:r>
            <a:r>
              <a:rPr lang="ko-KR" altLang="en-US" dirty="0" smtClean="0"/>
              <a:t>학기 </a:t>
            </a:r>
            <a:r>
              <a:rPr lang="ko-KR" altLang="en-US" dirty="0"/>
              <a:t>𝐸</a:t>
            </a:r>
            <a:r>
              <a:rPr lang="en-US" altLang="ko-KR" dirty="0"/>
              <a:t>=</a:t>
            </a:r>
            <a:r>
              <a:rPr lang="ko-KR" altLang="en-US" dirty="0"/>
              <a:t>𝑚𝑐</a:t>
            </a:r>
            <a:r>
              <a:rPr lang="en-US" altLang="ko-KR" baseline="30000" dirty="0"/>
              <a:t>2</a:t>
            </a:r>
            <a:endParaRPr lang="ko-KR" altLang="en-US" dirty="0"/>
          </a:p>
        </p:txBody>
      </p:sp>
      <p:sp>
        <p:nvSpPr>
          <p:cNvPr id="6" name="슬라이드 번호 개체 틀 3"/>
          <p:cNvSpPr>
            <a:spLocks noGrp="1"/>
          </p:cNvSpPr>
          <p:nvPr>
            <p:ph type="sldNum" sz="quarter" idx="12"/>
          </p:nvPr>
        </p:nvSpPr>
        <p:spPr>
          <a:xfrm>
            <a:off x="6553200" y="6356350"/>
            <a:ext cx="2133600" cy="365125"/>
          </a:xfrm>
        </p:spPr>
        <p:txBody>
          <a:bodyPr/>
          <a:lstStyle/>
          <a:p>
            <a:fld id="{4BEDD84E-25D4-4983-8AA1-2863C96F08D9}" type="slidenum">
              <a:rPr lang="ko-KR" altLang="en-US" smtClean="0"/>
              <a:pPr/>
              <a:t>9</a:t>
            </a:fld>
            <a:endParaRPr lang="ko-KR" altLang="en-US"/>
          </a:p>
        </p:txBody>
      </p:sp>
      <p:sp>
        <p:nvSpPr>
          <p:cNvPr id="7" name="TextBox 6"/>
          <p:cNvSpPr txBox="1"/>
          <p:nvPr/>
        </p:nvSpPr>
        <p:spPr>
          <a:xfrm>
            <a:off x="179512" y="1556792"/>
            <a:ext cx="8856984" cy="3323987"/>
          </a:xfrm>
          <a:prstGeom prst="rect">
            <a:avLst/>
          </a:prstGeom>
          <a:noFill/>
        </p:spPr>
        <p:txBody>
          <a:bodyPr wrap="square" rtlCol="0">
            <a:spAutoFit/>
          </a:bodyPr>
          <a:lstStyle/>
          <a:p>
            <a:pPr marL="457200" indent="-457200">
              <a:buFont typeface="Arial" pitchFamily="34" charset="0"/>
              <a:buChar char="•"/>
            </a:pPr>
            <a:r>
              <a:rPr lang="en-US" altLang="ko-KR" sz="3000" dirty="0" smtClean="0"/>
              <a:t>Proper time    is the time indicated by a clock that is fixed at the origin of an inertial reference frame.</a:t>
            </a:r>
          </a:p>
          <a:p>
            <a:pPr marL="457200" indent="-457200">
              <a:buFont typeface="Arial" pitchFamily="34" charset="0"/>
              <a:buChar char="•"/>
            </a:pPr>
            <a:r>
              <a:rPr lang="en-US" altLang="ko-KR" sz="3000" dirty="0" smtClean="0"/>
              <a:t>Proper time is the shortest time that can be measured by an observer because </a:t>
            </a:r>
          </a:p>
          <a:p>
            <a:r>
              <a:rPr lang="en-US" altLang="ko-KR" sz="3000" dirty="0"/>
              <a:t> </a:t>
            </a:r>
            <a:r>
              <a:rPr lang="en-US" altLang="ko-KR" sz="3000" dirty="0" smtClean="0"/>
              <a:t>          and        . </a:t>
            </a:r>
            <a:endParaRPr lang="en-US" altLang="ko-KR" sz="3000" dirty="0"/>
          </a:p>
          <a:p>
            <a:pPr marL="457200" indent="-457200">
              <a:buFont typeface="Arial" pitchFamily="34" charset="0"/>
              <a:buChar char="•"/>
            </a:pPr>
            <a:r>
              <a:rPr lang="en-US" altLang="ko-KR" sz="3000" dirty="0" smtClean="0"/>
              <a:t>See the right figure.</a:t>
            </a:r>
            <a:endParaRPr lang="en-US" altLang="ko-KR" sz="3000" dirty="0" smtClean="0"/>
          </a:p>
        </p:txBody>
      </p:sp>
      <p:pic>
        <p:nvPicPr>
          <p:cNvPr id="9217" name="Picture 1" descr="\\psf\Home\Desktop\latex-image-17.png"/>
          <p:cNvPicPr>
            <a:picLocks noChangeAspect="1" noChangeArrowheads="1"/>
          </p:cNvPicPr>
          <p:nvPr/>
        </p:nvPicPr>
        <p:blipFill>
          <a:blip r:embed="rId3" cstate="print"/>
          <a:srcRect/>
          <a:stretch>
            <a:fillRect/>
          </a:stretch>
        </p:blipFill>
        <p:spPr bwMode="auto">
          <a:xfrm>
            <a:off x="2960390" y="1836440"/>
            <a:ext cx="171450" cy="152400"/>
          </a:xfrm>
          <a:prstGeom prst="rect">
            <a:avLst/>
          </a:prstGeom>
          <a:noFill/>
        </p:spPr>
      </p:pic>
      <p:pic>
        <p:nvPicPr>
          <p:cNvPr id="9218" name="Picture 2" descr="\\psf\Home\Desktop\latex-image-18.png"/>
          <p:cNvPicPr>
            <a:picLocks noChangeAspect="1" noChangeArrowheads="1"/>
          </p:cNvPicPr>
          <p:nvPr/>
        </p:nvPicPr>
        <p:blipFill>
          <a:blip r:embed="rId4" cstate="print"/>
          <a:srcRect/>
          <a:stretch>
            <a:fillRect/>
          </a:stretch>
        </p:blipFill>
        <p:spPr bwMode="auto">
          <a:xfrm>
            <a:off x="683568" y="4005064"/>
            <a:ext cx="952500" cy="295275"/>
          </a:xfrm>
          <a:prstGeom prst="rect">
            <a:avLst/>
          </a:prstGeom>
          <a:noFill/>
        </p:spPr>
      </p:pic>
      <p:pic>
        <p:nvPicPr>
          <p:cNvPr id="9219" name="Picture 3" descr="\\psf\Home\Desktop\latex-image-19.png"/>
          <p:cNvPicPr>
            <a:picLocks noChangeAspect="1" noChangeArrowheads="1"/>
          </p:cNvPicPr>
          <p:nvPr/>
        </p:nvPicPr>
        <p:blipFill>
          <a:blip r:embed="rId5" cstate="print"/>
          <a:srcRect/>
          <a:stretch>
            <a:fillRect/>
          </a:stretch>
        </p:blipFill>
        <p:spPr bwMode="auto">
          <a:xfrm>
            <a:off x="2555776" y="4005064"/>
            <a:ext cx="800100" cy="314325"/>
          </a:xfrm>
          <a:prstGeom prst="rect">
            <a:avLst/>
          </a:prstGeom>
          <a:noFill/>
        </p:spPr>
      </p:pic>
      <p:cxnSp>
        <p:nvCxnSpPr>
          <p:cNvPr id="13" name="직선 화살표 연결선 12"/>
          <p:cNvCxnSpPr/>
          <p:nvPr/>
        </p:nvCxnSpPr>
        <p:spPr>
          <a:xfrm flipH="1">
            <a:off x="5004048" y="4797152"/>
            <a:ext cx="360040"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5436096" y="4365104"/>
            <a:ext cx="1224136" cy="461665"/>
          </a:xfrm>
          <a:prstGeom prst="rect">
            <a:avLst/>
          </a:prstGeom>
          <a:noFill/>
        </p:spPr>
        <p:txBody>
          <a:bodyPr wrap="square" rtlCol="0">
            <a:spAutoFit/>
          </a:bodyPr>
          <a:lstStyle/>
          <a:p>
            <a:r>
              <a:rPr lang="en-US" altLang="ko-KR" sz="2400" b="1" dirty="0" smtClean="0"/>
              <a:t>origin</a:t>
            </a:r>
            <a:endParaRPr lang="ko-KR" altLang="en-US" b="1" dirty="0"/>
          </a:p>
        </p:txBody>
      </p:sp>
      <p:cxnSp>
        <p:nvCxnSpPr>
          <p:cNvPr id="17" name="직선 화살표 연결선 16"/>
          <p:cNvCxnSpPr/>
          <p:nvPr/>
        </p:nvCxnSpPr>
        <p:spPr>
          <a:xfrm>
            <a:off x="6516216" y="4725144"/>
            <a:ext cx="432048"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14" name="Picture 1" descr="\\psf\Home\Desktop\latex-image-17.png"/>
          <p:cNvPicPr>
            <a:picLocks noChangeAspect="1" noChangeArrowheads="1"/>
          </p:cNvPicPr>
          <p:nvPr/>
        </p:nvPicPr>
        <p:blipFill>
          <a:blip r:embed="rId3" cstate="print"/>
          <a:srcRect/>
          <a:stretch>
            <a:fillRect/>
          </a:stretch>
        </p:blipFill>
        <p:spPr bwMode="auto">
          <a:xfrm>
            <a:off x="7956376" y="5130196"/>
            <a:ext cx="171450" cy="152400"/>
          </a:xfrm>
          <a:prstGeom prst="rect">
            <a:avLst/>
          </a:prstGeom>
          <a:noFill/>
        </p:spPr>
      </p:pic>
    </p:spTree>
    <p:extLst>
      <p:ext uri="{BB962C8B-B14F-4D97-AF65-F5344CB8AC3E}">
        <p14:creationId xmlns:p14="http://schemas.microsoft.com/office/powerpoint/2010/main" val="1589378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1059</Words>
  <Application>Microsoft Office PowerPoint</Application>
  <PresentationFormat>화면 슬라이드 쇼(4:3)</PresentationFormat>
  <Paragraphs>137</Paragraphs>
  <Slides>17</Slides>
  <Notes>0</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Office 테마</vt:lpstr>
      <vt:lpstr>Time Dilation</vt:lpstr>
      <vt:lpstr>Now we know that …</vt:lpstr>
      <vt:lpstr>Simple Light Clock</vt:lpstr>
      <vt:lpstr>Changing the observer</vt:lpstr>
      <vt:lpstr>Why time must be dilated</vt:lpstr>
      <vt:lpstr>How much the time dilates?</vt:lpstr>
      <vt:lpstr>The relation among c, v, and   </vt:lpstr>
      <vt:lpstr>Velocity dependence of gamma</vt:lpstr>
      <vt:lpstr>Proper Time τ (tau)</vt:lpstr>
      <vt:lpstr>Event as a Four Vector</vt:lpstr>
      <vt:lpstr>Experiments confirming  Time Dilation</vt:lpstr>
      <vt:lpstr>촛불이 꺼지는 시간</vt:lpstr>
      <vt:lpstr>Rossi-Hall Experiment (1940)</vt:lpstr>
      <vt:lpstr>Rossi-Hall Experiment (1940)</vt:lpstr>
      <vt:lpstr>Experiment  with an Atomic Clock (1971)</vt:lpstr>
      <vt:lpstr>PowerPoint 프레젠테이션</vt:lpstr>
      <vt:lpstr>GPS with an Atomic Clock (1971)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다시 만나는  전자기학</dc:title>
  <dc:creator>김민호</dc:creator>
  <cp:lastModifiedBy>Jungil</cp:lastModifiedBy>
  <cp:revision>92</cp:revision>
  <cp:lastPrinted>2012-04-29T10:01:51Z</cp:lastPrinted>
  <dcterms:created xsi:type="dcterms:W3CDTF">2012-04-29T07:09:51Z</dcterms:created>
  <dcterms:modified xsi:type="dcterms:W3CDTF">2012-05-13T08:14:38Z</dcterms:modified>
</cp:coreProperties>
</file>