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432" r:id="rId3"/>
    <p:sldId id="377" r:id="rId4"/>
    <p:sldId id="454" r:id="rId5"/>
    <p:sldId id="443" r:id="rId6"/>
    <p:sldId id="455" r:id="rId7"/>
    <p:sldId id="436" r:id="rId8"/>
    <p:sldId id="437" r:id="rId9"/>
    <p:sldId id="441" r:id="rId10"/>
    <p:sldId id="442" r:id="rId11"/>
    <p:sldId id="438" r:id="rId12"/>
    <p:sldId id="433" r:id="rId13"/>
    <p:sldId id="444" r:id="rId14"/>
    <p:sldId id="445" r:id="rId15"/>
    <p:sldId id="446" r:id="rId16"/>
    <p:sldId id="447" r:id="rId17"/>
    <p:sldId id="435" r:id="rId18"/>
    <p:sldId id="456" r:id="rId19"/>
    <p:sldId id="452" r:id="rId20"/>
    <p:sldId id="430" r:id="rId21"/>
    <p:sldId id="450" r:id="rId22"/>
    <p:sldId id="451" r:id="rId23"/>
    <p:sldId id="457" r:id="rId24"/>
    <p:sldId id="449" r:id="rId25"/>
    <p:sldId id="428" r:id="rId26"/>
    <p:sldId id="431" r:id="rId27"/>
    <p:sldId id="429" r:id="rId28"/>
    <p:sldId id="426" r:id="rId29"/>
    <p:sldId id="459" r:id="rId30"/>
    <p:sldId id="425" r:id="rId31"/>
  </p:sldIdLst>
  <p:sldSz cx="9144000" cy="6858000" type="screen4x3"/>
  <p:notesSz cx="6797675" cy="987425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94626" autoAdjust="0"/>
  </p:normalViewPr>
  <p:slideViewPr>
    <p:cSldViewPr>
      <p:cViewPr>
        <p:scale>
          <a:sx n="73" d="100"/>
          <a:sy n="73" d="100"/>
        </p:scale>
        <p:origin x="-1434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77F8A-198A-4B3E-967D-5634ACCCD85B}" type="datetimeFigureOut">
              <a:rPr lang="ko-KR" altLang="en-US" smtClean="0"/>
              <a:pPr/>
              <a:t>2012-07-11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0476E-FF1E-4ED9-B6A6-302F697F91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9439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61D0-550C-453E-AE2F-0F22F26449DC}" type="datetimeFigureOut">
              <a:rPr lang="ko-KR" altLang="en-US" smtClean="0"/>
              <a:pPr/>
              <a:t>2012-07-11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02FE-0E0E-48F3-9CD1-9C69F41763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4005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61D0-550C-453E-AE2F-0F22F26449DC}" type="datetimeFigureOut">
              <a:rPr lang="ko-KR" altLang="en-US" smtClean="0"/>
              <a:pPr/>
              <a:t>2012-07-11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02FE-0E0E-48F3-9CD1-9C69F41763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4134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61D0-550C-453E-AE2F-0F22F26449DC}" type="datetimeFigureOut">
              <a:rPr lang="ko-KR" altLang="en-US" smtClean="0"/>
              <a:pPr/>
              <a:t>2012-07-11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02FE-0E0E-48F3-9CD1-9C69F41763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4399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61D0-550C-453E-AE2F-0F22F26449DC}" type="datetimeFigureOut">
              <a:rPr lang="ko-KR" altLang="en-US" smtClean="0"/>
              <a:pPr/>
              <a:t>2012-07-11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02FE-0E0E-48F3-9CD1-9C69F41763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0472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61D0-550C-453E-AE2F-0F22F26449DC}" type="datetimeFigureOut">
              <a:rPr lang="ko-KR" altLang="en-US" smtClean="0"/>
              <a:pPr/>
              <a:t>2012-07-11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02FE-0E0E-48F3-9CD1-9C69F41763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436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61D0-550C-453E-AE2F-0F22F26449DC}" type="datetimeFigureOut">
              <a:rPr lang="ko-KR" altLang="en-US" smtClean="0"/>
              <a:pPr/>
              <a:t>2012-07-11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02FE-0E0E-48F3-9CD1-9C69F41763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9057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61D0-550C-453E-AE2F-0F22F26449DC}" type="datetimeFigureOut">
              <a:rPr lang="ko-KR" altLang="en-US" smtClean="0"/>
              <a:pPr/>
              <a:t>2012-07-11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02FE-0E0E-48F3-9CD1-9C69F41763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1170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61D0-550C-453E-AE2F-0F22F26449DC}" type="datetimeFigureOut">
              <a:rPr lang="ko-KR" altLang="en-US" smtClean="0"/>
              <a:pPr/>
              <a:t>2012-07-11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02FE-0E0E-48F3-9CD1-9C69F41763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9262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61D0-550C-453E-AE2F-0F22F26449DC}" type="datetimeFigureOut">
              <a:rPr lang="ko-KR" altLang="en-US" smtClean="0"/>
              <a:pPr/>
              <a:t>2012-07-11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02FE-0E0E-48F3-9CD1-9C69F41763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1207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61D0-550C-453E-AE2F-0F22F26449DC}" type="datetimeFigureOut">
              <a:rPr lang="ko-KR" altLang="en-US" smtClean="0"/>
              <a:pPr/>
              <a:t>2012-07-11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02FE-0E0E-48F3-9CD1-9C69F41763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5652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61D0-550C-453E-AE2F-0F22F26449DC}" type="datetimeFigureOut">
              <a:rPr lang="ko-KR" altLang="en-US" smtClean="0"/>
              <a:pPr/>
              <a:t>2012-07-11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02FE-0E0E-48F3-9CD1-9C69F41763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4275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361D0-550C-453E-AE2F-0F22F26449DC}" type="datetimeFigureOut">
              <a:rPr lang="ko-KR" altLang="en-US" smtClean="0"/>
              <a:pPr/>
              <a:t>2012-07-11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D02FE-0E0E-48F3-9CD1-9C69F41763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5204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//upload.wikimedia.org/wikipedia/commons/7/79/Alpha_Decay.sv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//upload.wikimedia.org/wikipedia/commons/7/79/Alpha_Decay.sv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a/aa/Beta-minus_Decay.sv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//upload.wikimedia.org/wikipedia/commons/c/c2/Gamma_Decay.sv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//upload.wikimedia.org/wikipedia/commons/e/e0/Nagasakibomb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Hypocenter" TargetMode="External"/><Relationship Id="rId5" Type="http://schemas.openxmlformats.org/officeDocument/2006/relationships/hyperlink" Target="http://en.wikipedia.org/wiki/Atomic_bombings_of_Hiroshima_and_Nagasaki" TargetMode="External"/><Relationship Id="rId4" Type="http://schemas.openxmlformats.org/officeDocument/2006/relationships/hyperlink" Target="http://en.wikipedia.org/wiki/Mushroom_cloud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if.or.kr/pds/09.asp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제목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274638"/>
                <a:ext cx="9108504" cy="5386610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sz="8000" b="1" dirty="0" smtClean="0">
                    <a:latin typeface="+mn-lt"/>
                  </a:rPr>
                  <a:t>The Impact of </a:t>
                </a:r>
                <a14:m>
                  <m:oMath xmlns:m="http://schemas.openxmlformats.org/officeDocument/2006/math">
                    <m:r>
                      <a:rPr lang="en-US" altLang="ko-KR" sz="9600" b="1" i="1" smtClean="0">
                        <a:latin typeface="Cambria Math"/>
                      </a:rPr>
                      <m:t>𝑬</m:t>
                    </m:r>
                    <m:r>
                      <a:rPr lang="en-US" altLang="ko-KR" sz="9600" b="1" i="1" smtClean="0">
                        <a:latin typeface="Cambria Math"/>
                      </a:rPr>
                      <m:t>=</m:t>
                    </m:r>
                    <m:r>
                      <a:rPr lang="en-US" altLang="ko-KR" sz="9600" b="1" i="1" smtClean="0">
                        <a:latin typeface="Cambria Math"/>
                      </a:rPr>
                      <m:t>𝒎</m:t>
                    </m:r>
                    <m:sSup>
                      <m:sSupPr>
                        <m:ctrlPr>
                          <a:rPr lang="en-US" altLang="ko-KR" sz="96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9600" b="1" i="1" smtClean="0">
                            <a:latin typeface="Cambria Math"/>
                          </a:rPr>
                          <m:t>𝒄</m:t>
                        </m:r>
                      </m:e>
                      <m:sup>
                        <m:r>
                          <a:rPr lang="en-US" altLang="ko-KR" sz="96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ko-KR" altLang="en-US" sz="96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제목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274638"/>
                <a:ext cx="9108504" cy="538661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439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38944" y="188640"/>
            <a:ext cx="8229600" cy="1656184"/>
          </a:xfrm>
        </p:spPr>
        <p:txBody>
          <a:bodyPr>
            <a:normAutofit/>
          </a:bodyPr>
          <a:lstStyle/>
          <a:p>
            <a:r>
              <a:rPr lang="ko-KR" altLang="en-US" b="1" dirty="0" smtClean="0">
                <a:latin typeface="+mn-lt"/>
              </a:rPr>
              <a:t>이들의 정지질량이 소멸하면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10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496" y="1556792"/>
                <a:ext cx="9036496" cy="45778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ko-KR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/(</m:t>
                    </m:r>
                    <m:r>
                      <a:rPr lang="en-US" altLang="ko-KR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𝑒</m:t>
                    </m:r>
                    <m:r>
                      <m:rPr>
                        <m:sty m:val="p"/>
                      </m:rPr>
                      <a:rPr lang="en-US" altLang="ko-KR" sz="3200" b="0" i="0" dirty="0" smtClean="0">
                        <a:solidFill>
                          <a:prstClr val="black"/>
                        </a:solidFill>
                        <a:latin typeface="Cambria Math"/>
                      </a:rPr>
                      <m:t>V</m:t>
                    </m:r>
                    <m:r>
                      <a:rPr lang="en-US" altLang="ko-KR" sz="32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  <m:r>
                      <a:rPr lang="en-US" altLang="ko-KR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altLang="ko-KR" sz="32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altLang="ko-KR" sz="3200" dirty="0">
                    <a:solidFill>
                      <a:prstClr val="black"/>
                    </a:solidFill>
                  </a:rPr>
                  <a:t>(299 782 458 m/s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altLang="ko-KR" sz="3200" i="1" dirty="0" smtClean="0">
                  <a:solidFill>
                    <a:prstClr val="black"/>
                  </a:solidFill>
                  <a:latin typeface="Cambria Math"/>
                </a:endParaRPr>
              </a:p>
              <a:p>
                <a:r>
                  <a:rPr lang="en-US" altLang="ko-KR" sz="3200" b="0" dirty="0" smtClean="0">
                    <a:solidFill>
                      <a:prstClr val="black"/>
                    </a:solidFill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altLang="ko-KR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/</m:t>
                    </m:r>
                  </m:oMath>
                </a14:m>
                <a:r>
                  <a:rPr lang="en-US" altLang="ko-KR" sz="3200" dirty="0" smtClean="0"/>
                  <a:t>(</a:t>
                </a:r>
                <a14:m>
                  <m:oMath xmlns:m="http://schemas.openxmlformats.org/officeDocument/2006/math">
                    <m:r>
                      <a:rPr lang="en-US" altLang="ko-KR" sz="3200" i="1">
                        <a:latin typeface="Cambria Math"/>
                      </a:rPr>
                      <m:t>1.602176×1</m:t>
                    </m:r>
                    <m:sSup>
                      <m:sSupPr>
                        <m:ctrlPr>
                          <a:rPr lang="en-US" altLang="ko-KR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200" i="1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altLang="ko-KR" sz="3200" i="1">
                            <a:latin typeface="Cambria Math"/>
                          </a:rPr>
                          <m:t>−19</m:t>
                        </m:r>
                      </m:sup>
                    </m:sSup>
                    <m:r>
                      <a:rPr lang="en-US" altLang="ko-KR" sz="3200" i="1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altLang="ko-KR" sz="3200" dirty="0">
                        <a:solidFill>
                          <a:prstClr val="black"/>
                        </a:solidFill>
                      </a:rPr>
                      <m:t>J</m:t>
                    </m:r>
                  </m:oMath>
                </a14:m>
                <a:r>
                  <a:rPr lang="en-US" altLang="ko-KR" sz="32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ko-KR" sz="3200" dirty="0" smtClean="0">
                    <a:solidFill>
                      <a:prstClr val="black"/>
                    </a:solidFill>
                  </a:rPr>
                  <a:t>)</a:t>
                </a:r>
              </a:p>
              <a:p>
                <a:r>
                  <a:rPr lang="en-US" altLang="ko-KR" sz="32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ko-KR" sz="3200" dirty="0" smtClean="0">
                    <a:solidFill>
                      <a:prstClr val="black"/>
                    </a:solidFill>
                  </a:rPr>
                  <a:t>             =</a:t>
                </a:r>
                <a:r>
                  <a:rPr lang="en-US" altLang="ko-KR" sz="3200" dirty="0"/>
                  <a:t> </a:t>
                </a:r>
                <a14:m>
                  <m:oMath xmlns:m="http://schemas.openxmlformats.org/officeDocument/2006/math">
                    <m:r>
                      <a:rPr lang="en-US" altLang="ko-KR" sz="3200" b="0" i="1" smtClean="0">
                        <a:latin typeface="Cambria Math"/>
                      </a:rPr>
                      <m:t>5.60959</m:t>
                    </m:r>
                    <m:r>
                      <a:rPr lang="en-US" altLang="ko-KR" sz="3200" i="1">
                        <a:latin typeface="Cambria Math"/>
                      </a:rPr>
                      <m:t>×1</m:t>
                    </m:r>
                    <m:sSup>
                      <m:sSupPr>
                        <m:ctrlPr>
                          <a:rPr lang="en-US" altLang="ko-KR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200" i="1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altLang="ko-KR" sz="3200" b="0" i="1" smtClean="0">
                            <a:latin typeface="Cambria Math"/>
                          </a:rPr>
                          <m:t>35</m:t>
                        </m:r>
                      </m:sup>
                    </m:sSup>
                    <m:r>
                      <a:rPr lang="en-US" altLang="ko-KR" sz="3200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altLang="ko-KR" sz="320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 sz="3200" b="0" i="0" smtClean="0">
                            <a:latin typeface="Cambria Math"/>
                          </a:rPr>
                          <m:t>kg</m:t>
                        </m:r>
                      </m:e>
                      <m:sup>
                        <m:r>
                          <a:rPr lang="en-US" altLang="ko-KR" sz="32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US" altLang="ko-KR" sz="3200" dirty="0">
                  <a:solidFill>
                    <a:prstClr val="black"/>
                  </a:solidFill>
                </a:endParaRPr>
              </a:p>
              <a:p>
                <a:r>
                  <a:rPr lang="ko-KR" altLang="en-US" sz="3200" dirty="0" smtClean="0">
                    <a:solidFill>
                      <a:prstClr val="black"/>
                    </a:solidFill>
                  </a:rPr>
                  <a:t>   </a:t>
                </a:r>
                <a:endParaRPr lang="en-US" altLang="ko-KR" sz="3200" dirty="0" smtClean="0">
                  <a:solidFill>
                    <a:prstClr val="black"/>
                  </a:solidFill>
                </a:endParaRPr>
              </a:p>
              <a:p>
                <a:r>
                  <a:rPr lang="en-US" altLang="ko-KR" sz="32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ko-KR" sz="3200" dirty="0" smtClean="0">
                    <a:solidFill>
                      <a:prstClr val="black"/>
                    </a:solidFill>
                  </a:rPr>
                  <a:t>  </a:t>
                </a:r>
                <a:r>
                  <a:rPr lang="ko-KR" altLang="en-US" sz="3200" dirty="0" smtClean="0">
                    <a:solidFill>
                      <a:prstClr val="black"/>
                    </a:solidFill>
                  </a:rPr>
                  <a:t>다음과 같은 에너지가 나오고</a:t>
                </a:r>
                <a:r>
                  <a:rPr lang="en-US" altLang="ko-KR" sz="3200" dirty="0" smtClean="0">
                    <a:solidFill>
                      <a:prstClr val="black"/>
                    </a:solidFill>
                  </a:rPr>
                  <a:t>, </a:t>
                </a:r>
                <a:r>
                  <a:rPr lang="ko-KR" altLang="en-US" sz="3200" dirty="0" smtClean="0">
                    <a:solidFill>
                      <a:prstClr val="black"/>
                    </a:solidFill>
                  </a:rPr>
                  <a:t>이를 이용하여 </a:t>
                </a:r>
                <a:endParaRPr lang="en-US" altLang="ko-KR" sz="3200" dirty="0" smtClean="0">
                  <a:solidFill>
                    <a:prstClr val="black"/>
                  </a:solidFill>
                </a:endParaRPr>
              </a:p>
              <a:p>
                <a:r>
                  <a:rPr lang="en-US" altLang="ko-KR" sz="32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ko-KR" sz="3200" dirty="0" smtClean="0">
                    <a:solidFill>
                      <a:prstClr val="black"/>
                    </a:solidFill>
                  </a:rPr>
                  <a:t>  </a:t>
                </a:r>
                <a:r>
                  <a:rPr lang="ko-KR" altLang="en-US" sz="3200" dirty="0" smtClean="0">
                    <a:solidFill>
                      <a:prstClr val="black"/>
                    </a:solidFill>
                  </a:rPr>
                  <a:t>질량을 표시한다</a:t>
                </a:r>
                <a:r>
                  <a:rPr lang="en-US" altLang="ko-KR" sz="3200" dirty="0" smtClean="0">
                    <a:solidFill>
                      <a:prstClr val="black"/>
                    </a:solidFill>
                  </a:rPr>
                  <a:t>: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ko-KR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  <m:sSup>
                      <m:sSupPr>
                        <m:ctrlPr>
                          <a:rPr lang="en-US" altLang="ko-KR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altLang="ko-KR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ko-KR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=0.511</m:t>
                    </m:r>
                    <m:r>
                      <a:rPr lang="en-US" altLang="ko-KR" sz="3200" b="0" i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ko-KR" sz="3200" dirty="0" smtClean="0"/>
                  <a:t>M</a:t>
                </a:r>
                <a14:m>
                  <m:oMath xmlns:m="http://schemas.openxmlformats.org/officeDocument/2006/math">
                    <m:r>
                      <a:rPr lang="en-US" altLang="ko-KR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𝑒</m:t>
                    </m:r>
                  </m:oMath>
                </a14:m>
                <a:r>
                  <a:rPr lang="en-US" altLang="ko-KR" sz="3200" dirty="0" smtClean="0"/>
                  <a:t>V  </a:t>
                </a:r>
                <a:r>
                  <a:rPr lang="en-US" altLang="ko-KR" sz="3200" dirty="0" smtClean="0">
                    <a:sym typeface="Wingdings" pitchFamily="2" charset="2"/>
                  </a:rPr>
                  <a:t></a:t>
                </a:r>
                <a:r>
                  <a:rPr lang="en-US" altLang="ko-KR" sz="3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US" altLang="ko-KR" sz="3200" i="1">
                        <a:solidFill>
                          <a:prstClr val="black"/>
                        </a:solidFill>
                        <a:latin typeface="Cambria Math"/>
                      </a:rPr>
                      <m:t>=0.511</m:t>
                    </m:r>
                    <m:r>
                      <a:rPr lang="en-US" altLang="ko-KR" sz="3200" b="0" i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ko-KR" sz="3200" dirty="0" smtClean="0"/>
                  <a:t>M</a:t>
                </a:r>
                <a14:m>
                  <m:oMath xmlns:m="http://schemas.openxmlformats.org/officeDocument/2006/math">
                    <m:r>
                      <a:rPr lang="en-US" altLang="ko-KR" sz="3200" i="1">
                        <a:solidFill>
                          <a:prstClr val="black"/>
                        </a:solidFill>
                        <a:latin typeface="Cambria Math"/>
                      </a:rPr>
                      <m:t>𝑒</m:t>
                    </m:r>
                  </m:oMath>
                </a14:m>
                <a:r>
                  <a:rPr lang="en-US" altLang="ko-KR" sz="3200" dirty="0" smtClean="0"/>
                  <a:t>V/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altLang="ko-KR" sz="3200" dirty="0" smtClean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ko-KR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  <m:sSup>
                      <m:sSupPr>
                        <m:ctrlP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ko-KR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altLang="ko-KR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938</m:t>
                    </m:r>
                    <m:r>
                      <a:rPr lang="en-US" altLang="ko-KR" sz="32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ko-KR" sz="32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ko-KR" sz="32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altLang="ko-KR" sz="3200" dirty="0" smtClean="0"/>
                  <a:t>M</a:t>
                </a:r>
                <a14:m>
                  <m:oMath xmlns:m="http://schemas.openxmlformats.org/officeDocument/2006/math">
                    <m:r>
                      <a:rPr lang="en-US" altLang="ko-KR" sz="3200" i="1">
                        <a:solidFill>
                          <a:prstClr val="black"/>
                        </a:solidFill>
                        <a:latin typeface="Cambria Math"/>
                      </a:rPr>
                      <m:t>𝑒</m:t>
                    </m:r>
                  </m:oMath>
                </a14:m>
                <a:r>
                  <a:rPr lang="en-US" altLang="ko-KR" sz="3200" dirty="0" smtClean="0"/>
                  <a:t>V  </a:t>
                </a:r>
                <a:r>
                  <a:rPr lang="en-US" altLang="ko-KR" sz="3200" dirty="0">
                    <a:sym typeface="Wingdings" pitchFamily="2" charset="2"/>
                  </a:rPr>
                  <a:t></a:t>
                </a:r>
                <a:r>
                  <a:rPr lang="en-US" altLang="ko-KR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ko-KR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altLang="ko-KR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altLang="ko-KR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938</m:t>
                    </m:r>
                    <m:r>
                      <a:rPr lang="en-US" altLang="ko-KR" sz="32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ko-KR" sz="3200" dirty="0" smtClean="0">
                    <a:solidFill>
                      <a:prstClr val="black"/>
                    </a:solidFill>
                  </a:rPr>
                  <a:t>  </a:t>
                </a:r>
                <a:r>
                  <a:rPr lang="en-US" altLang="ko-KR" sz="3200" dirty="0" smtClean="0"/>
                  <a:t>M</a:t>
                </a:r>
                <a14:m>
                  <m:oMath xmlns:m="http://schemas.openxmlformats.org/officeDocument/2006/math">
                    <m:r>
                      <a:rPr lang="en-US" altLang="ko-KR" sz="3200" i="1">
                        <a:solidFill>
                          <a:prstClr val="black"/>
                        </a:solidFill>
                        <a:latin typeface="Cambria Math"/>
                      </a:rPr>
                      <m:t>𝑒</m:t>
                    </m:r>
                  </m:oMath>
                </a14:m>
                <a:r>
                  <a:rPr lang="en-US" altLang="ko-KR" sz="3200" dirty="0"/>
                  <a:t>V/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altLang="ko-KR" sz="3200" dirty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ko-KR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ko-KR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altLang="ko-KR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940</m:t>
                    </m:r>
                    <m:r>
                      <a:rPr lang="en-US" altLang="ko-KR" sz="32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ko-KR" sz="32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ko-KR" sz="32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altLang="ko-KR" sz="3200" dirty="0" smtClean="0"/>
                  <a:t>M</a:t>
                </a:r>
                <a14:m>
                  <m:oMath xmlns:m="http://schemas.openxmlformats.org/officeDocument/2006/math">
                    <m:r>
                      <a:rPr lang="en-US" altLang="ko-KR" sz="3200" i="1">
                        <a:solidFill>
                          <a:prstClr val="black"/>
                        </a:solidFill>
                        <a:latin typeface="Cambria Math"/>
                      </a:rPr>
                      <m:t>𝑒</m:t>
                    </m:r>
                  </m:oMath>
                </a14:m>
                <a:r>
                  <a:rPr lang="en-US" altLang="ko-KR" sz="3200" dirty="0" smtClean="0"/>
                  <a:t>V  </a:t>
                </a:r>
                <a:r>
                  <a:rPr lang="en-US" altLang="ko-KR" sz="3200" dirty="0" smtClean="0">
                    <a:sym typeface="Wingdings" pitchFamily="2" charset="2"/>
                  </a:rPr>
                  <a:t></a:t>
                </a:r>
                <a:r>
                  <a:rPr lang="en-US" altLang="ko-KR" sz="3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ko-KR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ko-KR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altLang="ko-KR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940</m:t>
                    </m:r>
                    <m:r>
                      <a:rPr lang="en-US" altLang="ko-KR" sz="32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ko-KR" sz="32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ko-KR" sz="32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altLang="ko-KR" sz="3200" dirty="0" smtClean="0"/>
                  <a:t>M</a:t>
                </a:r>
                <a14:m>
                  <m:oMath xmlns:m="http://schemas.openxmlformats.org/officeDocument/2006/math">
                    <m:r>
                      <a:rPr lang="en-US" altLang="ko-KR" sz="3200" i="1">
                        <a:solidFill>
                          <a:prstClr val="black"/>
                        </a:solidFill>
                        <a:latin typeface="Cambria Math"/>
                      </a:rPr>
                      <m:t>𝑒</m:t>
                    </m:r>
                  </m:oMath>
                </a14:m>
                <a:r>
                  <a:rPr lang="en-US" altLang="ko-KR" sz="3200" dirty="0"/>
                  <a:t>V/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altLang="ko-KR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556792"/>
                <a:ext cx="9036496" cy="4577856"/>
              </a:xfrm>
              <a:prstGeom prst="rect">
                <a:avLst/>
              </a:prstGeom>
              <a:blipFill rotWithShape="1">
                <a:blip r:embed="rId2"/>
                <a:stretch>
                  <a:fillRect t="-1864" b="-346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126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제목 1"/>
              <p:cNvSpPr>
                <a:spLocks noGrp="1"/>
              </p:cNvSpPr>
              <p:nvPr>
                <p:ph type="title"/>
              </p:nvPr>
            </p:nvSpPr>
            <p:spPr>
              <a:xfrm>
                <a:off x="438944" y="188640"/>
                <a:ext cx="8229600" cy="11430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b="1" i="1">
                        <a:latin typeface="Cambria Math"/>
                      </a:rPr>
                      <m:t>𝑬</m:t>
                    </m:r>
                    <m:r>
                      <a:rPr lang="en-US" altLang="ko-KR" b="1" i="1">
                        <a:latin typeface="Cambria Math"/>
                      </a:rPr>
                      <m:t>=</m:t>
                    </m:r>
                    <m:r>
                      <a:rPr lang="en-US" altLang="ko-KR" b="1" i="1">
                        <a:latin typeface="Cambria Math"/>
                      </a:rPr>
                      <m:t>𝒎</m:t>
                    </m:r>
                    <m:sSup>
                      <m:sSupPr>
                        <m:ctrlPr>
                          <a:rPr lang="en-US" altLang="ko-KR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b="1" i="1">
                            <a:latin typeface="Cambria Math"/>
                          </a:rPr>
                          <m:t>𝒄</m:t>
                        </m:r>
                      </m:e>
                      <m:sup>
                        <m:r>
                          <a:rPr lang="en-US" altLang="ko-KR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ko-KR" altLang="en-US" b="1" dirty="0" smtClean="0">
                    <a:latin typeface="+mn-lt"/>
                  </a:rPr>
                  <a:t>를 활용한 질량표현</a:t>
                </a:r>
                <a:endParaRPr lang="ko-KR" altLang="en-US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제목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38944" y="188640"/>
                <a:ext cx="8229600" cy="1143000"/>
              </a:xfrm>
              <a:blipFill rotWithShape="1">
                <a:blip r:embed="rId2"/>
                <a:stretch>
                  <a:fillRect b="-962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11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496" y="1412776"/>
                <a:ext cx="9036496" cy="4924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>
                    <a:solidFill>
                      <a:prstClr val="black"/>
                    </a:solidFill>
                  </a:rPr>
                  <a:t>kg</a:t>
                </a:r>
                <a:r>
                  <a:rPr lang="ko-KR" altLang="en-US" sz="3000" dirty="0" smtClean="0">
                    <a:solidFill>
                      <a:prstClr val="black"/>
                    </a:solidFill>
                  </a:rPr>
                  <a:t>단위를 이용해서 기본입자의 질량을 쓰면</a:t>
                </a:r>
                <a:endParaRPr lang="en-US" altLang="ko-KR" sz="3000" dirty="0" smtClean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ko-KR" altLang="en-US" sz="3000" dirty="0" smtClean="0">
                    <a:solidFill>
                      <a:prstClr val="black"/>
                    </a:solidFill>
                  </a:rPr>
                  <a:t>전   자</a:t>
                </a:r>
                <a:r>
                  <a:rPr lang="en-US" altLang="ko-KR" sz="3000" dirty="0" smtClean="0">
                    <a:solidFill>
                      <a:prstClr val="black"/>
                    </a:solidFill>
                  </a:rPr>
                  <a:t>:  0.000 </a:t>
                </a:r>
                <a:r>
                  <a:rPr lang="en-US" altLang="ko-KR" sz="3200" dirty="0" smtClean="0"/>
                  <a:t>911 × 10</a:t>
                </a:r>
                <a:r>
                  <a:rPr lang="en-US" altLang="ko-KR" sz="3200" baseline="30000" dirty="0" smtClean="0"/>
                  <a:t>−27</a:t>
                </a:r>
                <a:r>
                  <a:rPr lang="en-US" altLang="ko-KR" sz="3200" dirty="0"/>
                  <a:t> </a:t>
                </a:r>
                <a:r>
                  <a:rPr lang="en-US" altLang="ko-KR" sz="32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ko-KR" sz="3200" dirty="0" smtClean="0">
                    <a:solidFill>
                      <a:prstClr val="black"/>
                    </a:solidFill>
                  </a:rPr>
                  <a:t>kg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ko-KR" altLang="en-US" sz="3200" dirty="0" smtClean="0">
                    <a:solidFill>
                      <a:prstClr val="black"/>
                    </a:solidFill>
                  </a:rPr>
                  <a:t>양성자</a:t>
                </a:r>
                <a:r>
                  <a:rPr lang="en-US" altLang="ko-KR" sz="3200" dirty="0" smtClean="0">
                    <a:solidFill>
                      <a:prstClr val="black"/>
                    </a:solidFill>
                  </a:rPr>
                  <a:t>: </a:t>
                </a:r>
                <a:r>
                  <a:rPr lang="en-US" altLang="ko-KR" sz="3200" dirty="0" smtClean="0"/>
                  <a:t>1.672 621 × 10</a:t>
                </a:r>
                <a:r>
                  <a:rPr lang="en-US" altLang="ko-KR" sz="3200" baseline="30000" dirty="0" smtClean="0"/>
                  <a:t>−27</a:t>
                </a:r>
                <a:r>
                  <a:rPr lang="en-US" altLang="ko-KR" sz="3200" dirty="0"/>
                  <a:t> </a:t>
                </a:r>
                <a:r>
                  <a:rPr lang="en-US" altLang="ko-KR" sz="32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ko-KR" sz="3200" dirty="0" smtClean="0">
                    <a:solidFill>
                      <a:prstClr val="black"/>
                    </a:solidFill>
                  </a:rPr>
                  <a:t>kg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ko-KR" altLang="en-US" sz="3200" dirty="0" smtClean="0">
                    <a:solidFill>
                      <a:prstClr val="black"/>
                    </a:solidFill>
                  </a:rPr>
                  <a:t>중성자</a:t>
                </a:r>
                <a:r>
                  <a:rPr lang="en-US" altLang="ko-KR" sz="3200" dirty="0" smtClean="0">
                    <a:solidFill>
                      <a:prstClr val="black"/>
                    </a:solidFill>
                  </a:rPr>
                  <a:t>: 1.674 927 </a:t>
                </a:r>
                <a:r>
                  <a:rPr lang="en-US" altLang="ko-KR" sz="3200" dirty="0" smtClean="0"/>
                  <a:t>× 10</a:t>
                </a:r>
                <a:r>
                  <a:rPr lang="en-US" altLang="ko-KR" sz="3200" baseline="30000" dirty="0"/>
                  <a:t>−27</a:t>
                </a:r>
                <a:r>
                  <a:rPr lang="en-US" altLang="ko-KR" sz="3200" dirty="0"/>
                  <a:t> </a:t>
                </a:r>
                <a:r>
                  <a:rPr lang="en-US" altLang="ko-KR" sz="3200" dirty="0">
                    <a:solidFill>
                      <a:prstClr val="black"/>
                    </a:solidFill>
                  </a:rPr>
                  <a:t> kg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altLang="ko-KR" sz="3200" dirty="0" smtClean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altLang="ko-KR" sz="3000" dirty="0" smtClean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>
                    <a:solidFill>
                      <a:prstClr val="black"/>
                    </a:solidFill>
                  </a:rPr>
                  <a:t>e</a:t>
                </a:r>
                <a:r>
                  <a:rPr lang="en-US" altLang="ko-KR" sz="3000" dirty="0">
                    <a:solidFill>
                      <a:prstClr val="black"/>
                    </a:solidFill>
                  </a:rPr>
                  <a:t>V</a:t>
                </a:r>
                <a:r>
                  <a:rPr lang="en-US" altLang="ko-KR" sz="3000" dirty="0" smtClean="0">
                    <a:solidFill>
                      <a:prstClr val="black"/>
                    </a:solidFill>
                  </a:rPr>
                  <a:t> </a:t>
                </a:r>
                <a:r>
                  <a:rPr lang="ko-KR" altLang="en-US" sz="3000" dirty="0" smtClean="0">
                    <a:solidFill>
                      <a:prstClr val="black"/>
                    </a:solidFill>
                  </a:rPr>
                  <a:t>단위를 </a:t>
                </a:r>
                <a:r>
                  <a:rPr lang="ko-KR" altLang="en-US" sz="3000" dirty="0">
                    <a:solidFill>
                      <a:prstClr val="black"/>
                    </a:solidFill>
                  </a:rPr>
                  <a:t>이용해서 기본입자의 질량을 쓰면</a:t>
                </a:r>
                <a:endParaRPr lang="en-US" altLang="ko-KR" sz="3000" dirty="0">
                  <a:solidFill>
                    <a:prstClr val="black"/>
                  </a:solidFill>
                </a:endParaRPr>
              </a:p>
              <a:p>
                <a:r>
                  <a:rPr lang="ko-KR" altLang="en-US" sz="3000" dirty="0" smtClean="0">
                    <a:solidFill>
                      <a:prstClr val="black"/>
                    </a:solidFill>
                  </a:rPr>
                  <a:t>   </a:t>
                </a:r>
                <a:r>
                  <a:rPr lang="en-US" altLang="ko-KR" sz="1400" dirty="0">
                    <a:solidFill>
                      <a:schemeClr val="bg1"/>
                    </a:solidFill>
                  </a:rPr>
                  <a:t>.</a:t>
                </a:r>
                <a:r>
                  <a:rPr lang="en-US" altLang="ko-KR" sz="3000" dirty="0" smtClean="0">
                    <a:solidFill>
                      <a:prstClr val="black"/>
                    </a:solidFill>
                  </a:rPr>
                  <a:t>- </a:t>
                </a:r>
                <a:r>
                  <a:rPr lang="ko-KR" altLang="en-US" sz="3000" dirty="0" smtClean="0">
                    <a:solidFill>
                      <a:prstClr val="black"/>
                    </a:solidFill>
                  </a:rPr>
                  <a:t>전  </a:t>
                </a:r>
                <a:r>
                  <a:rPr lang="en-US" altLang="ko-KR" sz="2400" dirty="0">
                    <a:solidFill>
                      <a:schemeClr val="bg1"/>
                    </a:solidFill>
                  </a:rPr>
                  <a:t>.</a:t>
                </a:r>
                <a:r>
                  <a:rPr lang="ko-KR" altLang="en-US" sz="3000" dirty="0" smtClean="0">
                    <a:solidFill>
                      <a:prstClr val="black"/>
                    </a:solidFill>
                  </a:rPr>
                  <a:t> </a:t>
                </a:r>
                <a:r>
                  <a:rPr lang="ko-KR" altLang="en-US" sz="3000" dirty="0">
                    <a:solidFill>
                      <a:prstClr val="black"/>
                    </a:solidFill>
                  </a:rPr>
                  <a:t>자</a:t>
                </a:r>
                <a:r>
                  <a:rPr lang="en-US" altLang="ko-KR" sz="3000" dirty="0" smtClean="0">
                    <a:solidFill>
                      <a:prstClr val="black"/>
                    </a:solidFill>
                  </a:rPr>
                  <a:t>:  </a:t>
                </a:r>
                <a:r>
                  <a:rPr lang="en-US" altLang="ko-KR" sz="3200" dirty="0" smtClean="0"/>
                  <a:t>0.511    M</a:t>
                </a:r>
                <a14:m>
                  <m:oMath xmlns:m="http://schemas.openxmlformats.org/officeDocument/2006/math">
                    <m:r>
                      <a:rPr lang="en-US" altLang="ko-KR" sz="3200" i="1">
                        <a:solidFill>
                          <a:prstClr val="black"/>
                        </a:solidFill>
                        <a:latin typeface="Cambria Math"/>
                      </a:rPr>
                      <m:t>𝑒</m:t>
                    </m:r>
                  </m:oMath>
                </a14:m>
                <a:r>
                  <a:rPr lang="en-US" altLang="ko-KR" sz="3200" dirty="0"/>
                  <a:t>V</a:t>
                </a:r>
                <a:r>
                  <a:rPr lang="en-US" altLang="ko-KR" sz="3200" dirty="0" smtClean="0"/>
                  <a:t>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200" b="0" i="1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altLang="ko-KR" sz="3200" b="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sz="3200" dirty="0" smtClean="0"/>
                  <a:t> </a:t>
                </a:r>
                <a:endParaRPr lang="en-US" altLang="ko-KR" sz="3200" dirty="0">
                  <a:solidFill>
                    <a:prstClr val="black"/>
                  </a:solidFill>
                </a:endParaRPr>
              </a:p>
              <a:p>
                <a:r>
                  <a:rPr lang="ko-KR" altLang="en-US" sz="3200" dirty="0" smtClean="0">
                    <a:solidFill>
                      <a:prstClr val="black"/>
                    </a:solidFill>
                  </a:rPr>
                  <a:t>   </a:t>
                </a:r>
                <a:r>
                  <a:rPr lang="en-US" altLang="ko-KR" sz="3200" dirty="0" smtClean="0">
                    <a:solidFill>
                      <a:prstClr val="black"/>
                    </a:solidFill>
                  </a:rPr>
                  <a:t>- </a:t>
                </a:r>
                <a:r>
                  <a:rPr lang="ko-KR" altLang="en-US" sz="3200" dirty="0" smtClean="0">
                    <a:solidFill>
                      <a:prstClr val="black"/>
                    </a:solidFill>
                  </a:rPr>
                  <a:t>양성자</a:t>
                </a:r>
                <a:r>
                  <a:rPr lang="en-US" altLang="ko-KR" sz="3200" dirty="0" smtClean="0">
                    <a:solidFill>
                      <a:prstClr val="black"/>
                    </a:solidFill>
                  </a:rPr>
                  <a:t>:  </a:t>
                </a:r>
                <a:r>
                  <a:rPr lang="en-US" altLang="ko-KR" sz="3200" dirty="0" smtClean="0"/>
                  <a:t>938.272 </a:t>
                </a:r>
                <a:r>
                  <a:rPr lang="en-US" altLang="ko-KR" sz="3200" dirty="0"/>
                  <a:t>M</a:t>
                </a:r>
                <a14:m>
                  <m:oMath xmlns:m="http://schemas.openxmlformats.org/officeDocument/2006/math">
                    <m:r>
                      <a:rPr lang="en-US" altLang="ko-KR" sz="3200" i="1">
                        <a:solidFill>
                          <a:prstClr val="black"/>
                        </a:solidFill>
                        <a:latin typeface="Cambria Math"/>
                      </a:rPr>
                      <m:t>𝑒</m:t>
                    </m:r>
                  </m:oMath>
                </a14:m>
                <a:r>
                  <a:rPr lang="en-US" altLang="ko-KR" sz="3200" dirty="0"/>
                  <a:t>V/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200" i="1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altLang="ko-KR" sz="32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altLang="ko-KR" sz="3200" dirty="0" smtClean="0"/>
              </a:p>
              <a:p>
                <a:r>
                  <a:rPr lang="ko-KR" altLang="en-US" sz="3200" dirty="0" smtClean="0">
                    <a:solidFill>
                      <a:prstClr val="black"/>
                    </a:solidFill>
                  </a:rPr>
                  <a:t>   </a:t>
                </a:r>
                <a:r>
                  <a:rPr lang="en-US" altLang="ko-KR" sz="3200" dirty="0" smtClean="0">
                    <a:solidFill>
                      <a:prstClr val="black"/>
                    </a:solidFill>
                  </a:rPr>
                  <a:t>- </a:t>
                </a:r>
                <a:r>
                  <a:rPr lang="ko-KR" altLang="en-US" sz="3200" dirty="0" smtClean="0">
                    <a:solidFill>
                      <a:prstClr val="black"/>
                    </a:solidFill>
                  </a:rPr>
                  <a:t>중성자</a:t>
                </a:r>
                <a:r>
                  <a:rPr lang="en-US" altLang="ko-KR" sz="3200" dirty="0" smtClean="0">
                    <a:solidFill>
                      <a:prstClr val="black"/>
                    </a:solidFill>
                  </a:rPr>
                  <a:t>:  </a:t>
                </a:r>
                <a:r>
                  <a:rPr lang="en-US" altLang="ko-KR" sz="3200" dirty="0" smtClean="0"/>
                  <a:t>939.565 M</a:t>
                </a:r>
                <a14:m>
                  <m:oMath xmlns:m="http://schemas.openxmlformats.org/officeDocument/2006/math">
                    <m:r>
                      <a:rPr lang="en-US" altLang="ko-KR" sz="3200" i="1">
                        <a:solidFill>
                          <a:prstClr val="black"/>
                        </a:solidFill>
                        <a:latin typeface="Cambria Math"/>
                      </a:rPr>
                      <m:t>𝑒</m:t>
                    </m:r>
                  </m:oMath>
                </a14:m>
                <a:r>
                  <a:rPr lang="en-US" altLang="ko-KR" sz="3200" dirty="0"/>
                  <a:t>V/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200" i="1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altLang="ko-KR" sz="32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altLang="ko-KR" sz="3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412776"/>
                <a:ext cx="9036496" cy="4924425"/>
              </a:xfrm>
              <a:prstGeom prst="rect">
                <a:avLst/>
              </a:prstGeom>
              <a:blipFill rotWithShape="1">
                <a:blip r:embed="rId3"/>
                <a:stretch>
                  <a:fillRect l="-1552" t="-1609" b="-297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24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274638"/>
            <a:ext cx="9108504" cy="5386610"/>
          </a:xfrm>
        </p:spPr>
        <p:txBody>
          <a:bodyPr>
            <a:normAutofit/>
          </a:bodyPr>
          <a:lstStyle/>
          <a:p>
            <a:r>
              <a:rPr lang="ko-KR" altLang="en-US" sz="9600" b="1" dirty="0" smtClean="0">
                <a:latin typeface="+mn-lt"/>
              </a:rPr>
              <a:t>핵분열과</a:t>
            </a:r>
            <a:r>
              <a:rPr lang="en-US" altLang="ko-KR" sz="9600" b="1" dirty="0" smtClean="0">
                <a:latin typeface="+mn-lt"/>
              </a:rPr>
              <a:t/>
            </a:r>
            <a:br>
              <a:rPr lang="en-US" altLang="ko-KR" sz="9600" b="1" dirty="0" smtClean="0">
                <a:latin typeface="+mn-lt"/>
              </a:rPr>
            </a:br>
            <a:r>
              <a:rPr lang="ko-KR" altLang="en-US" sz="9600" b="1" dirty="0" smtClean="0">
                <a:latin typeface="+mn-lt"/>
              </a:rPr>
              <a:t>방사능</a:t>
            </a:r>
            <a:endParaRPr lang="ko-KR" altLang="en-US" sz="9600" b="1" dirty="0">
              <a:latin typeface="+mn-lt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298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제목 1"/>
              <p:cNvSpPr>
                <a:spLocks noGrp="1"/>
              </p:cNvSpPr>
              <p:nvPr>
                <p:ph type="title"/>
              </p:nvPr>
            </p:nvSpPr>
            <p:spPr>
              <a:xfrm>
                <a:off x="438944" y="188640"/>
                <a:ext cx="6293296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altLang="ko-KR" b="1" dirty="0" smtClean="0">
                    <a:latin typeface="+mn-lt"/>
                  </a:rPr>
                  <a:t>Alpha (</a:t>
                </a:r>
                <a14:m>
                  <m:oMath xmlns:m="http://schemas.openxmlformats.org/officeDocument/2006/math">
                    <m:r>
                      <a:rPr lang="en-US" altLang="ko-KR" b="1" i="1" smtClean="0">
                        <a:latin typeface="Cambria Math"/>
                      </a:rPr>
                      <m:t>𝜶</m:t>
                    </m:r>
                    <m:sSubSup>
                      <m:sSubSupPr>
                        <m:ctrlPr>
                          <a:rPr lang="en-US" altLang="ko-KR" b="1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ko-KR" b="1" i="1" smtClean="0">
                            <a:latin typeface="Cambria Math"/>
                          </a:rPr>
                          <m:t>≡  </m:t>
                        </m:r>
                      </m:e>
                      <m:sub>
                        <m:r>
                          <a:rPr lang="en-US" altLang="ko-KR" b="1" i="1" smtClean="0">
                            <a:latin typeface="Cambria Math"/>
                          </a:rPr>
                          <m:t>𝟐</m:t>
                        </m:r>
                      </m:sub>
                      <m:sup>
                        <m:r>
                          <a:rPr lang="en-US" altLang="ko-KR" b="1" i="1" smtClean="0">
                            <a:latin typeface="Cambria Math"/>
                          </a:rPr>
                          <m:t>𝟒</m:t>
                        </m:r>
                      </m:sup>
                    </m:sSubSup>
                    <m:r>
                      <m:rPr>
                        <m:nor/>
                      </m:rPr>
                      <a:rPr lang="en-US" altLang="ko-KR" b="1" i="0" dirty="0" smtClean="0"/>
                      <m:t>He</m:t>
                    </m:r>
                    <m:r>
                      <m:rPr>
                        <m:nor/>
                      </m:rPr>
                      <a:rPr lang="en-US" altLang="ko-KR" baseline="30000" dirty="0">
                        <a:solidFill>
                          <a:prstClr val="black"/>
                        </a:solidFill>
                      </a:rPr>
                      <m:t>2+</m:t>
                    </m:r>
                  </m:oMath>
                </a14:m>
                <a:r>
                  <a:rPr lang="en-US" altLang="ko-KR" b="1" dirty="0" smtClean="0">
                    <a:latin typeface="+mn-lt"/>
                  </a:rPr>
                  <a:t>)</a:t>
                </a:r>
                <a:r>
                  <a:rPr lang="ko-KR" altLang="en-US" b="1" dirty="0" smtClean="0">
                    <a:latin typeface="+mn-lt"/>
                  </a:rPr>
                  <a:t> </a:t>
                </a:r>
                <a:r>
                  <a:rPr lang="en-US" altLang="ko-KR" b="1" dirty="0" smtClean="0">
                    <a:latin typeface="+mn-lt"/>
                  </a:rPr>
                  <a:t>decay</a:t>
                </a:r>
                <a:endParaRPr lang="ko-KR" altLang="en-US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제목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38944" y="188640"/>
                <a:ext cx="6293296" cy="1143000"/>
              </a:xfrm>
              <a:blipFill rotWithShape="1">
                <a:blip r:embed="rId2"/>
                <a:stretch>
                  <a:fillRect l="-3198" r="-3004" b="-427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13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495" y="1412776"/>
                <a:ext cx="9108505" cy="51053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ko-KR" altLang="en-US" sz="2800" dirty="0" smtClean="0">
                    <a:solidFill>
                      <a:prstClr val="black"/>
                    </a:solidFill>
                  </a:rPr>
                  <a:t>무거운 원자핵이 </a:t>
                </a:r>
                <a14:m>
                  <m:oMath xmlns:m="http://schemas.openxmlformats.org/officeDocument/2006/math">
                    <m:r>
                      <a:rPr lang="en-US" altLang="ko-KR" sz="2800" i="1">
                        <a:latin typeface="Cambria Math"/>
                      </a:rPr>
                      <m:t>𝛼</m:t>
                    </m:r>
                  </m:oMath>
                </a14:m>
                <a:r>
                  <a:rPr lang="ko-KR" altLang="en-US" sz="2800" dirty="0">
                    <a:solidFill>
                      <a:prstClr val="black"/>
                    </a:solidFill>
                  </a:rPr>
                  <a:t>입자를 </a:t>
                </a:r>
                <a:r>
                  <a:rPr lang="ko-KR" altLang="en-US" sz="2800" dirty="0" smtClean="0">
                    <a:solidFill>
                      <a:prstClr val="black"/>
                    </a:solidFill>
                  </a:rPr>
                  <a:t>방출하면서 </a:t>
                </a:r>
                <a:r>
                  <a:rPr lang="en-US" altLang="ko-KR" sz="2800" dirty="0">
                    <a:solidFill>
                      <a:prstClr val="black"/>
                    </a:solidFill>
                  </a:rPr>
                  <a:t/>
                </a:r>
                <a:br>
                  <a:rPr lang="en-US" altLang="ko-KR" sz="2800" dirty="0">
                    <a:solidFill>
                      <a:prstClr val="black"/>
                    </a:solidFill>
                  </a:rPr>
                </a:br>
                <a:r>
                  <a:rPr lang="ko-KR" altLang="en-US" sz="2800" dirty="0" smtClean="0">
                    <a:solidFill>
                      <a:prstClr val="black"/>
                    </a:solidFill>
                  </a:rPr>
                  <a:t>질량수가 작은 핵으로 붕괴하는 현상</a:t>
                </a:r>
                <a:r>
                  <a:rPr lang="en-US" altLang="ko-KR" sz="2800" dirty="0" smtClean="0">
                    <a:solidFill>
                      <a:prstClr val="black"/>
                    </a:solidFill>
                  </a:rPr>
                  <a:t>. </a:t>
                </a:r>
                <a:br>
                  <a:rPr lang="en-US" altLang="ko-KR" sz="2800" dirty="0" smtClean="0">
                    <a:solidFill>
                      <a:prstClr val="black"/>
                    </a:solidFill>
                  </a:rPr>
                </a:br>
                <a:r>
                  <a:rPr lang="ko-KR" altLang="en-US" sz="2800" dirty="0" smtClean="0">
                    <a:solidFill>
                      <a:prstClr val="black"/>
                    </a:solidFill>
                  </a:rPr>
                  <a:t>이 입자는 양성자보다 </a:t>
                </a:r>
                <a:r>
                  <a:rPr lang="en-US" altLang="ko-KR" sz="2800" dirty="0" smtClean="0">
                    <a:solidFill>
                      <a:prstClr val="black"/>
                    </a:solidFill>
                  </a:rPr>
                  <a:t>4</a:t>
                </a:r>
                <a:r>
                  <a:rPr lang="ko-KR" altLang="en-US" sz="2800" dirty="0" smtClean="0">
                    <a:solidFill>
                      <a:prstClr val="black"/>
                    </a:solidFill>
                  </a:rPr>
                  <a:t>배 무겁고 </a:t>
                </a:r>
                <a:r>
                  <a:rPr lang="en-US" altLang="ko-KR" sz="2800" dirty="0" smtClean="0">
                    <a:solidFill>
                      <a:prstClr val="black"/>
                    </a:solidFill>
                  </a:rPr>
                  <a:t>2</a:t>
                </a:r>
                <a:r>
                  <a:rPr lang="ko-KR" altLang="en-US" sz="2800" dirty="0" smtClean="0">
                    <a:solidFill>
                      <a:prstClr val="black"/>
                    </a:solidFill>
                  </a:rPr>
                  <a:t>배의 전하를 띤다</a:t>
                </a:r>
                <a:r>
                  <a:rPr lang="en-US" altLang="ko-KR" sz="2800" dirty="0" smtClean="0">
                    <a:solidFill>
                      <a:prstClr val="black"/>
                    </a:solidFill>
                  </a:rPr>
                  <a:t>.</a:t>
                </a:r>
                <a:endParaRPr lang="en-US" altLang="ko-KR" sz="2800" dirty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ko-KR" altLang="en-US" sz="2800" dirty="0" smtClean="0">
                    <a:solidFill>
                      <a:prstClr val="black"/>
                    </a:solidFill>
                  </a:rPr>
                  <a:t>예를</a:t>
                </a:r>
                <a:r>
                  <a:rPr lang="en-US" altLang="ko-KR" sz="2800" dirty="0" smtClean="0">
                    <a:solidFill>
                      <a:prstClr val="black"/>
                    </a:solidFill>
                  </a:rPr>
                  <a:t> </a:t>
                </a:r>
                <a:r>
                  <a:rPr lang="ko-KR" altLang="en-US" sz="2800" dirty="0" smtClean="0">
                    <a:solidFill>
                      <a:prstClr val="black"/>
                    </a:solidFill>
                  </a:rPr>
                  <a:t>들어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altLang="ko-KR" sz="280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altLang="ko-KR" sz="2800" b="0" i="1" dirty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altLang="ko-KR" sz="2800" b="0" i="1" dirty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38</m:t>
                          </m:r>
                        </m:e>
                      </m:mr>
                      <m:mr>
                        <m:e>
                          <m:r>
                            <a:rPr lang="en-US" altLang="ko-KR" sz="2800" b="0" i="1" dirty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92</m:t>
                          </m:r>
                        </m:e>
                      </m:mr>
                    </m:m>
                  </m:oMath>
                </a14:m>
                <a:r>
                  <a:rPr lang="en-US" altLang="ko-KR" sz="2800" dirty="0" smtClean="0">
                    <a:solidFill>
                      <a:prstClr val="black"/>
                    </a:solidFill>
                  </a:rPr>
                  <a:t>U</a:t>
                </a:r>
                <a:r>
                  <a:rPr lang="en-US" altLang="ko-KR" sz="2800" dirty="0" smtClean="0">
                    <a:solidFill>
                      <a:prstClr val="black"/>
                    </a:solidFill>
                    <a:sym typeface="Wingdings" pitchFamily="2" charset="2"/>
                  </a:rPr>
                  <a:t>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altLang="ko-KR" sz="28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altLang="ko-KR" sz="28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altLang="ko-KR" sz="28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altLang="ko-KR" sz="2800" b="0" i="1" dirty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</m:t>
                          </m:r>
                        </m:e>
                      </m:mr>
                      <m:mr>
                        <m:e>
                          <m:r>
                            <a:rPr lang="en-US" altLang="ko-KR" sz="28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9</m:t>
                          </m:r>
                          <m:r>
                            <a:rPr lang="en-US" altLang="ko-KR" sz="2800" b="0" i="1" dirty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e>
                      </m:mr>
                    </m:m>
                  </m:oMath>
                </a14:m>
                <a:r>
                  <a:rPr lang="en-US" altLang="ko-KR" sz="2800" dirty="0" smtClean="0">
                    <a:solidFill>
                      <a:prstClr val="black"/>
                    </a:solidFill>
                  </a:rPr>
                  <a:t>Th +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altLang="ko-KR" sz="28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mPr>
                      <m:mr>
                        <m:e>
                          <m:r>
                            <a:rPr lang="en-US" altLang="ko-KR" sz="28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</m:t>
                          </m:r>
                        </m:e>
                      </m:mr>
                      <m:mr>
                        <m:e>
                          <m:r>
                            <a:rPr lang="en-US" altLang="ko-KR" sz="2800" b="0" i="1" dirty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mr>
                    </m:m>
                  </m:oMath>
                </a14:m>
                <a:r>
                  <a:rPr lang="en-US" altLang="ko-KR" sz="2800" dirty="0" smtClean="0">
                    <a:solidFill>
                      <a:prstClr val="black"/>
                    </a:solidFill>
                  </a:rPr>
                  <a:t>He</a:t>
                </a:r>
                <a:r>
                  <a:rPr lang="en-US" altLang="ko-KR" sz="2800" baseline="30000" dirty="0" smtClean="0">
                    <a:solidFill>
                      <a:prstClr val="black"/>
                    </a:solidFill>
                  </a:rPr>
                  <a:t>2+</a:t>
                </a:r>
                <a:r>
                  <a:rPr lang="en-US" altLang="ko-KR" sz="2800" dirty="0" smtClean="0">
                    <a:solidFill>
                      <a:prstClr val="black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ko-KR" sz="2800" b="0" i="1">
                        <a:latin typeface="Cambria Math"/>
                      </a:rPr>
                      <m:t>𝛼</m:t>
                    </m:r>
                    <m:r>
                      <a:rPr lang="en-US" altLang="ko-KR" sz="2800" b="0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ko-KR" sz="2800" b="0" dirty="0" smtClean="0"/>
              </a:p>
              <a:p>
                <a:r>
                  <a:rPr lang="en-US" altLang="ko-KR" sz="1050" i="1" dirty="0" smtClean="0">
                    <a:solidFill>
                      <a:schemeClr val="bg1"/>
                    </a:solidFill>
                    <a:latin typeface="Cambria Math"/>
                  </a:rPr>
                  <a:t>s</a:t>
                </a:r>
                <a:r>
                  <a:rPr lang="en-US" altLang="ko-KR" i="1" dirty="0" smtClean="0">
                    <a:solidFill>
                      <a:schemeClr val="bg1"/>
                    </a:solidFill>
                    <a:latin typeface="Cambria Math"/>
                  </a:rPr>
                  <a:t>  </a:t>
                </a:r>
                <a:r>
                  <a:rPr lang="en-US" altLang="ko-KR" i="1" dirty="0" err="1" smtClean="0">
                    <a:solidFill>
                      <a:schemeClr val="bg1"/>
                    </a:solidFill>
                    <a:latin typeface="Cambria Math"/>
                  </a:rPr>
                  <a:t>sdfd</a:t>
                </a:r>
                <a:endParaRPr lang="en-US" altLang="ko-KR" i="1" dirty="0" smtClean="0">
                  <a:solidFill>
                    <a:schemeClr val="bg1"/>
                  </a:solidFill>
                  <a:latin typeface="Cambria Math"/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2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ko-KR" sz="2800" b="0" i="1" smtClean="0">
                            <a:latin typeface="Cambria Math"/>
                          </a:rPr>
                          <m:t>𝛼</m:t>
                        </m:r>
                        <m:r>
                          <a:rPr lang="en-US" altLang="ko-KR" sz="2800" b="0" i="1">
                            <a:latin typeface="Cambria Math"/>
                          </a:rPr>
                          <m:t>≡  </m:t>
                        </m:r>
                      </m:e>
                      <m:sub>
                        <m:r>
                          <a:rPr lang="en-US" altLang="ko-KR" sz="2800" b="0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altLang="ko-KR" sz="2800" b="0" i="1">
                            <a:latin typeface="Cambria Math"/>
                          </a:rPr>
                          <m:t>4</m:t>
                        </m:r>
                      </m:sup>
                    </m:sSubSup>
                    <m:r>
                      <m:rPr>
                        <m:nor/>
                      </m:rPr>
                      <a:rPr lang="en-US" altLang="ko-KR" sz="2800" dirty="0">
                        <a:solidFill>
                          <a:prstClr val="black"/>
                        </a:solidFill>
                      </a:rPr>
                      <m:t>He</m:t>
                    </m:r>
                    <m:r>
                      <m:rPr>
                        <m:nor/>
                      </m:rPr>
                      <a:rPr lang="en-US" altLang="ko-KR" sz="2800" baseline="30000" dirty="0">
                        <a:solidFill>
                          <a:prstClr val="black"/>
                        </a:solidFill>
                      </a:rPr>
                      <m:t>2+</m:t>
                    </m:r>
                  </m:oMath>
                </a14:m>
                <a:r>
                  <a:rPr lang="ko-KR" altLang="en-US" sz="2800" dirty="0" smtClean="0">
                    <a:solidFill>
                      <a:prstClr val="black"/>
                    </a:solidFill>
                  </a:rPr>
                  <a:t>는</a:t>
                </a:r>
                <a:r>
                  <a:rPr lang="en-US" altLang="ko-KR" sz="2800" dirty="0" smtClean="0">
                    <a:solidFill>
                      <a:prstClr val="black"/>
                    </a:solidFill>
                  </a:rPr>
                  <a:t> </a:t>
                </a:r>
                <a:r>
                  <a:rPr lang="ko-KR" altLang="en-US" sz="2800" dirty="0" smtClean="0">
                    <a:solidFill>
                      <a:prstClr val="black"/>
                    </a:solidFill>
                  </a:rPr>
                  <a:t>양성자 </a:t>
                </a:r>
                <a:r>
                  <a:rPr lang="en-US" altLang="ko-KR" sz="2800" dirty="0" smtClean="0">
                    <a:solidFill>
                      <a:prstClr val="black"/>
                    </a:solidFill>
                  </a:rPr>
                  <a:t>2</a:t>
                </a:r>
                <a:r>
                  <a:rPr lang="ko-KR" altLang="en-US" sz="2800" dirty="0" smtClean="0">
                    <a:solidFill>
                      <a:prstClr val="black"/>
                    </a:solidFill>
                  </a:rPr>
                  <a:t>개 중성자 </a:t>
                </a:r>
                <a:r>
                  <a:rPr lang="en-US" altLang="ko-KR" sz="2800" dirty="0" smtClean="0">
                    <a:solidFill>
                      <a:prstClr val="black"/>
                    </a:solidFill>
                  </a:rPr>
                  <a:t>2</a:t>
                </a:r>
                <a:r>
                  <a:rPr lang="ko-KR" altLang="en-US" sz="2800" dirty="0" smtClean="0">
                    <a:solidFill>
                      <a:prstClr val="black"/>
                    </a:solidFill>
                  </a:rPr>
                  <a:t>개로 구성된 입자로서 </a:t>
                </a:r>
                <a:r>
                  <a:rPr lang="en-US" altLang="ko-KR" sz="2800" dirty="0" smtClean="0">
                    <a:solidFill>
                      <a:prstClr val="black"/>
                    </a:solidFill>
                  </a:rPr>
                  <a:t>helium-4</a:t>
                </a:r>
                <a:r>
                  <a:rPr lang="ko-KR" altLang="en-US" sz="2800" dirty="0" smtClean="0">
                    <a:solidFill>
                      <a:prstClr val="black"/>
                    </a:solidFill>
                  </a:rPr>
                  <a:t>로도 불린다</a:t>
                </a:r>
                <a:r>
                  <a:rPr lang="en-US" altLang="ko-KR" sz="2800" dirty="0" smtClean="0">
                    <a:solidFill>
                      <a:prstClr val="black"/>
                    </a:solidFill>
                  </a:rPr>
                  <a:t>. 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altLang="ko-KR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ko-KR" alt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질</m:t>
                          </m:r>
                          <m:r>
                            <a:rPr lang="ko-KR" alt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량수</m:t>
                          </m:r>
                        </m:e>
                      </m:mr>
                      <m:mr>
                        <m:e>
                          <m:r>
                            <a:rPr lang="ko-KR" alt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원자번호</m:t>
                          </m:r>
                        </m:e>
                      </m:mr>
                    </m:m>
                  </m:oMath>
                </a14:m>
                <a:r>
                  <a:rPr lang="ko-KR" altLang="en-US" sz="2800" dirty="0" smtClean="0">
                    <a:solidFill>
                      <a:prstClr val="black"/>
                    </a:solidFill>
                  </a:rPr>
                  <a:t>원자기호</a:t>
                </a:r>
                <a:r>
                  <a:rPr lang="en-US" altLang="ko-KR" sz="28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ko-KR" sz="2800" dirty="0" smtClean="0">
                    <a:solidFill>
                      <a:prstClr val="black"/>
                    </a:solidFill>
                  </a:rPr>
                  <a:t>(ex.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altLang="ko-KR" sz="28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altLang="ko-KR" sz="28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altLang="ko-KR" sz="28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34</m:t>
                          </m:r>
                        </m:e>
                      </m:mr>
                      <m:mr>
                        <m:e>
                          <m:r>
                            <a:rPr lang="en-US" altLang="ko-KR" sz="28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90</m:t>
                          </m:r>
                        </m:e>
                      </m:mr>
                    </m:m>
                  </m:oMath>
                </a14:m>
                <a:r>
                  <a:rPr lang="en-US" altLang="ko-KR" sz="2800" dirty="0" smtClean="0">
                    <a:solidFill>
                      <a:prstClr val="black"/>
                    </a:solidFill>
                  </a:rPr>
                  <a:t>Th)</a:t>
                </a:r>
                <a:endParaRPr lang="en-US" altLang="ko-KR" sz="2800" dirty="0">
                  <a:solidFill>
                    <a:prstClr val="black"/>
                  </a:solidFill>
                </a:endParaRPr>
              </a:p>
              <a:p>
                <a:r>
                  <a:rPr lang="en-US" altLang="ko-KR" sz="28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ko-KR" sz="2800" dirty="0" smtClean="0">
                    <a:solidFill>
                      <a:prstClr val="black"/>
                    </a:solidFill>
                  </a:rPr>
                  <a:t>            </a:t>
                </a:r>
                <a:r>
                  <a:rPr lang="ko-KR" altLang="en-US" sz="2800" dirty="0" smtClean="0">
                    <a:solidFill>
                      <a:prstClr val="black"/>
                    </a:solidFill>
                  </a:rPr>
                  <a:t>질량수</a:t>
                </a:r>
                <a:r>
                  <a:rPr lang="en-US" altLang="ko-KR" sz="2800" dirty="0" smtClean="0">
                    <a:solidFill>
                      <a:prstClr val="black"/>
                    </a:solidFill>
                  </a:rPr>
                  <a:t>=</a:t>
                </a:r>
                <a:r>
                  <a:rPr lang="ko-KR" altLang="en-US" sz="2800" dirty="0" smtClean="0">
                    <a:solidFill>
                      <a:prstClr val="black"/>
                    </a:solidFill>
                  </a:rPr>
                  <a:t>원자핵 안의 양성자수</a:t>
                </a:r>
                <a:r>
                  <a:rPr lang="en-US" altLang="ko-KR" sz="2800" dirty="0" smtClean="0">
                    <a:solidFill>
                      <a:prstClr val="black"/>
                    </a:solidFill>
                  </a:rPr>
                  <a:t>+</a:t>
                </a:r>
                <a:r>
                  <a:rPr lang="ko-KR" altLang="en-US" sz="2800" dirty="0" smtClean="0">
                    <a:solidFill>
                      <a:prstClr val="black"/>
                    </a:solidFill>
                  </a:rPr>
                  <a:t>중성자수</a:t>
                </a:r>
                <a:endParaRPr lang="en-US" altLang="ko-KR" sz="2800" dirty="0" smtClean="0">
                  <a:solidFill>
                    <a:prstClr val="black"/>
                  </a:solidFill>
                </a:endParaRPr>
              </a:p>
              <a:p>
                <a:r>
                  <a:rPr lang="en-US" altLang="ko-KR" sz="28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ko-KR" sz="2800" dirty="0" smtClean="0">
                    <a:solidFill>
                      <a:prstClr val="black"/>
                    </a:solidFill>
                  </a:rPr>
                  <a:t>            </a:t>
                </a:r>
                <a:r>
                  <a:rPr lang="ko-KR" altLang="en-US" sz="2800" dirty="0" smtClean="0">
                    <a:solidFill>
                      <a:prstClr val="black"/>
                    </a:solidFill>
                  </a:rPr>
                  <a:t>원자번호</a:t>
                </a:r>
                <a:r>
                  <a:rPr lang="en-US" altLang="ko-KR" sz="2800" dirty="0" smtClean="0">
                    <a:solidFill>
                      <a:prstClr val="black"/>
                    </a:solidFill>
                  </a:rPr>
                  <a:t>=</a:t>
                </a:r>
                <a:r>
                  <a:rPr lang="ko-KR" altLang="en-US" sz="2800" dirty="0" smtClean="0">
                    <a:solidFill>
                      <a:prstClr val="black"/>
                    </a:solidFill>
                  </a:rPr>
                  <a:t>원자핵 안의 양성자수</a:t>
                </a:r>
                <a:endParaRPr lang="en-US" altLang="ko-KR" sz="280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5" y="1412776"/>
                <a:ext cx="9108505" cy="5105372"/>
              </a:xfrm>
              <a:prstGeom prst="rect">
                <a:avLst/>
              </a:prstGeom>
              <a:blipFill rotWithShape="1">
                <a:blip r:embed="rId3"/>
                <a:stretch>
                  <a:fillRect l="-1205" t="-1195" r="-120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File:Alpha Decay.sv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6632"/>
            <a:ext cx="23812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날짜 개체 틀 2"/>
          <p:cNvSpPr txBox="1">
            <a:spLocks/>
          </p:cNvSpPr>
          <p:nvPr/>
        </p:nvSpPr>
        <p:spPr>
          <a:xfrm>
            <a:off x="3707904" y="6376035"/>
            <a:ext cx="4320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그림 출처</a:t>
            </a:r>
            <a:r>
              <a:rPr lang="en-US" altLang="ko-KR" dirty="0"/>
              <a:t>: http://en.wikipedia.org/wiki/File:Alpha_Decay.svg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5648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제목 1"/>
              <p:cNvSpPr>
                <a:spLocks noGrp="1"/>
              </p:cNvSpPr>
              <p:nvPr>
                <p:ph type="title"/>
              </p:nvPr>
            </p:nvSpPr>
            <p:spPr>
              <a:xfrm>
                <a:off x="1547664" y="76137"/>
                <a:ext cx="6293296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altLang="ko-KR" b="1" dirty="0" smtClean="0">
                    <a:latin typeface="+mn-lt"/>
                  </a:rPr>
                  <a:t>Alpha</a:t>
                </a:r>
                <a:r>
                  <a:rPr lang="ko-KR" altLang="en-US" b="1" dirty="0" smtClean="0">
                    <a:latin typeface="+mn-lt"/>
                  </a:rPr>
                  <a:t> </a:t>
                </a:r>
                <a:r>
                  <a:rPr lang="en-US" altLang="ko-KR" b="1" dirty="0" smtClean="0">
                    <a:latin typeface="+mn-lt"/>
                  </a:rPr>
                  <a:t>decay</a:t>
                </a:r>
                <a:r>
                  <a:rPr lang="ko-KR" altLang="en-US" b="1" dirty="0" smtClean="0">
                    <a:latin typeface="+mn-lt"/>
                  </a:rPr>
                  <a:t>와 </a:t>
                </a:r>
                <a14:m>
                  <m:oMath xmlns:m="http://schemas.openxmlformats.org/officeDocument/2006/math">
                    <m:r>
                      <a:rPr lang="en-US" altLang="ko-KR" b="1" i="1">
                        <a:latin typeface="Cambria Math"/>
                      </a:rPr>
                      <m:t>𝑬</m:t>
                    </m:r>
                    <m:r>
                      <a:rPr lang="en-US" altLang="ko-KR" b="1" i="1">
                        <a:latin typeface="Cambria Math"/>
                      </a:rPr>
                      <m:t>=</m:t>
                    </m:r>
                    <m:r>
                      <a:rPr lang="en-US" altLang="ko-KR" b="1" i="1">
                        <a:latin typeface="Cambria Math"/>
                      </a:rPr>
                      <m:t>𝒎</m:t>
                    </m:r>
                    <m:sSup>
                      <m:sSupPr>
                        <m:ctrlPr>
                          <a:rPr lang="en-US" altLang="ko-KR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b="1" i="1">
                            <a:latin typeface="Cambria Math"/>
                          </a:rPr>
                          <m:t>𝒄</m:t>
                        </m:r>
                      </m:e>
                      <m:sup>
                        <m:r>
                          <a:rPr lang="en-US" altLang="ko-KR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ko-KR" altLang="en-US" b="1" dirty="0" smtClean="0">
                    <a:latin typeface="+mn-lt"/>
                  </a:rPr>
                  <a:t> </a:t>
                </a:r>
                <a:endParaRPr lang="ko-KR" altLang="en-US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제목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47664" y="76137"/>
                <a:ext cx="6293296" cy="1143000"/>
              </a:xfrm>
              <a:blipFill rotWithShape="1">
                <a:blip r:embed="rId2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14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495" y="1007814"/>
                <a:ext cx="9108505" cy="5862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ko-KR" altLang="en-US" sz="3200" dirty="0" smtClean="0">
                    <a:solidFill>
                      <a:prstClr val="black"/>
                    </a:solidFill>
                  </a:rPr>
                  <a:t>붕괴하는 핵의 정지질량이 결과물의 정지질량의 합보다 커서 상대적으로 가벼운 </a:t>
                </a:r>
                <a14:m>
                  <m:oMath xmlns:m="http://schemas.openxmlformats.org/officeDocument/2006/math">
                    <m:r>
                      <a:rPr lang="en-US" altLang="ko-KR" sz="3200" i="1">
                        <a:latin typeface="Cambria Math"/>
                      </a:rPr>
                      <m:t>𝛼</m:t>
                    </m:r>
                    <m:r>
                      <a:rPr lang="en-US" altLang="ko-KR" sz="3200" i="1">
                        <a:latin typeface="Cambria Math"/>
                      </a:rPr>
                      <m:t> </m:t>
                    </m:r>
                  </m:oMath>
                </a14:m>
                <a:r>
                  <a:rPr lang="ko-KR" altLang="en-US" sz="3200" dirty="0" smtClean="0">
                    <a:solidFill>
                      <a:prstClr val="black"/>
                    </a:solidFill>
                  </a:rPr>
                  <a:t>입자의 운동에너지로 전환된다</a:t>
                </a:r>
                <a:r>
                  <a:rPr lang="en-US" altLang="ko-KR" sz="3200" dirty="0" smtClean="0">
                    <a:solidFill>
                      <a:prstClr val="black"/>
                    </a:solidFill>
                  </a:rPr>
                  <a:t>.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3200" i="1">
                        <a:latin typeface="Cambria Math"/>
                      </a:rPr>
                      <m:t>𝛼</m:t>
                    </m:r>
                  </m:oMath>
                </a14:m>
                <a:r>
                  <a:rPr lang="ko-KR" altLang="en-US" sz="3200" dirty="0" smtClean="0">
                    <a:solidFill>
                      <a:prstClr val="black"/>
                    </a:solidFill>
                  </a:rPr>
                  <a:t>입자의 운동에너지는 대략 </a:t>
                </a:r>
                <a:r>
                  <a:rPr lang="en-US" altLang="ko-KR" sz="3200" dirty="0" smtClean="0">
                    <a:solidFill>
                      <a:prstClr val="black"/>
                    </a:solidFill>
                  </a:rPr>
                  <a:t>5</a:t>
                </a:r>
                <a:r>
                  <a:rPr lang="en-US" altLang="ko-KR" sz="3200" dirty="0" smtClean="0"/>
                  <a:t>M</a:t>
                </a:r>
                <a14:m>
                  <m:oMath xmlns:m="http://schemas.openxmlformats.org/officeDocument/2006/math">
                    <m:r>
                      <a:rPr lang="en-US" altLang="ko-KR" sz="3200" i="1">
                        <a:solidFill>
                          <a:prstClr val="black"/>
                        </a:solidFill>
                        <a:latin typeface="Cambria Math"/>
                      </a:rPr>
                      <m:t>𝑒</m:t>
                    </m:r>
                  </m:oMath>
                </a14:m>
                <a:r>
                  <a:rPr lang="en-US" altLang="ko-KR" sz="3200" dirty="0" smtClean="0"/>
                  <a:t>V</a:t>
                </a:r>
                <a:r>
                  <a:rPr lang="ko-KR" altLang="en-US" sz="3200" dirty="0" smtClean="0"/>
                  <a:t>정도</a:t>
                </a:r>
                <a:r>
                  <a:rPr lang="en-US" altLang="ko-KR" sz="3200" dirty="0" smtClean="0"/>
                  <a:t>.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ko-KR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𝛼</m:t>
                        </m:r>
                      </m:sub>
                    </m:sSub>
                    <m:sSup>
                      <m:sSupPr>
                        <m:ctrlP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ko-KR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≈</m:t>
                    </m:r>
                    <m:sSub>
                      <m:sSubPr>
                        <m:ctrlP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  <m:sSup>
                      <m:sSupPr>
                        <m:ctrlP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ko-KR" sz="3200" i="1">
                        <a:solidFill>
                          <a:prstClr val="black"/>
                        </a:solidFill>
                        <a:latin typeface="Cambria Math"/>
                      </a:rPr>
                      <m:t>≈</m:t>
                    </m:r>
                    <m:r>
                      <a:rPr lang="en-US" altLang="ko-KR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4</m:t>
                    </m:r>
                    <m:r>
                      <a:rPr lang="en-US" altLang="ko-KR" sz="32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ko-KR" sz="32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ko-KR" sz="3200" dirty="0" smtClean="0"/>
                  <a:t>G</a:t>
                </a:r>
                <a14:m>
                  <m:oMath xmlns:m="http://schemas.openxmlformats.org/officeDocument/2006/math">
                    <m:r>
                      <a:rPr lang="en-US" altLang="ko-KR" sz="3200" i="1">
                        <a:solidFill>
                          <a:prstClr val="black"/>
                        </a:solidFill>
                        <a:latin typeface="Cambria Math"/>
                      </a:rPr>
                      <m:t>𝑒</m:t>
                    </m:r>
                  </m:oMath>
                </a14:m>
                <a:r>
                  <a:rPr lang="en-US" altLang="ko-KR" sz="3200" dirty="0" smtClean="0"/>
                  <a:t>V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ko-KR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𝛼</m:t>
                        </m:r>
                      </m:sub>
                    </m:sSub>
                    <m:r>
                      <a:rPr lang="en-US" altLang="ko-KR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𝛼</m:t>
                        </m:r>
                      </m:sub>
                    </m:sSub>
                    <m:sSup>
                      <m:sSupPr>
                        <m:ctrlP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altLang="ko-KR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𝛾</m:t>
                        </m:r>
                        <m:r>
                          <a:rPr lang="en-US" altLang="ko-KR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altLang="ko-KR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=4</m:t>
                    </m:r>
                    <m:r>
                      <m:rPr>
                        <m:nor/>
                      </m:rPr>
                      <a:rPr lang="en-US" altLang="ko-KR" sz="3200" dirty="0"/>
                      <m:t>G</m:t>
                    </m:r>
                    <m:r>
                      <a:rPr lang="en-US" altLang="ko-KR" sz="3200" i="1">
                        <a:solidFill>
                          <a:prstClr val="black"/>
                        </a:solidFill>
                        <a:latin typeface="Cambria Math"/>
                      </a:rPr>
                      <m:t>𝑒</m:t>
                    </m:r>
                    <m:r>
                      <m:rPr>
                        <m:nor/>
                      </m:rPr>
                      <a:rPr lang="en-US" altLang="ko-KR" sz="3200" dirty="0"/>
                      <m:t>V</m:t>
                    </m:r>
                    <m:r>
                      <a:rPr lang="en-US" altLang="ko-KR" sz="3200" b="0" i="1" dirty="0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𝛾</m:t>
                        </m:r>
                        <m: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altLang="ko-KR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altLang="ko-KR" sz="3200" dirty="0">
                    <a:solidFill>
                      <a:prstClr val="black"/>
                    </a:solidFill>
                  </a:rPr>
                  <a:t> 5</a:t>
                </a:r>
                <a:r>
                  <a:rPr lang="en-US" altLang="ko-KR" sz="3200" dirty="0"/>
                  <a:t>M</a:t>
                </a:r>
                <a14:m>
                  <m:oMath xmlns:m="http://schemas.openxmlformats.org/officeDocument/2006/math">
                    <m:r>
                      <a:rPr lang="en-US" altLang="ko-KR" sz="3200" i="1">
                        <a:solidFill>
                          <a:prstClr val="black"/>
                        </a:solidFill>
                        <a:latin typeface="Cambria Math"/>
                      </a:rPr>
                      <m:t>𝑒</m:t>
                    </m:r>
                  </m:oMath>
                </a14:m>
                <a:r>
                  <a:rPr lang="en-US" altLang="ko-KR" sz="3200" dirty="0" smtClean="0"/>
                  <a:t>V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200" dirty="0" smtClean="0">
                    <a:solidFill>
                      <a:prstClr val="black"/>
                    </a:solidFill>
                    <a:sym typeface="Wingdings" pitchFamily="2" charset="2"/>
                  </a:rPr>
                  <a:t>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3200" i="1" smtClean="0">
                            <a:solidFill>
                              <a:prstClr val="black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altLang="ko-KR" sz="3200" b="0" i="1" smtClean="0">
                            <a:solidFill>
                              <a:prstClr val="black"/>
                            </a:solidFill>
                            <a:latin typeface="Cambria Math"/>
                            <a:sym typeface="Wingdings" pitchFamily="2" charset="2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ko-KR" sz="3200" i="1" smtClean="0">
                                <a:solidFill>
                                  <a:prstClr val="black"/>
                                </a:solidFill>
                                <a:latin typeface="Cambria Math"/>
                                <a:sym typeface="Wingdings" pitchFamily="2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ko-KR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altLang="ko-KR" sz="32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sym typeface="Wingdings" pitchFamily="2" charset="2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32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sym typeface="Wingdings" pitchFamily="2" charset="2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en-US" altLang="ko-KR" sz="32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sym typeface="Wingdings" pitchFamily="2" charset="2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altLang="ko-KR" sz="3200" b="0" i="1" smtClean="0">
                        <a:solidFill>
                          <a:prstClr val="black"/>
                        </a:solidFill>
                        <a:latin typeface="Cambria Math"/>
                        <a:sym typeface="Wingdings" pitchFamily="2" charset="2"/>
                      </a:rPr>
                      <m:t>−1≈</m:t>
                    </m:r>
                    <m:f>
                      <m:fPr>
                        <m:ctrlPr>
                          <a:rPr lang="en-US" altLang="ko-KR" sz="3200" b="0" i="1" smtClean="0">
                            <a:solidFill>
                              <a:prstClr val="black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altLang="ko-KR" sz="3200" b="0" i="1" smtClean="0">
                            <a:solidFill>
                              <a:prstClr val="black"/>
                            </a:solidFill>
                            <a:latin typeface="Cambria Math"/>
                            <a:sym typeface="Wingdings" pitchFamily="2" charset="2"/>
                          </a:rPr>
                          <m:t>1</m:t>
                        </m:r>
                      </m:num>
                      <m:den>
                        <m:r>
                          <a:rPr lang="en-US" altLang="ko-KR" sz="3200" b="0" i="1" smtClean="0">
                            <a:solidFill>
                              <a:prstClr val="black"/>
                            </a:solidFill>
                            <a:latin typeface="Cambria Math"/>
                            <a:sym typeface="Wingdings" pitchFamily="2" charset="2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ko-KR" sz="3200" b="0" i="1" smtClean="0">
                            <a:solidFill>
                              <a:prstClr val="black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altLang="ko-KR" sz="3200" b="0" i="1" smtClean="0">
                            <a:solidFill>
                              <a:prstClr val="black"/>
                            </a:solidFill>
                            <a:latin typeface="Cambria Math"/>
                            <a:sym typeface="Wingdings" pitchFamily="2" charset="2"/>
                          </a:rPr>
                          <m:t>𝛽</m:t>
                        </m:r>
                      </m:e>
                      <m:sup>
                        <m:r>
                          <a:rPr lang="en-US" altLang="ko-KR" sz="3200" b="0" i="1" smtClean="0">
                            <a:solidFill>
                              <a:prstClr val="black"/>
                            </a:solidFill>
                            <a:latin typeface="Cambria Math"/>
                            <a:sym typeface="Wingdings" pitchFamily="2" charset="2"/>
                          </a:rPr>
                          <m:t>2</m:t>
                        </m:r>
                      </m:sup>
                    </m:sSup>
                    <m:r>
                      <a:rPr lang="en-US" altLang="ko-KR" sz="3200" b="0" i="1" smtClean="0">
                        <a:solidFill>
                          <a:prstClr val="black"/>
                        </a:solidFill>
                        <a:latin typeface="Cambria Math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altLang="ko-KR" sz="3200" b="0" i="1" smtClean="0">
                            <a:solidFill>
                              <a:prstClr val="black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altLang="ko-KR" sz="3200" b="0" i="1" smtClean="0">
                            <a:solidFill>
                              <a:prstClr val="black"/>
                            </a:solidFill>
                            <a:latin typeface="Cambria Math"/>
                            <a:sym typeface="Wingdings" pitchFamily="2" charset="2"/>
                          </a:rPr>
                          <m:t>5</m:t>
                        </m:r>
                      </m:num>
                      <m:den>
                        <m:r>
                          <a:rPr lang="en-US" altLang="ko-KR" sz="3200" b="0" i="1" smtClean="0">
                            <a:solidFill>
                              <a:prstClr val="black"/>
                            </a:solidFill>
                            <a:latin typeface="Cambria Math"/>
                            <a:sym typeface="Wingdings" pitchFamily="2" charset="2"/>
                          </a:rPr>
                          <m:t>4</m:t>
                        </m:r>
                      </m:den>
                    </m:f>
                    <m:r>
                      <a:rPr lang="en-US" altLang="ko-KR" sz="3200" b="0" i="1" smtClean="0">
                        <a:solidFill>
                          <a:prstClr val="black"/>
                        </a:solidFill>
                        <a:latin typeface="Cambria Math"/>
                        <a:sym typeface="Wingdings" pitchFamily="2" charset="2"/>
                      </a:rPr>
                      <m:t>×</m:t>
                    </m:r>
                    <m:sSup>
                      <m:sSupPr>
                        <m:ctrlPr>
                          <a:rPr lang="en-US" altLang="ko-KR" sz="3200" b="0" i="1" smtClean="0">
                            <a:solidFill>
                              <a:prstClr val="black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altLang="ko-KR" sz="3200" b="0" i="1" smtClean="0">
                            <a:solidFill>
                              <a:prstClr val="black"/>
                            </a:solidFill>
                            <a:latin typeface="Cambria Math"/>
                            <a:sym typeface="Wingdings" pitchFamily="2" charset="2"/>
                          </a:rPr>
                          <m:t>10</m:t>
                        </m:r>
                      </m:e>
                      <m:sup>
                        <m:r>
                          <a:rPr lang="en-US" altLang="ko-KR" sz="3200" b="0" i="1" smtClean="0">
                            <a:solidFill>
                              <a:prstClr val="black"/>
                            </a:solidFill>
                            <a:latin typeface="Cambria Math"/>
                            <a:sym typeface="Wingdings" pitchFamily="2" charset="2"/>
                          </a:rPr>
                          <m:t>−3</m:t>
                        </m:r>
                      </m:sup>
                    </m:sSup>
                  </m:oMath>
                </a14:m>
                <a:endParaRPr lang="en-US" altLang="ko-KR" sz="3200" b="0" dirty="0" smtClean="0">
                  <a:solidFill>
                    <a:prstClr val="black"/>
                  </a:solidFill>
                  <a:sym typeface="Wingdings" pitchFamily="2" charset="2"/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200" dirty="0" smtClean="0">
                    <a:solidFill>
                      <a:prstClr val="black"/>
                    </a:solidFill>
                    <a:sym typeface="Wingdings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altLang="ko-KR" sz="3200" i="1">
                        <a:solidFill>
                          <a:prstClr val="black"/>
                        </a:solidFill>
                        <a:latin typeface="Cambria Math"/>
                        <a:sym typeface="Wingdings" pitchFamily="2" charset="2"/>
                      </a:rPr>
                      <m:t>𝛽</m:t>
                    </m:r>
                    <m:r>
                      <a:rPr lang="en-US" altLang="ko-KR" sz="3200" b="0" i="1" smtClean="0">
                        <a:solidFill>
                          <a:prstClr val="black"/>
                        </a:solidFill>
                        <a:latin typeface="Cambria Math"/>
                        <a:sym typeface="Wingdings" pitchFamily="2" charset="2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ko-KR" sz="3200" b="0" i="1" smtClean="0">
                            <a:solidFill>
                              <a:prstClr val="black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ko-KR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sym typeface="Wingdings" pitchFamily="2" charset="2"/>
                              </a:rPr>
                            </m:ctrlPr>
                          </m:fPr>
                          <m:num>
                            <m:r>
                              <a:rPr lang="en-US" altLang="ko-KR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5</m:t>
                            </m:r>
                          </m:num>
                          <m:den>
                            <m:r>
                              <a:rPr lang="en-US" altLang="ko-KR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2</m:t>
                            </m:r>
                          </m:den>
                        </m:f>
                        <m:r>
                          <a:rPr lang="en-US" altLang="ko-KR" sz="3200" b="0" i="1" smtClean="0">
                            <a:solidFill>
                              <a:prstClr val="black"/>
                            </a:solidFill>
                            <a:latin typeface="Cambria Math"/>
                            <a:sym typeface="Wingdings" pitchFamily="2" charset="2"/>
                          </a:rPr>
                          <m:t>×</m:t>
                        </m:r>
                        <m:sSup>
                          <m:sSupPr>
                            <m:ctrlPr>
                              <a:rPr lang="en-US" altLang="ko-KR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a:rPr lang="en-US" altLang="ko-KR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ko-KR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−3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ko-KR" sz="3200" dirty="0" smtClean="0">
                    <a:solidFill>
                      <a:prstClr val="black"/>
                    </a:solidFill>
                  </a:rPr>
                  <a:t>=0.05 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200" dirty="0" smtClean="0">
                    <a:solidFill>
                      <a:prstClr val="black"/>
                    </a:solidFill>
                    <a:sym typeface="Wingdings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3200" b="0" i="1" smtClean="0">
                            <a:solidFill>
                              <a:prstClr val="black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altLang="ko-KR" sz="3200" b="0" i="1" smtClean="0">
                            <a:solidFill>
                              <a:prstClr val="black"/>
                            </a:solidFill>
                            <a:latin typeface="Cambria Math"/>
                            <a:sym typeface="Wingdings" pitchFamily="2" charset="2"/>
                          </a:rPr>
                          <m:t>𝑣</m:t>
                        </m:r>
                      </m:e>
                      <m:sub>
                        <m:r>
                          <a:rPr lang="en-US" altLang="ko-KR" sz="3200" b="0" i="1" smtClean="0">
                            <a:solidFill>
                              <a:prstClr val="black"/>
                            </a:solidFill>
                            <a:latin typeface="Cambria Math"/>
                            <a:sym typeface="Wingdings" pitchFamily="2" charset="2"/>
                          </a:rPr>
                          <m:t>𝛼</m:t>
                        </m:r>
                      </m:sub>
                    </m:sSub>
                    <m:r>
                      <a:rPr lang="en-US" altLang="ko-KR" sz="3200" b="0" i="1" smtClean="0">
                        <a:solidFill>
                          <a:prstClr val="black"/>
                        </a:solidFill>
                        <a:latin typeface="Cambria Math"/>
                        <a:sym typeface="Wingdings" pitchFamily="2" charset="2"/>
                      </a:rPr>
                      <m:t>≈0.05 </m:t>
                    </m:r>
                    <m:r>
                      <a:rPr lang="en-US" altLang="ko-KR" sz="3200" b="0" i="1" smtClean="0">
                        <a:solidFill>
                          <a:prstClr val="black"/>
                        </a:solidFill>
                        <a:latin typeface="Cambria Math"/>
                        <a:sym typeface="Wingdings" pitchFamily="2" charset="2"/>
                      </a:rPr>
                      <m:t>𝑐</m:t>
                    </m:r>
                    <m:r>
                      <a:rPr lang="en-US" altLang="ko-KR" sz="3200" b="0" i="1" smtClean="0">
                        <a:solidFill>
                          <a:prstClr val="black"/>
                        </a:solidFill>
                        <a:latin typeface="Cambria Math"/>
                        <a:sym typeface="Wingdings" pitchFamily="2" charset="2"/>
                      </a:rPr>
                      <m:t>≈15,000 </m:t>
                    </m:r>
                  </m:oMath>
                </a14:m>
                <a:r>
                  <a:rPr lang="en-US" altLang="ko-KR" sz="3200" dirty="0" smtClean="0"/>
                  <a:t>km/s</a:t>
                </a:r>
                <a:endParaRPr lang="en-US" altLang="ko-KR" sz="3200" dirty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altLang="ko-KR" sz="300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5" y="1007814"/>
                <a:ext cx="9108505" cy="5862374"/>
              </a:xfrm>
              <a:prstGeom prst="rect">
                <a:avLst/>
              </a:prstGeom>
              <a:blipFill rotWithShape="1">
                <a:blip r:embed="rId3"/>
                <a:stretch>
                  <a:fillRect l="-1539" t="-145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File:Alpha Decay.sv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09120"/>
            <a:ext cx="23812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날짜 개체 틀 2"/>
          <p:cNvSpPr txBox="1">
            <a:spLocks/>
          </p:cNvSpPr>
          <p:nvPr/>
        </p:nvSpPr>
        <p:spPr>
          <a:xfrm>
            <a:off x="3707904" y="6376035"/>
            <a:ext cx="4320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그림 출처</a:t>
            </a:r>
            <a:r>
              <a:rPr lang="en-US" altLang="ko-KR" dirty="0"/>
              <a:t>: http://en.wikipedia.org/wiki/File:Alpha_Decay.svg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899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38944" y="188640"/>
            <a:ext cx="6293296" cy="1143000"/>
          </a:xfrm>
        </p:spPr>
        <p:txBody>
          <a:bodyPr>
            <a:normAutofit/>
          </a:bodyPr>
          <a:lstStyle/>
          <a:p>
            <a:r>
              <a:rPr lang="en-US" altLang="ko-KR" b="1" dirty="0">
                <a:latin typeface="+mn-lt"/>
              </a:rPr>
              <a:t>B</a:t>
            </a:r>
            <a:r>
              <a:rPr lang="en-US" altLang="ko-KR" b="1" dirty="0" smtClean="0">
                <a:latin typeface="+mn-lt"/>
              </a:rPr>
              <a:t>eta decay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15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495" y="1412776"/>
                <a:ext cx="9108505" cy="5143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ko-KR" altLang="en-US" sz="2800" dirty="0" smtClean="0">
                    <a:solidFill>
                      <a:prstClr val="black"/>
                    </a:solidFill>
                  </a:rPr>
                  <a:t>중성자</a:t>
                </a:r>
                <a:r>
                  <a:rPr lang="en-US" altLang="ko-KR" sz="2800" dirty="0" smtClean="0">
                    <a:solidFill>
                      <a:prstClr val="black"/>
                    </a:solidFill>
                  </a:rPr>
                  <a:t>(940MeV)</a:t>
                </a:r>
                <a:r>
                  <a:rPr lang="ko-KR" altLang="en-US" sz="2800" dirty="0" smtClean="0">
                    <a:solidFill>
                      <a:prstClr val="black"/>
                    </a:solidFill>
                  </a:rPr>
                  <a:t>는 양성자</a:t>
                </a:r>
                <a:r>
                  <a:rPr lang="en-US" altLang="ko-KR" sz="2800" dirty="0" smtClean="0">
                    <a:solidFill>
                      <a:prstClr val="black"/>
                    </a:solidFill>
                  </a:rPr>
                  <a:t>(938MeV)</a:t>
                </a:r>
                <a:br>
                  <a:rPr lang="en-US" altLang="ko-KR" sz="2800" dirty="0" smtClean="0">
                    <a:solidFill>
                      <a:prstClr val="black"/>
                    </a:solidFill>
                  </a:rPr>
                </a:br>
                <a:r>
                  <a:rPr lang="ko-KR" altLang="en-US" sz="2800" dirty="0" smtClean="0">
                    <a:solidFill>
                      <a:prstClr val="black"/>
                    </a:solidFill>
                  </a:rPr>
                  <a:t>보다 약간 무겁</a:t>
                </a:r>
                <a:r>
                  <a:rPr lang="ko-KR" altLang="en-US" sz="2800" dirty="0">
                    <a:solidFill>
                      <a:prstClr val="black"/>
                    </a:solidFill>
                  </a:rPr>
                  <a:t>다</a:t>
                </a:r>
                <a:r>
                  <a:rPr lang="en-US" altLang="ko-KR" sz="2800" dirty="0" smtClean="0">
                    <a:solidFill>
                      <a:prstClr val="black"/>
                    </a:solidFill>
                  </a:rPr>
                  <a:t>. </a:t>
                </a:r>
                <a:r>
                  <a:rPr lang="ko-KR" altLang="en-US" sz="2800" dirty="0" smtClean="0">
                    <a:solidFill>
                      <a:prstClr val="black"/>
                    </a:solidFill>
                  </a:rPr>
                  <a:t>중성자가 양성자로 </a:t>
                </a:r>
                <a:r>
                  <a:rPr lang="en-US" altLang="ko-KR" sz="2800" dirty="0" smtClean="0">
                    <a:solidFill>
                      <a:prstClr val="black"/>
                    </a:solidFill>
                  </a:rPr>
                  <a:t/>
                </a:r>
                <a:br>
                  <a:rPr lang="en-US" altLang="ko-KR" sz="2800" dirty="0" smtClean="0">
                    <a:solidFill>
                      <a:prstClr val="black"/>
                    </a:solidFill>
                  </a:rPr>
                </a:br>
                <a:r>
                  <a:rPr lang="ko-KR" altLang="en-US" sz="2800" dirty="0" smtClean="0">
                    <a:solidFill>
                      <a:prstClr val="black"/>
                    </a:solidFill>
                  </a:rPr>
                  <a:t>붕괴하면서 전자와 </a:t>
                </a:r>
                <a:r>
                  <a:rPr lang="ko-KR" altLang="en-US" sz="2800" dirty="0" err="1" smtClean="0">
                    <a:solidFill>
                      <a:prstClr val="black"/>
                    </a:solidFill>
                  </a:rPr>
                  <a:t>뉴트리노를</a:t>
                </a:r>
                <a:r>
                  <a:rPr lang="ko-KR" altLang="en-US" sz="2800" dirty="0" smtClean="0">
                    <a:solidFill>
                      <a:prstClr val="black"/>
                    </a:solidFill>
                  </a:rPr>
                  <a:t> 방출하는 </a:t>
                </a:r>
                <a:r>
                  <a:rPr lang="ko-KR" altLang="en-US" sz="2800" dirty="0">
                    <a:solidFill>
                      <a:prstClr val="black"/>
                    </a:solidFill>
                  </a:rPr>
                  <a:t>붕</a:t>
                </a:r>
                <a:r>
                  <a:rPr lang="ko-KR" altLang="en-US" sz="2800" dirty="0" smtClean="0">
                    <a:solidFill>
                      <a:prstClr val="black"/>
                    </a:solidFill>
                  </a:rPr>
                  <a:t>괴현상</a:t>
                </a:r>
                <a:r>
                  <a:rPr lang="en-US" altLang="ko-KR" sz="2800" dirty="0" smtClean="0">
                    <a:solidFill>
                      <a:prstClr val="black"/>
                    </a:solidFill>
                  </a:rPr>
                  <a:t>.</a:t>
                </a:r>
                <a:r>
                  <a:rPr lang="ko-KR" altLang="en-US" sz="2800" dirty="0" smtClean="0">
                    <a:solidFill>
                      <a:prstClr val="black"/>
                    </a:solidFill>
                  </a:rPr>
                  <a:t> </a:t>
                </a:r>
                <a:endParaRPr lang="en-US" altLang="ko-KR" sz="2800" dirty="0">
                  <a:solidFill>
                    <a:prstClr val="black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800" b="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ko-KR" sz="2800" b="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→</m:t>
                      </m:r>
                      <m:r>
                        <a:rPr lang="en-US" altLang="ko-KR" sz="28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altLang="ko-KR" sz="2800" b="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ko-KR" sz="2800" b="0" i="1" dirty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sz="2800" b="0" i="1" dirty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𝛽</m:t>
                          </m:r>
                        </m:e>
                        <m:sup>
                          <m:r>
                            <a:rPr lang="en-US" altLang="ko-KR" sz="2800" b="0" i="1" dirty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  <m:d>
                        <m:dPr>
                          <m:ctrlPr>
                            <a:rPr lang="en-US" altLang="ko-KR" sz="2800" b="0" i="1" dirty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ko-KR" sz="2800" b="0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ko-KR" sz="2800" b="0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ko-KR" sz="2800" b="0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altLang="ko-KR" sz="2800" b="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ko-KR" sz="2800" b="0" i="1" dirty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ko-KR" sz="2800" b="0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ko-KR" sz="2800" b="0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𝜈</m:t>
                              </m:r>
                            </m:e>
                          </m:acc>
                        </m:e>
                        <m:sub>
                          <m:r>
                            <a:rPr lang="en-US" altLang="ko-KR" sz="2800" b="0" i="1" dirty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altLang="ko-KR" sz="2800" dirty="0" smtClean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ko-KR" altLang="en-US" sz="2800" dirty="0" smtClean="0">
                    <a:solidFill>
                      <a:prstClr val="black"/>
                    </a:solidFill>
                  </a:rPr>
                  <a:t>이</a:t>
                </a:r>
                <a:r>
                  <a:rPr lang="en-US" altLang="ko-KR" sz="2800" dirty="0" smtClean="0">
                    <a:solidFill>
                      <a:prstClr val="black"/>
                    </a:solidFill>
                  </a:rPr>
                  <a:t> </a:t>
                </a:r>
                <a:r>
                  <a:rPr lang="ko-KR" altLang="en-US" sz="2800" dirty="0" smtClean="0">
                    <a:solidFill>
                      <a:prstClr val="black"/>
                    </a:solidFill>
                  </a:rPr>
                  <a:t>현상은 </a:t>
                </a:r>
                <a:r>
                  <a:rPr lang="ko-KR" altLang="en-US" sz="2800" dirty="0" err="1" smtClean="0">
                    <a:solidFill>
                      <a:prstClr val="black"/>
                    </a:solidFill>
                  </a:rPr>
                  <a:t>핵력</a:t>
                </a:r>
                <a:r>
                  <a:rPr lang="ko-KR" altLang="en-US" sz="2800" dirty="0" smtClean="0">
                    <a:solidFill>
                      <a:prstClr val="black"/>
                    </a:solidFill>
                  </a:rPr>
                  <a:t> 중 약한 상호작용에 기인한다</a:t>
                </a:r>
                <a:r>
                  <a:rPr lang="en-US" altLang="ko-KR" sz="2800" dirty="0" smtClean="0">
                    <a:solidFill>
                      <a:prstClr val="black"/>
                    </a:solidFill>
                  </a:rPr>
                  <a:t>.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ko-KR" altLang="en-US" sz="2800" dirty="0" smtClean="0">
                    <a:solidFill>
                      <a:prstClr val="black"/>
                    </a:solidFill>
                  </a:rPr>
                  <a:t>이 과정에서 원자번호가 하나 줄어들고 나오는</a:t>
                </a:r>
                <a14:m>
                  <m:oMath xmlns:m="http://schemas.openxmlformats.org/officeDocument/2006/math">
                    <m:r>
                      <a:rPr lang="en-US" altLang="ko-KR" sz="28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𝛽</m:t>
                    </m:r>
                    <m:r>
                      <a:rPr lang="en-US" altLang="ko-KR" sz="28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ko-KR" altLang="en-US" sz="28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입자</m:t>
                    </m:r>
                    <m:r>
                      <a:rPr lang="en-US" altLang="ko-KR" sz="28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</m:oMath>
                </a14:m>
                <a:r>
                  <a:rPr lang="ko-KR" altLang="en-US" sz="2800" dirty="0" smtClean="0">
                    <a:solidFill>
                      <a:prstClr val="black"/>
                    </a:solidFill>
                  </a:rPr>
                  <a:t>전자</a:t>
                </a:r>
                <a:r>
                  <a:rPr lang="en-US" altLang="ko-KR" sz="2800" dirty="0" smtClean="0">
                    <a:solidFill>
                      <a:prstClr val="black"/>
                    </a:solidFill>
                  </a:rPr>
                  <a:t>)</a:t>
                </a:r>
                <a:r>
                  <a:rPr lang="ko-KR" altLang="en-US" sz="2800" dirty="0" smtClean="0">
                    <a:solidFill>
                      <a:prstClr val="black"/>
                    </a:solidFill>
                  </a:rPr>
                  <a:t>의 운동에너지는 약 </a:t>
                </a:r>
                <a:r>
                  <a:rPr lang="en-US" altLang="ko-KR" sz="2800" dirty="0" smtClean="0">
                    <a:solidFill>
                      <a:prstClr val="black"/>
                    </a:solidFill>
                  </a:rPr>
                  <a:t>1MeV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ko-KR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US" altLang="ko-KR" sz="28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ko-KR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ko-KR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  <m:sSup>
                      <m:sSupPr>
                        <m:ctrlPr>
                          <a:rPr lang="en-US" altLang="ko-KR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altLang="ko-KR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altLang="ko-KR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𝛾</m:t>
                        </m:r>
                        <m:r>
                          <a:rPr lang="en-US" altLang="ko-KR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altLang="ko-KR" sz="28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altLang="ko-KR" sz="2800" b="0" i="0" smtClean="0">
                        <a:solidFill>
                          <a:prstClr val="black"/>
                        </a:solidFill>
                        <a:latin typeface="Cambria Math"/>
                      </a:rPr>
                      <m:t>0.5</m:t>
                    </m:r>
                    <m:r>
                      <m:rPr>
                        <m:nor/>
                      </m:rPr>
                      <a:rPr lang="en-US" altLang="ko-KR" sz="2800" b="0" i="0" dirty="0" smtClean="0"/>
                      <m:t>M</m:t>
                    </m:r>
                    <m:r>
                      <a:rPr lang="en-US" altLang="ko-KR" sz="2800" i="1">
                        <a:solidFill>
                          <a:prstClr val="black"/>
                        </a:solidFill>
                        <a:latin typeface="Cambria Math"/>
                      </a:rPr>
                      <m:t>𝑒</m:t>
                    </m:r>
                    <m:r>
                      <m:rPr>
                        <m:nor/>
                      </m:rPr>
                      <a:rPr lang="en-US" altLang="ko-KR" sz="2800" dirty="0"/>
                      <m:t>V</m:t>
                    </m:r>
                    <m:r>
                      <a:rPr lang="en-US" altLang="ko-KR" sz="2800" i="1" dirty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altLang="ko-KR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𝛾</m:t>
                        </m:r>
                        <m:r>
                          <a:rPr lang="en-US" altLang="ko-KR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altLang="ko-KR" sz="2800" b="0" i="1" smtClean="0">
                        <a:solidFill>
                          <a:prstClr val="black"/>
                        </a:solidFill>
                        <a:latin typeface="Cambria Math"/>
                      </a:rPr>
                      <m:t>≈</m:t>
                    </m:r>
                  </m:oMath>
                </a14:m>
                <a:r>
                  <a:rPr lang="en-US" altLang="ko-KR" sz="28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ko-KR" sz="2800" dirty="0" smtClean="0">
                    <a:solidFill>
                      <a:prstClr val="black"/>
                    </a:solidFill>
                  </a:rPr>
                  <a:t>1</a:t>
                </a:r>
                <a:r>
                  <a:rPr lang="en-US" altLang="ko-KR" sz="2800" dirty="0" smtClean="0"/>
                  <a:t>M</a:t>
                </a:r>
                <a14:m>
                  <m:oMath xmlns:m="http://schemas.openxmlformats.org/officeDocument/2006/math">
                    <m:r>
                      <a:rPr lang="en-US" altLang="ko-KR" sz="2800" i="1">
                        <a:solidFill>
                          <a:prstClr val="black"/>
                        </a:solidFill>
                        <a:latin typeface="Cambria Math"/>
                      </a:rPr>
                      <m:t>𝑒</m:t>
                    </m:r>
                  </m:oMath>
                </a14:m>
                <a:r>
                  <a:rPr lang="en-US" altLang="ko-KR" sz="2800" dirty="0"/>
                  <a:t>V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2800" dirty="0">
                    <a:solidFill>
                      <a:prstClr val="black"/>
                    </a:solidFill>
                    <a:sym typeface="Wingdings" pitchFamily="2" charset="2"/>
                  </a:rPr>
                  <a:t></a:t>
                </a:r>
                <a:r>
                  <a:rPr lang="en-US" altLang="ko-KR" sz="2800" dirty="0" smtClean="0">
                    <a:solidFill>
                      <a:prstClr val="black"/>
                    </a:solidFill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2800" i="1">
                            <a:solidFill>
                              <a:prstClr val="black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altLang="ko-KR" sz="2800" i="1">
                            <a:solidFill>
                              <a:prstClr val="black"/>
                            </a:solidFill>
                            <a:latin typeface="Cambria Math"/>
                            <a:sym typeface="Wingdings" pitchFamily="2" charset="2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ko-KR" sz="2800" i="1">
                                <a:solidFill>
                                  <a:prstClr val="black"/>
                                </a:solidFill>
                                <a:latin typeface="Cambria Math"/>
                                <a:sym typeface="Wingdings" pitchFamily="2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ko-KR" sz="2800" i="1">
                                <a:solidFill>
                                  <a:prstClr val="black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altLang="ko-KR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sym typeface="Wingdings" pitchFamily="2" charset="2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sym typeface="Wingdings" pitchFamily="2" charset="2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en-US" altLang="ko-KR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sym typeface="Wingdings" pitchFamily="2" charset="2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altLang="ko-KR" sz="2800" i="1">
                        <a:solidFill>
                          <a:prstClr val="black"/>
                        </a:solidFill>
                        <a:latin typeface="Cambria Math"/>
                        <a:sym typeface="Wingdings" pitchFamily="2" charset="2"/>
                      </a:rPr>
                      <m:t>−1≈</m:t>
                    </m:r>
                    <m:r>
                      <a:rPr lang="en-US" altLang="ko-KR" sz="2800" b="0" i="1" smtClean="0">
                        <a:solidFill>
                          <a:prstClr val="black"/>
                        </a:solidFill>
                        <a:latin typeface="Cambria Math"/>
                        <a:sym typeface="Wingdings" pitchFamily="2" charset="2"/>
                      </a:rPr>
                      <m:t>2→1−</m:t>
                    </m:r>
                    <m:sSup>
                      <m:sSupPr>
                        <m:ctrlPr>
                          <a:rPr lang="en-US" altLang="ko-KR" sz="2800" b="0" i="1" smtClean="0">
                            <a:solidFill>
                              <a:prstClr val="black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altLang="ko-KR" sz="2800" b="0" i="1" smtClean="0">
                            <a:solidFill>
                              <a:prstClr val="black"/>
                            </a:solidFill>
                            <a:latin typeface="Cambria Math"/>
                            <a:sym typeface="Wingdings" pitchFamily="2" charset="2"/>
                          </a:rPr>
                          <m:t>𝛽</m:t>
                        </m:r>
                      </m:e>
                      <m:sup>
                        <m:r>
                          <a:rPr lang="en-US" altLang="ko-KR" sz="2800" b="0" i="1" smtClean="0">
                            <a:solidFill>
                              <a:prstClr val="black"/>
                            </a:solidFill>
                            <a:latin typeface="Cambria Math"/>
                            <a:sym typeface="Wingdings" pitchFamily="2" charset="2"/>
                          </a:rPr>
                          <m:t>2</m:t>
                        </m:r>
                      </m:sup>
                    </m:sSup>
                    <m:r>
                      <a:rPr lang="en-US" altLang="ko-KR" sz="2800" b="0" i="1" smtClean="0">
                        <a:solidFill>
                          <a:prstClr val="black"/>
                        </a:solidFill>
                        <a:latin typeface="Cambria Math"/>
                        <a:sym typeface="Wingdings" pitchFamily="2" charset="2"/>
                      </a:rPr>
                      <m:t>≈</m:t>
                    </m:r>
                    <m:f>
                      <m:fPr>
                        <m:ctrlPr>
                          <a:rPr lang="en-US" altLang="ko-KR" sz="2800" b="0" i="1" smtClean="0">
                            <a:solidFill>
                              <a:prstClr val="black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altLang="ko-KR" sz="2800" b="0" i="1" smtClean="0">
                            <a:solidFill>
                              <a:prstClr val="black"/>
                            </a:solidFill>
                            <a:latin typeface="Cambria Math"/>
                            <a:sym typeface="Wingdings" pitchFamily="2" charset="2"/>
                          </a:rPr>
                          <m:t>1</m:t>
                        </m:r>
                      </m:num>
                      <m:den>
                        <m:r>
                          <a:rPr lang="en-US" altLang="ko-KR" sz="2800" b="0" i="1" smtClean="0">
                            <a:solidFill>
                              <a:prstClr val="black"/>
                            </a:solidFill>
                            <a:latin typeface="Cambria Math"/>
                            <a:sym typeface="Wingdings" pitchFamily="2" charset="2"/>
                          </a:rPr>
                          <m:t>9</m:t>
                        </m:r>
                      </m:den>
                    </m:f>
                    <m:r>
                      <a:rPr lang="en-US" altLang="ko-KR" sz="2800" b="0" i="1" smtClean="0">
                        <a:solidFill>
                          <a:prstClr val="black"/>
                        </a:solidFill>
                        <a:latin typeface="Cambria Math"/>
                        <a:sym typeface="Wingdings" pitchFamily="2" charset="2"/>
                      </a:rPr>
                      <m:t>→</m:t>
                    </m:r>
                    <m:sSup>
                      <m:sSupPr>
                        <m:ctrlPr>
                          <a:rPr lang="en-US" altLang="ko-KR" sz="2800" b="0" i="1" smtClean="0">
                            <a:solidFill>
                              <a:prstClr val="black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altLang="ko-KR" sz="2800" b="0" i="1" smtClean="0">
                            <a:solidFill>
                              <a:prstClr val="black"/>
                            </a:solidFill>
                            <a:latin typeface="Cambria Math"/>
                            <a:sym typeface="Wingdings" pitchFamily="2" charset="2"/>
                          </a:rPr>
                          <m:t>𝛽</m:t>
                        </m:r>
                      </m:e>
                      <m:sup>
                        <m:r>
                          <a:rPr lang="en-US" altLang="ko-KR" sz="2800" b="0" i="1" smtClean="0">
                            <a:solidFill>
                              <a:prstClr val="black"/>
                            </a:solidFill>
                            <a:latin typeface="Cambria Math"/>
                            <a:sym typeface="Wingdings" pitchFamily="2" charset="2"/>
                          </a:rPr>
                          <m:t>2</m:t>
                        </m:r>
                      </m:sup>
                    </m:sSup>
                    <m:r>
                      <a:rPr lang="en-US" altLang="ko-KR" sz="2800" b="0" i="1" smtClean="0">
                        <a:solidFill>
                          <a:prstClr val="black"/>
                        </a:solidFill>
                        <a:latin typeface="Cambria Math"/>
                        <a:sym typeface="Wingdings" pitchFamily="2" charset="2"/>
                      </a:rPr>
                      <m:t>≈</m:t>
                    </m:r>
                    <m:f>
                      <m:fPr>
                        <m:ctrlPr>
                          <a:rPr lang="en-US" altLang="ko-KR" sz="2800" b="0" i="1" smtClean="0">
                            <a:solidFill>
                              <a:prstClr val="black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altLang="ko-KR" sz="2800" b="0" i="1" smtClean="0">
                            <a:solidFill>
                              <a:prstClr val="black"/>
                            </a:solidFill>
                            <a:latin typeface="Cambria Math"/>
                            <a:sym typeface="Wingdings" pitchFamily="2" charset="2"/>
                          </a:rPr>
                          <m:t>8</m:t>
                        </m:r>
                      </m:num>
                      <m:den>
                        <m:r>
                          <a:rPr lang="en-US" altLang="ko-KR" sz="2800" b="0" i="1" smtClean="0">
                            <a:solidFill>
                              <a:prstClr val="black"/>
                            </a:solidFill>
                            <a:latin typeface="Cambria Math"/>
                            <a:sym typeface="Wingdings" pitchFamily="2" charset="2"/>
                          </a:rPr>
                          <m:t>9</m:t>
                        </m:r>
                      </m:den>
                    </m:f>
                  </m:oMath>
                </a14:m>
                <a:endParaRPr lang="en-US" altLang="ko-KR" sz="2800" dirty="0">
                  <a:solidFill>
                    <a:prstClr val="black"/>
                  </a:solidFill>
                  <a:sym typeface="Wingdings" pitchFamily="2" charset="2"/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2800" dirty="0" smtClean="0">
                    <a:solidFill>
                      <a:prstClr val="black"/>
                    </a:solidFill>
                    <a:sym typeface="Wingdings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800" i="1">
                            <a:solidFill>
                              <a:prstClr val="black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altLang="ko-KR" sz="2800" i="1">
                            <a:solidFill>
                              <a:prstClr val="black"/>
                            </a:solidFill>
                            <a:latin typeface="Cambria Math"/>
                            <a:sym typeface="Wingdings" pitchFamily="2" charset="2"/>
                          </a:rPr>
                          <m:t>𝑣</m:t>
                        </m:r>
                      </m:e>
                      <m:sub>
                        <m:r>
                          <a:rPr lang="en-US" altLang="ko-KR" sz="2800" b="0" i="1" smtClean="0">
                            <a:solidFill>
                              <a:prstClr val="black"/>
                            </a:solidFill>
                            <a:latin typeface="Cambria Math"/>
                            <a:sym typeface="Wingdings" pitchFamily="2" charset="2"/>
                          </a:rPr>
                          <m:t>𝛽</m:t>
                        </m:r>
                      </m:sub>
                    </m:sSub>
                    <m:r>
                      <a:rPr lang="en-US" altLang="ko-KR" sz="2800" i="1">
                        <a:solidFill>
                          <a:prstClr val="black"/>
                        </a:solidFill>
                        <a:latin typeface="Cambria Math"/>
                        <a:sym typeface="Wingdings" pitchFamily="2" charset="2"/>
                      </a:rPr>
                      <m:t>≈0.</m:t>
                    </m:r>
                    <m:r>
                      <a:rPr lang="en-US" altLang="ko-KR" sz="2800" b="0" i="1" smtClean="0">
                        <a:solidFill>
                          <a:prstClr val="black"/>
                        </a:solidFill>
                        <a:latin typeface="Cambria Math"/>
                        <a:sym typeface="Wingdings" pitchFamily="2" charset="2"/>
                      </a:rPr>
                      <m:t>9</m:t>
                    </m:r>
                    <m:r>
                      <a:rPr lang="en-US" altLang="ko-KR" sz="2800" i="1">
                        <a:solidFill>
                          <a:prstClr val="black"/>
                        </a:solidFill>
                        <a:latin typeface="Cambria Math"/>
                        <a:sym typeface="Wingdings" pitchFamily="2" charset="2"/>
                      </a:rPr>
                      <m:t> </m:t>
                    </m:r>
                    <m:r>
                      <a:rPr lang="en-US" altLang="ko-KR" sz="2800" i="1">
                        <a:solidFill>
                          <a:prstClr val="black"/>
                        </a:solidFill>
                        <a:latin typeface="Cambria Math"/>
                        <a:sym typeface="Wingdings" pitchFamily="2" charset="2"/>
                      </a:rPr>
                      <m:t>𝑐</m:t>
                    </m:r>
                    <m:r>
                      <a:rPr lang="en-US" altLang="ko-KR" sz="2800" i="1">
                        <a:solidFill>
                          <a:prstClr val="black"/>
                        </a:solidFill>
                        <a:latin typeface="Cambria Math"/>
                        <a:sym typeface="Wingdings" pitchFamily="2" charset="2"/>
                      </a:rPr>
                      <m:t>≈270,000 </m:t>
                    </m:r>
                  </m:oMath>
                </a14:m>
                <a:r>
                  <a:rPr lang="en-US" altLang="ko-KR" sz="2800" dirty="0"/>
                  <a:t>km/s</a:t>
                </a:r>
                <a:endParaRPr lang="en-US" altLang="ko-KR" sz="2800" dirty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ko-KR" altLang="en-US" sz="2800" dirty="0" err="1" smtClean="0">
                    <a:solidFill>
                      <a:prstClr val="black"/>
                    </a:solidFill>
                  </a:rPr>
                  <a:t>뉴트리노는</a:t>
                </a:r>
                <a:r>
                  <a:rPr lang="ko-KR" altLang="en-US" sz="2800" dirty="0" smtClean="0">
                    <a:solidFill>
                      <a:prstClr val="black"/>
                    </a:solidFill>
                  </a:rPr>
                  <a:t> 반응을 거의 하지 않기에 인체에 무해함</a:t>
                </a:r>
                <a:endParaRPr lang="en-US" altLang="ko-KR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5" y="1412776"/>
                <a:ext cx="9108505" cy="5143203"/>
              </a:xfrm>
              <a:prstGeom prst="rect">
                <a:avLst/>
              </a:prstGeom>
              <a:blipFill rotWithShape="1">
                <a:blip r:embed="rId2"/>
                <a:stretch>
                  <a:fillRect l="-1205" t="-1186" b="-249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 descr="File:Beta-minus Decay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76672"/>
            <a:ext cx="23812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날짜 개체 틀 2"/>
          <p:cNvSpPr txBox="1">
            <a:spLocks/>
          </p:cNvSpPr>
          <p:nvPr/>
        </p:nvSpPr>
        <p:spPr>
          <a:xfrm>
            <a:off x="2771800" y="6481173"/>
            <a:ext cx="52565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그림 출처</a:t>
            </a:r>
            <a:r>
              <a:rPr lang="en-US" altLang="ko-KR" dirty="0"/>
              <a:t>: http://en.wikipedia.org/wiki/File:Beta-minus_Decay.svg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9521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38944" y="188640"/>
            <a:ext cx="6293296" cy="1143000"/>
          </a:xfrm>
        </p:spPr>
        <p:txBody>
          <a:bodyPr>
            <a:normAutofit/>
          </a:bodyPr>
          <a:lstStyle/>
          <a:p>
            <a:r>
              <a:rPr lang="en-US" altLang="ko-KR" b="1" dirty="0" smtClean="0">
                <a:latin typeface="+mn-lt"/>
              </a:rPr>
              <a:t>Gamma Radiation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16</a:t>
            </a:fld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1756277"/>
            <a:ext cx="910850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ko-KR" altLang="en-US" sz="3200" dirty="0" smtClean="0">
                <a:solidFill>
                  <a:prstClr val="black"/>
                </a:solidFill>
              </a:rPr>
              <a:t>무거운</a:t>
            </a:r>
            <a:r>
              <a:rPr lang="en-US" altLang="ko-KR" sz="3200" dirty="0" smtClean="0">
                <a:solidFill>
                  <a:prstClr val="black"/>
                </a:solidFill>
              </a:rPr>
              <a:t> </a:t>
            </a:r>
            <a:r>
              <a:rPr lang="ko-KR" altLang="en-US" sz="3200" dirty="0" smtClean="0">
                <a:solidFill>
                  <a:prstClr val="black"/>
                </a:solidFill>
              </a:rPr>
              <a:t>원자핵에서 방출되는 전자기파로서 인체에 매우 해롭다</a:t>
            </a:r>
            <a:r>
              <a:rPr lang="en-US" altLang="ko-KR" sz="3200" dirty="0" smtClean="0">
                <a:solidFill>
                  <a:prstClr val="black"/>
                </a:solidFill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ko-KR" altLang="en-US" sz="3200" b="0" dirty="0" smtClean="0">
                <a:solidFill>
                  <a:prstClr val="black"/>
                </a:solidFill>
              </a:rPr>
              <a:t>예를</a:t>
            </a:r>
            <a:r>
              <a:rPr lang="en-US" altLang="ko-KR" sz="3200" b="0" dirty="0" smtClean="0">
                <a:solidFill>
                  <a:prstClr val="black"/>
                </a:solidFill>
              </a:rPr>
              <a:t> </a:t>
            </a:r>
            <a:r>
              <a:rPr lang="ko-KR" altLang="en-US" sz="3200" b="0" dirty="0" smtClean="0">
                <a:solidFill>
                  <a:prstClr val="black"/>
                </a:solidFill>
              </a:rPr>
              <a:t>들어 </a:t>
            </a:r>
            <a:r>
              <a:rPr lang="en-US" altLang="ko-KR" sz="3200" b="0" dirty="0" smtClean="0">
                <a:solidFill>
                  <a:prstClr val="black"/>
                </a:solidFill>
              </a:rPr>
              <a:t>cobalt</a:t>
            </a:r>
            <a:r>
              <a:rPr lang="en-US" altLang="ko-KR" sz="3200" dirty="0" smtClean="0">
                <a:solidFill>
                  <a:prstClr val="black"/>
                </a:solidFill>
              </a:rPr>
              <a:t>-60</a:t>
            </a:r>
            <a:r>
              <a:rPr lang="ko-KR" altLang="en-US" sz="3200" dirty="0" smtClean="0">
                <a:solidFill>
                  <a:prstClr val="black"/>
                </a:solidFill>
              </a:rPr>
              <a:t>은</a:t>
            </a:r>
            <a:r>
              <a:rPr lang="en-US" altLang="ko-KR" sz="3200" dirty="0" smtClean="0">
                <a:solidFill>
                  <a:prstClr val="black"/>
                </a:solidFill>
              </a:rPr>
              <a:t> beta</a:t>
            </a:r>
            <a:r>
              <a:rPr lang="ko-KR" altLang="en-US" sz="3200" dirty="0" smtClean="0">
                <a:solidFill>
                  <a:prstClr val="black"/>
                </a:solidFill>
              </a:rPr>
              <a:t> </a:t>
            </a:r>
            <a:r>
              <a:rPr lang="en-US" altLang="ko-KR" sz="3200" dirty="0" smtClean="0">
                <a:solidFill>
                  <a:prstClr val="black"/>
                </a:solidFill>
              </a:rPr>
              <a:t>decay</a:t>
            </a:r>
            <a:r>
              <a:rPr lang="ko-KR" altLang="en-US" sz="3200" dirty="0" smtClean="0">
                <a:solidFill>
                  <a:prstClr val="black"/>
                </a:solidFill>
              </a:rPr>
              <a:t>를</a:t>
            </a:r>
            <a:r>
              <a:rPr lang="en-US" altLang="ko-KR" sz="3200" dirty="0" smtClean="0">
                <a:solidFill>
                  <a:prstClr val="black"/>
                </a:solidFill>
              </a:rPr>
              <a:t> </a:t>
            </a:r>
            <a:r>
              <a:rPr lang="ko-KR" altLang="en-US" sz="3200" dirty="0" smtClean="0">
                <a:solidFill>
                  <a:prstClr val="black"/>
                </a:solidFill>
              </a:rPr>
              <a:t>하면서 </a:t>
            </a:r>
            <a:r>
              <a:rPr lang="en-US" altLang="ko-KR" sz="3200" dirty="0" smtClean="0">
                <a:solidFill>
                  <a:prstClr val="black"/>
                </a:solidFill>
              </a:rPr>
              <a:t>0.31MeV</a:t>
            </a:r>
            <a:r>
              <a:rPr lang="ko-KR" altLang="en-US" sz="3200" dirty="0" smtClean="0">
                <a:solidFill>
                  <a:prstClr val="black"/>
                </a:solidFill>
              </a:rPr>
              <a:t>의 전자와 </a:t>
            </a:r>
            <a:r>
              <a:rPr lang="en-US" altLang="ko-KR" sz="3200" dirty="0" smtClean="0">
                <a:solidFill>
                  <a:prstClr val="black"/>
                </a:solidFill>
              </a:rPr>
              <a:t>1.17MeV</a:t>
            </a:r>
            <a:r>
              <a:rPr lang="ko-KR" altLang="en-US" sz="3200" dirty="0" smtClean="0">
                <a:solidFill>
                  <a:prstClr val="black"/>
                </a:solidFill>
              </a:rPr>
              <a:t>의 </a:t>
            </a:r>
            <a:r>
              <a:rPr lang="en-US" altLang="ko-KR" sz="3200" dirty="0" smtClean="0">
                <a:solidFill>
                  <a:prstClr val="black"/>
                </a:solidFill>
              </a:rPr>
              <a:t>gamma ray</a:t>
            </a:r>
            <a:r>
              <a:rPr lang="ko-KR" altLang="en-US" sz="3200" dirty="0" smtClean="0">
                <a:solidFill>
                  <a:prstClr val="black"/>
                </a:solidFill>
              </a:rPr>
              <a:t>를 방출하고 </a:t>
            </a:r>
            <a:r>
              <a:rPr lang="en-US" altLang="ko-KR" sz="3200" dirty="0" smtClean="0">
                <a:solidFill>
                  <a:prstClr val="black"/>
                </a:solidFill>
              </a:rPr>
              <a:t>Ni-60</a:t>
            </a:r>
            <a:r>
              <a:rPr lang="ko-KR" altLang="en-US" sz="3200" dirty="0" smtClean="0">
                <a:solidFill>
                  <a:prstClr val="black"/>
                </a:solidFill>
              </a:rPr>
              <a:t>의 여기 상태로 붕괴하고 이것은 </a:t>
            </a:r>
            <a:r>
              <a:rPr lang="en-US" altLang="ko-KR" sz="3200" dirty="0" smtClean="0">
                <a:solidFill>
                  <a:prstClr val="black"/>
                </a:solidFill>
              </a:rPr>
              <a:t>1.33MeV</a:t>
            </a:r>
            <a:r>
              <a:rPr lang="ko-KR" altLang="en-US" sz="3200" dirty="0" smtClean="0">
                <a:solidFill>
                  <a:prstClr val="black"/>
                </a:solidFill>
              </a:rPr>
              <a:t>의 </a:t>
            </a:r>
            <a:r>
              <a:rPr lang="en-US" altLang="ko-KR" sz="3200" dirty="0" smtClean="0">
                <a:solidFill>
                  <a:prstClr val="black"/>
                </a:solidFill>
              </a:rPr>
              <a:t>gamma ray</a:t>
            </a:r>
            <a:r>
              <a:rPr lang="ko-KR" altLang="en-US" sz="3200" dirty="0" smtClean="0">
                <a:solidFill>
                  <a:prstClr val="black"/>
                </a:solidFill>
              </a:rPr>
              <a:t>를 방출하면서 바닥상태의 </a:t>
            </a:r>
            <a:r>
              <a:rPr lang="en-US" altLang="ko-KR" sz="3200" dirty="0" smtClean="0">
                <a:solidFill>
                  <a:prstClr val="black"/>
                </a:solidFill>
              </a:rPr>
              <a:t>Ni-60</a:t>
            </a:r>
            <a:r>
              <a:rPr lang="ko-KR" altLang="en-US" sz="3200" dirty="0" smtClean="0">
                <a:solidFill>
                  <a:prstClr val="black"/>
                </a:solidFill>
              </a:rPr>
              <a:t>으로 붕괴한다</a:t>
            </a:r>
            <a:r>
              <a:rPr lang="en-US" altLang="ko-KR" sz="3200" dirty="0" smtClean="0">
                <a:solidFill>
                  <a:prstClr val="black"/>
                </a:solidFill>
              </a:rPr>
              <a:t>.</a:t>
            </a:r>
            <a:r>
              <a:rPr lang="ko-KR" altLang="en-US" sz="3200" dirty="0" smtClean="0">
                <a:solidFill>
                  <a:prstClr val="black"/>
                </a:solidFill>
              </a:rPr>
              <a:t> </a:t>
            </a:r>
            <a:r>
              <a:rPr lang="en-US" altLang="ko-KR" sz="3200" dirty="0">
                <a:solidFill>
                  <a:prstClr val="black"/>
                </a:solidFill>
              </a:rPr>
              <a:t/>
            </a:r>
            <a:br>
              <a:rPr lang="en-US" altLang="ko-KR" sz="3200" dirty="0">
                <a:solidFill>
                  <a:prstClr val="black"/>
                </a:solidFill>
              </a:rPr>
            </a:br>
            <a:r>
              <a:rPr lang="ko-KR" altLang="en-US" sz="1000" dirty="0" err="1">
                <a:solidFill>
                  <a:schemeClr val="bg1"/>
                </a:solidFill>
              </a:rPr>
              <a:t>ㅇ</a:t>
            </a:r>
            <a:endParaRPr lang="en-US" altLang="ko-KR" sz="3200" i="1" dirty="0">
              <a:solidFill>
                <a:schemeClr val="bg1"/>
              </a:solidFill>
              <a:latin typeface="Cambria Math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altLang="ko-KR" sz="3000" dirty="0" smtClean="0">
                <a:solidFill>
                  <a:prstClr val="black"/>
                </a:solidFill>
              </a:rPr>
              <a:t>100 eV- 100 </a:t>
            </a:r>
            <a:r>
              <a:rPr lang="en-US" altLang="ko-KR" sz="3000" dirty="0" err="1" smtClean="0">
                <a:solidFill>
                  <a:prstClr val="black"/>
                </a:solidFill>
              </a:rPr>
              <a:t>keV</a:t>
            </a:r>
            <a:r>
              <a:rPr lang="en-US" altLang="ko-KR" sz="3000" dirty="0" smtClean="0">
                <a:solidFill>
                  <a:prstClr val="black"/>
                </a:solidFill>
              </a:rPr>
              <a:t>(=0.1MeV)</a:t>
            </a:r>
            <a:r>
              <a:rPr lang="ko-KR" altLang="en-US" sz="3000" dirty="0" smtClean="0">
                <a:solidFill>
                  <a:prstClr val="black"/>
                </a:solidFill>
              </a:rPr>
              <a:t>의 빛인 </a:t>
            </a:r>
            <a:r>
              <a:rPr lang="en-US" altLang="ko-KR" sz="3000" dirty="0" smtClean="0">
                <a:solidFill>
                  <a:prstClr val="black"/>
                </a:solidFill>
              </a:rPr>
              <a:t>X-ray</a:t>
            </a:r>
            <a:r>
              <a:rPr lang="ko-KR" altLang="en-US" sz="3000" dirty="0" smtClean="0">
                <a:solidFill>
                  <a:prstClr val="black"/>
                </a:solidFill>
              </a:rPr>
              <a:t>에 비하여 훨씬 에너지가 크므로 몸에 더욱 해롭다</a:t>
            </a:r>
            <a:r>
              <a:rPr lang="en-US" altLang="ko-KR" sz="3000" dirty="0" smtClean="0">
                <a:solidFill>
                  <a:prstClr val="black"/>
                </a:solidFill>
              </a:rPr>
              <a:t>.</a:t>
            </a:r>
            <a:r>
              <a:rPr lang="ko-KR" altLang="en-US" sz="3000" dirty="0" smtClean="0">
                <a:solidFill>
                  <a:prstClr val="black"/>
                </a:solidFill>
              </a:rPr>
              <a:t> </a:t>
            </a:r>
            <a:endParaRPr lang="en-US" altLang="ko-KR" sz="3000" dirty="0" smtClean="0">
              <a:solidFill>
                <a:prstClr val="black"/>
              </a:solidFill>
            </a:endParaRPr>
          </a:p>
        </p:txBody>
      </p:sp>
      <p:pic>
        <p:nvPicPr>
          <p:cNvPr id="9218" name="Picture 2" descr="File:Gamma Decay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6632"/>
            <a:ext cx="23812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날짜 개체 틀 2"/>
          <p:cNvSpPr txBox="1">
            <a:spLocks/>
          </p:cNvSpPr>
          <p:nvPr/>
        </p:nvSpPr>
        <p:spPr>
          <a:xfrm>
            <a:off x="2771800" y="6481173"/>
            <a:ext cx="52565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그림 출처</a:t>
            </a:r>
            <a:r>
              <a:rPr lang="en-US" altLang="ko-KR" dirty="0"/>
              <a:t>: http://en.wikipedia.org/wiki/File:Gamma_Decay.svg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1216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38944" y="188640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b="1" dirty="0" smtClean="0">
                <a:latin typeface="+mn-lt"/>
              </a:rPr>
              <a:t>핵분열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17</a:t>
            </a:fld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5496" y="1412776"/>
            <a:ext cx="9036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ko-KR" altLang="en-US" sz="3000" dirty="0" smtClean="0">
                <a:solidFill>
                  <a:prstClr val="black"/>
                </a:solidFill>
              </a:rPr>
              <a:t>중성자를 원자핵에 치면 핵이 붕괴하면서 작은 원자핵들과 중성자들로 쪼개진다</a:t>
            </a:r>
            <a:r>
              <a:rPr lang="en-US" altLang="ko-KR" sz="3000" dirty="0" smtClean="0">
                <a:solidFill>
                  <a:prstClr val="black"/>
                </a:solidFill>
              </a:rPr>
              <a:t>. </a:t>
            </a:r>
            <a:r>
              <a:rPr lang="ko-KR" altLang="en-US" sz="3000" dirty="0" smtClean="0">
                <a:solidFill>
                  <a:prstClr val="black"/>
                </a:solidFill>
              </a:rPr>
              <a:t>이 때 반응 전후의 질량차이가 에너지로 전환된다</a:t>
            </a:r>
            <a:r>
              <a:rPr lang="en-US" altLang="ko-KR" sz="3000" dirty="0" smtClean="0">
                <a:solidFill>
                  <a:prstClr val="black"/>
                </a:solidFill>
              </a:rPr>
              <a:t>.</a:t>
            </a:r>
            <a:endParaRPr lang="en-US" altLang="ko-KR" sz="3000" dirty="0">
              <a:solidFill>
                <a:prstClr val="black"/>
              </a:solidFill>
            </a:endParaRPr>
          </a:p>
        </p:txBody>
      </p:sp>
      <p:pic>
        <p:nvPicPr>
          <p:cNvPr id="1026" name="Picture 2" descr="Nuclear Fis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512" y="3109610"/>
            <a:ext cx="5198464" cy="326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직사각형 2"/>
              <p:cNvSpPr/>
              <p:nvPr/>
            </p:nvSpPr>
            <p:spPr>
              <a:xfrm>
                <a:off x="4319623" y="3068960"/>
                <a:ext cx="5047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solidFill>
                                <a:prstClr val="black"/>
                              </a:solidFill>
                              <a:latin typeface="Cambria Math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solidFill>
                                <a:prstClr val="black"/>
                              </a:solidFill>
                              <a:latin typeface="Cambria Math"/>
                              <a:sym typeface="Wingdings" pitchFamily="2" charset="2"/>
                            </a:rPr>
                            <m:t>𝑣</m:t>
                          </m:r>
                        </m:e>
                        <m:sub>
                          <m:r>
                            <a:rPr lang="en-US" altLang="ko-KR" i="1">
                              <a:solidFill>
                                <a:prstClr val="black"/>
                              </a:solidFill>
                              <a:latin typeface="Cambria Math"/>
                              <a:sym typeface="Wingdings" pitchFamily="2" charset="2"/>
                            </a:rPr>
                            <m:t>𝛼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" name="직사각형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9623" y="3068960"/>
                <a:ext cx="504754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날짜 개체 틀 2"/>
          <p:cNvSpPr txBox="1">
            <a:spLocks/>
          </p:cNvSpPr>
          <p:nvPr/>
        </p:nvSpPr>
        <p:spPr>
          <a:xfrm>
            <a:off x="2771800" y="6481173"/>
            <a:ext cx="52565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그림 출처</a:t>
            </a:r>
            <a:r>
              <a:rPr lang="en-US" altLang="ko-KR" dirty="0"/>
              <a:t>: http://www.atomicarchive.com/Fission/Images/fission.jpg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7551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202" y="1340768"/>
            <a:ext cx="2844302" cy="4437112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38944" y="188640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b="1" dirty="0" smtClean="0">
                <a:latin typeface="+mn-lt"/>
              </a:rPr>
              <a:t>연쇄핵분열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18</a:t>
            </a:fld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5496" y="1196752"/>
            <a:ext cx="684076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altLang="ko-KR" sz="3000" dirty="0">
                <a:solidFill>
                  <a:prstClr val="black"/>
                </a:solidFill>
              </a:rPr>
              <a:t>Uranium 235+ n-&gt; uranium </a:t>
            </a:r>
            <a:r>
              <a:rPr lang="en-US" altLang="ko-KR" sz="3000" dirty="0" smtClean="0">
                <a:solidFill>
                  <a:prstClr val="black"/>
                </a:solidFill>
              </a:rPr>
              <a:t>236</a:t>
            </a:r>
            <a:br>
              <a:rPr lang="en-US" altLang="ko-KR" sz="3000" dirty="0" smtClean="0">
                <a:solidFill>
                  <a:prstClr val="black"/>
                </a:solidFill>
              </a:rPr>
            </a:br>
            <a:r>
              <a:rPr lang="en-US" altLang="ko-KR" sz="3000" dirty="0" smtClean="0">
                <a:solidFill>
                  <a:prstClr val="black"/>
                </a:solidFill>
              </a:rPr>
              <a:t> -&gt; </a:t>
            </a:r>
            <a:r>
              <a:rPr lang="en-US" altLang="ko-KR" sz="3000" dirty="0">
                <a:solidFill>
                  <a:prstClr val="black"/>
                </a:solidFill>
              </a:rPr>
              <a:t>krypton 92+ barium 141 </a:t>
            </a:r>
            <a:r>
              <a:rPr lang="en-US" altLang="ko-KR" sz="3000" dirty="0" smtClean="0">
                <a:solidFill>
                  <a:prstClr val="black"/>
                </a:solidFill>
              </a:rPr>
              <a:t/>
            </a:r>
            <a:br>
              <a:rPr lang="en-US" altLang="ko-KR" sz="3000" dirty="0" smtClean="0">
                <a:solidFill>
                  <a:prstClr val="black"/>
                </a:solidFill>
              </a:rPr>
            </a:br>
            <a:r>
              <a:rPr lang="en-US" altLang="ko-KR" sz="3000" dirty="0" smtClean="0">
                <a:solidFill>
                  <a:prstClr val="black"/>
                </a:solidFill>
              </a:rPr>
              <a:t>     + </a:t>
            </a:r>
            <a:r>
              <a:rPr lang="en-US" altLang="ko-KR" sz="3000" dirty="0">
                <a:solidFill>
                  <a:prstClr val="black"/>
                </a:solidFill>
              </a:rPr>
              <a:t>3 </a:t>
            </a:r>
            <a:r>
              <a:rPr lang="en-US" altLang="ko-KR" sz="3000" dirty="0" smtClean="0">
                <a:solidFill>
                  <a:prstClr val="black"/>
                </a:solidFill>
              </a:rPr>
              <a:t>neutrons</a:t>
            </a:r>
            <a:br>
              <a:rPr lang="en-US" altLang="ko-KR" sz="3000" dirty="0" smtClean="0">
                <a:solidFill>
                  <a:prstClr val="black"/>
                </a:solidFill>
              </a:rPr>
            </a:br>
            <a:r>
              <a:rPr lang="ko-KR" altLang="en-US" sz="1200" dirty="0" err="1" smtClean="0">
                <a:solidFill>
                  <a:schemeClr val="bg1"/>
                </a:solidFill>
              </a:rPr>
              <a:t>ㅇ</a:t>
            </a:r>
            <a:endParaRPr lang="en-US" altLang="ko-KR" sz="3000" dirty="0">
              <a:solidFill>
                <a:schemeClr val="bg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ko-KR" altLang="en-US" sz="3000" dirty="0" smtClean="0">
                <a:solidFill>
                  <a:prstClr val="black"/>
                </a:solidFill>
              </a:rPr>
              <a:t>핵분열의 결과물 중 빠른 속도로 움직이는 중성자는 또 다른 핵분열을 유도하고 이러한 현상이 연쇄적으로 일어나는 현상을 연쇄 핵분열</a:t>
            </a:r>
            <a:r>
              <a:rPr lang="en-US" altLang="ko-KR" sz="3000" dirty="0" smtClean="0">
                <a:solidFill>
                  <a:prstClr val="black"/>
                </a:solidFill>
              </a:rPr>
              <a:t>(chain reaction)</a:t>
            </a:r>
            <a:r>
              <a:rPr lang="ko-KR" altLang="en-US" sz="3000" dirty="0" smtClean="0">
                <a:solidFill>
                  <a:prstClr val="black"/>
                </a:solidFill>
              </a:rPr>
              <a:t>이라고 한다</a:t>
            </a:r>
            <a:r>
              <a:rPr lang="en-US" altLang="ko-KR" sz="3000" dirty="0" smtClean="0">
                <a:solidFill>
                  <a:prstClr val="black"/>
                </a:solidFill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ko-KR" altLang="en-US" sz="3000" dirty="0" smtClean="0">
                <a:solidFill>
                  <a:prstClr val="black"/>
                </a:solidFill>
              </a:rPr>
              <a:t>핵무기와 </a:t>
            </a:r>
            <a:r>
              <a:rPr lang="ko-KR" altLang="en-US" sz="3000" dirty="0" err="1" smtClean="0">
                <a:solidFill>
                  <a:prstClr val="black"/>
                </a:solidFill>
              </a:rPr>
              <a:t>핵발전</a:t>
            </a:r>
            <a:r>
              <a:rPr lang="ko-KR" altLang="en-US" sz="3000" dirty="0" smtClean="0">
                <a:solidFill>
                  <a:prstClr val="black"/>
                </a:solidFill>
              </a:rPr>
              <a:t> 등은 연쇄 핵반응의 응용이다</a:t>
            </a:r>
            <a:r>
              <a:rPr lang="en-US" altLang="ko-KR" sz="3000" dirty="0" smtClean="0">
                <a:solidFill>
                  <a:prstClr val="black"/>
                </a:solidFill>
              </a:rPr>
              <a:t>.</a:t>
            </a:r>
            <a:endParaRPr lang="en-US" altLang="ko-KR" sz="3000" dirty="0">
              <a:solidFill>
                <a:prstClr val="black"/>
              </a:solidFill>
            </a:endParaRPr>
          </a:p>
        </p:txBody>
      </p:sp>
      <p:sp>
        <p:nvSpPr>
          <p:cNvPr id="8" name="날짜 개체 틀 2"/>
          <p:cNvSpPr txBox="1">
            <a:spLocks/>
          </p:cNvSpPr>
          <p:nvPr/>
        </p:nvSpPr>
        <p:spPr>
          <a:xfrm>
            <a:off x="4355976" y="6368823"/>
            <a:ext cx="4320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그림 출처</a:t>
            </a:r>
            <a:r>
              <a:rPr lang="en-US" altLang="ko-KR" dirty="0"/>
              <a:t>: http://en.wikipedia.org/wiki/File:Nuclear_fission.svg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4246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38944" y="188640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b="1" dirty="0" smtClean="0">
                <a:latin typeface="+mn-lt"/>
              </a:rPr>
              <a:t>방사능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19</a:t>
            </a:fld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5496" y="1412776"/>
            <a:ext cx="90364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ko-KR" altLang="en-US" sz="3000" dirty="0" smtClean="0">
                <a:solidFill>
                  <a:prstClr val="black"/>
                </a:solidFill>
              </a:rPr>
              <a:t>이와 같이 핵의 붕괴과정에서는 </a:t>
            </a:r>
            <a:r>
              <a:rPr lang="en-US" altLang="ko-KR" sz="3000" dirty="0" smtClean="0">
                <a:solidFill>
                  <a:prstClr val="black"/>
                </a:solidFill>
              </a:rPr>
              <a:t>alpha, beta</a:t>
            </a:r>
            <a:r>
              <a:rPr lang="ko-KR" altLang="en-US" sz="3000" dirty="0" smtClean="0">
                <a:solidFill>
                  <a:prstClr val="black"/>
                </a:solidFill>
              </a:rPr>
              <a:t>입자와 </a:t>
            </a:r>
            <a:r>
              <a:rPr lang="en-US" altLang="ko-KR" sz="3000" dirty="0" smtClean="0">
                <a:solidFill>
                  <a:prstClr val="black"/>
                </a:solidFill>
              </a:rPr>
              <a:t>gamma ray </a:t>
            </a:r>
            <a:r>
              <a:rPr lang="ko-KR" altLang="en-US" sz="3000" dirty="0" smtClean="0">
                <a:solidFill>
                  <a:prstClr val="black"/>
                </a:solidFill>
              </a:rPr>
              <a:t>그리고 중성자와 같은 극히 높은 에너지를 가진 입자들이 방출된다</a:t>
            </a:r>
            <a:r>
              <a:rPr lang="en-US" altLang="ko-KR" sz="3000" dirty="0" smtClean="0">
                <a:solidFill>
                  <a:prstClr val="black"/>
                </a:solidFill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ko-KR" altLang="en-US" sz="3000" dirty="0" smtClean="0">
                <a:solidFill>
                  <a:prstClr val="black"/>
                </a:solidFill>
              </a:rPr>
              <a:t>이들 입자들의 속도는 빛의 속도와 견줄 수 있는 정도이며</a:t>
            </a:r>
            <a:r>
              <a:rPr lang="en-US" altLang="ko-KR" sz="3000" dirty="0">
                <a:solidFill>
                  <a:prstClr val="black"/>
                </a:solidFill>
              </a:rPr>
              <a:t> </a:t>
            </a:r>
            <a:r>
              <a:rPr lang="ko-KR" altLang="en-US" sz="3000" dirty="0" smtClean="0">
                <a:solidFill>
                  <a:prstClr val="black"/>
                </a:solidFill>
              </a:rPr>
              <a:t>전자기 상호작용 등을 통해 우리 몸 속의 세포를 파괴시켜 인체에 치명적이다</a:t>
            </a:r>
            <a:r>
              <a:rPr lang="en-US" altLang="ko-KR" sz="3000" dirty="0" smtClean="0">
                <a:solidFill>
                  <a:prstClr val="black"/>
                </a:solidFill>
              </a:rPr>
              <a:t>.</a:t>
            </a:r>
            <a:r>
              <a:rPr lang="ko-KR" altLang="en-US" sz="3000" dirty="0" smtClean="0">
                <a:solidFill>
                  <a:prstClr val="black"/>
                </a:solidFill>
              </a:rPr>
              <a:t> </a:t>
            </a:r>
            <a:endParaRPr lang="en-US" altLang="ko-KR" sz="3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9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274638"/>
            <a:ext cx="9108504" cy="5386610"/>
          </a:xfrm>
        </p:spPr>
        <p:txBody>
          <a:bodyPr>
            <a:normAutofit/>
          </a:bodyPr>
          <a:lstStyle/>
          <a:p>
            <a:r>
              <a:rPr lang="en-US" altLang="ko-KR" sz="9600" b="1" dirty="0" smtClean="0">
                <a:latin typeface="+mn-lt"/>
              </a:rPr>
              <a:t>Unification</a:t>
            </a:r>
            <a:r>
              <a:rPr lang="ko-KR" altLang="en-US" sz="9600" b="1" dirty="0" smtClean="0">
                <a:latin typeface="+mn-lt"/>
              </a:rPr>
              <a:t> </a:t>
            </a:r>
            <a:r>
              <a:rPr lang="en-US" altLang="ko-KR" sz="9600" b="1" dirty="0" smtClean="0">
                <a:latin typeface="+mn-lt"/>
              </a:rPr>
              <a:t>of Fundamental Interactions</a:t>
            </a:r>
            <a:endParaRPr lang="ko-KR" altLang="en-US" sz="9600" b="1" dirty="0">
              <a:latin typeface="+mn-lt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153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274638"/>
            <a:ext cx="9108504" cy="5386610"/>
          </a:xfrm>
        </p:spPr>
        <p:txBody>
          <a:bodyPr>
            <a:normAutofit/>
          </a:bodyPr>
          <a:lstStyle/>
          <a:p>
            <a:r>
              <a:rPr lang="ko-KR" altLang="en-US" sz="9600" b="1" dirty="0" smtClean="0">
                <a:latin typeface="+mn-lt"/>
              </a:rPr>
              <a:t>핵무기</a:t>
            </a:r>
            <a:endParaRPr lang="ko-KR" altLang="en-US" sz="9600" b="1" dirty="0">
              <a:latin typeface="+mn-lt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608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21</a:t>
            </a:fld>
            <a:endParaRPr lang="ko-KR" altLang="en-US" dirty="0"/>
          </a:p>
        </p:txBody>
      </p:sp>
      <p:pic>
        <p:nvPicPr>
          <p:cNvPr id="10242" name="Picture 2" descr="File:Nagasakibomb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0648"/>
            <a:ext cx="47815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날짜 개체 틀 2"/>
          <p:cNvSpPr txBox="1">
            <a:spLocks/>
          </p:cNvSpPr>
          <p:nvPr/>
        </p:nvSpPr>
        <p:spPr>
          <a:xfrm>
            <a:off x="4499992" y="5872559"/>
            <a:ext cx="3861792" cy="9854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The </a:t>
            </a:r>
            <a:r>
              <a:rPr lang="en-US" altLang="ko-KR" dirty="0">
                <a:hlinkClick r:id="rId4" action="ppaction://hlinkfile" tooltip="Mushroom cloud"/>
              </a:rPr>
              <a:t>mushroom cloud</a:t>
            </a:r>
            <a:r>
              <a:rPr lang="en-US" altLang="ko-KR" dirty="0"/>
              <a:t> of the </a:t>
            </a:r>
            <a:r>
              <a:rPr lang="en-US" altLang="ko-KR" dirty="0">
                <a:hlinkClick r:id="rId5" action="ppaction://hlinkfile" tooltip="Atomic bombings of Hiroshima and Nagasaki"/>
              </a:rPr>
              <a:t>atomic bombing of Nagasaki, Japan</a:t>
            </a:r>
            <a:r>
              <a:rPr lang="en-US" altLang="ko-KR" dirty="0"/>
              <a:t> on August 9, 1945 rose some 18 kilometers (11 mi) above the bomb's </a:t>
            </a:r>
            <a:r>
              <a:rPr lang="en-US" altLang="ko-KR" dirty="0">
                <a:hlinkClick r:id="rId6" action="ppaction://hlinkfile" tooltip="Hypocenter"/>
              </a:rPr>
              <a:t>hypocenter</a:t>
            </a:r>
            <a:r>
              <a:rPr lang="en-US" altLang="ko-KR" dirty="0"/>
              <a:t>.</a:t>
            </a:r>
            <a:endParaRPr lang="en-US" altLang="ko-K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74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274638"/>
            <a:ext cx="9108504" cy="5386610"/>
          </a:xfrm>
        </p:spPr>
        <p:txBody>
          <a:bodyPr>
            <a:normAutofit/>
          </a:bodyPr>
          <a:lstStyle/>
          <a:p>
            <a:r>
              <a:rPr lang="ko-KR" altLang="en-US" sz="9600" b="1" dirty="0" smtClean="0">
                <a:latin typeface="+mn-lt"/>
              </a:rPr>
              <a:t>원자력</a:t>
            </a:r>
            <a:r>
              <a:rPr lang="en-US" altLang="ko-KR" sz="9600" b="1" dirty="0" smtClean="0">
                <a:latin typeface="+mn-lt"/>
              </a:rPr>
              <a:t> </a:t>
            </a:r>
            <a:r>
              <a:rPr lang="ko-KR" altLang="en-US" sz="9600" b="1" dirty="0" smtClean="0">
                <a:latin typeface="+mn-lt"/>
              </a:rPr>
              <a:t>발전</a:t>
            </a:r>
            <a:endParaRPr lang="ko-KR" altLang="en-US" sz="9600" b="1" dirty="0">
              <a:latin typeface="+mn-lt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114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38944" y="188640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b="1" dirty="0" smtClean="0">
                <a:latin typeface="+mn-lt"/>
              </a:rPr>
              <a:t>우리나라의 원전 의존도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23</a:t>
            </a:fld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5496" y="1412776"/>
            <a:ext cx="90364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ko-KR" altLang="en-US" sz="3000" dirty="0" smtClean="0">
                <a:solidFill>
                  <a:prstClr val="black"/>
                </a:solidFill>
              </a:rPr>
              <a:t>우리나라의 원자력 발전 비중은 </a:t>
            </a:r>
            <a:r>
              <a:rPr lang="en-US" altLang="ko-KR" sz="3000" dirty="0" smtClean="0">
                <a:solidFill>
                  <a:prstClr val="black"/>
                </a:solidFill>
              </a:rPr>
              <a:t>2011</a:t>
            </a:r>
            <a:r>
              <a:rPr lang="ko-KR" altLang="en-US" sz="3000" dirty="0" smtClean="0">
                <a:solidFill>
                  <a:prstClr val="black"/>
                </a:solidFill>
              </a:rPr>
              <a:t>년 총 발전량의 </a:t>
            </a:r>
            <a:r>
              <a:rPr lang="en-US" altLang="ko-KR" sz="3000" dirty="0" smtClean="0">
                <a:solidFill>
                  <a:prstClr val="black"/>
                </a:solidFill>
              </a:rPr>
              <a:t>31.2%</a:t>
            </a:r>
            <a:r>
              <a:rPr lang="ko-KR" altLang="en-US" sz="3000" dirty="0" smtClean="0">
                <a:solidFill>
                  <a:prstClr val="black"/>
                </a:solidFill>
              </a:rPr>
              <a:t>를 차지하며 석탄</a:t>
            </a:r>
            <a:r>
              <a:rPr lang="en-US" altLang="ko-KR" sz="3000" dirty="0">
                <a:solidFill>
                  <a:prstClr val="black"/>
                </a:solidFill>
              </a:rPr>
              <a:t>(40.3% </a:t>
            </a:r>
            <a:r>
              <a:rPr lang="en-US" altLang="ko-KR" sz="3000" dirty="0" smtClean="0">
                <a:solidFill>
                  <a:prstClr val="black"/>
                </a:solidFill>
              </a:rPr>
              <a:t>)</a:t>
            </a:r>
            <a:r>
              <a:rPr lang="ko-KR" altLang="en-US" sz="3000" dirty="0" smtClean="0">
                <a:solidFill>
                  <a:prstClr val="black"/>
                </a:solidFill>
              </a:rPr>
              <a:t>에 이어 가장 중요한 에너지원 중 하나이다</a:t>
            </a:r>
            <a:r>
              <a:rPr lang="en-US" altLang="ko-KR" sz="3000" dirty="0" smtClean="0">
                <a:solidFill>
                  <a:prstClr val="black"/>
                </a:solidFill>
              </a:rPr>
              <a:t>.</a:t>
            </a:r>
            <a:r>
              <a:rPr lang="ko-KR" altLang="en-US" sz="3000" dirty="0" smtClean="0">
                <a:solidFill>
                  <a:prstClr val="black"/>
                </a:solidFill>
              </a:rPr>
              <a:t> </a:t>
            </a:r>
            <a:endParaRPr lang="en-US" altLang="ko-KR" sz="3000" dirty="0" smtClean="0">
              <a:solidFill>
                <a:prstClr val="black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ko-KR" altLang="en-US" sz="3000" dirty="0" smtClean="0">
                <a:solidFill>
                  <a:prstClr val="black"/>
                </a:solidFill>
              </a:rPr>
              <a:t>그러므로 원자력발전이 없으면 전기 수요에 전혀 부응할 수 없는 것이 현실이다</a:t>
            </a:r>
            <a:r>
              <a:rPr lang="en-US" altLang="ko-KR" sz="3000" dirty="0" smtClean="0">
                <a:solidFill>
                  <a:prstClr val="black"/>
                </a:solidFill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ko-KR" altLang="en-US" sz="3000" dirty="0" smtClean="0">
                <a:solidFill>
                  <a:prstClr val="black"/>
                </a:solidFill>
              </a:rPr>
              <a:t>현명한 판단으로 미래 에너지원을 개발하여야 하며 안전성과 평화적 사용을 보장하기 위해 최선을 다해야 한다</a:t>
            </a:r>
            <a:r>
              <a:rPr lang="en-US" altLang="ko-KR" sz="3000" dirty="0" smtClean="0">
                <a:solidFill>
                  <a:prstClr val="black"/>
                </a:solidFill>
              </a:rPr>
              <a:t>.</a:t>
            </a:r>
            <a:endParaRPr lang="en-US" altLang="ko-KR" sz="3000" dirty="0">
              <a:solidFill>
                <a:prstClr val="black"/>
              </a:solidFill>
            </a:endParaRPr>
          </a:p>
        </p:txBody>
      </p:sp>
      <p:sp>
        <p:nvSpPr>
          <p:cNvPr id="8" name="날짜 개체 틀 2"/>
          <p:cNvSpPr txBox="1">
            <a:spLocks/>
          </p:cNvSpPr>
          <p:nvPr/>
        </p:nvSpPr>
        <p:spPr>
          <a:xfrm>
            <a:off x="3131840" y="6312659"/>
            <a:ext cx="4968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자료 출처</a:t>
            </a:r>
            <a:r>
              <a:rPr lang="en-US" altLang="ko-KR" dirty="0" smtClean="0"/>
              <a:t>: </a:t>
            </a:r>
            <a:r>
              <a:rPr lang="en-US" altLang="ko-KR" dirty="0">
                <a:solidFill>
                  <a:prstClr val="black"/>
                </a:solidFill>
                <a:hlinkClick r:id="rId2"/>
              </a:rPr>
              <a:t>http://www.kaif.or.kr/pds/09.asp</a:t>
            </a:r>
            <a:r>
              <a:rPr lang="en-US" altLang="ko-KR" dirty="0">
                <a:solidFill>
                  <a:prstClr val="black"/>
                </a:solidFill>
              </a:rPr>
              <a:t> </a:t>
            </a:r>
            <a:r>
              <a:rPr lang="ko-KR" altLang="en-US" dirty="0">
                <a:solidFill>
                  <a:prstClr val="black"/>
                </a:solidFill>
              </a:rPr>
              <a:t>의 총 발전량 기준표 인용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4496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274638"/>
            <a:ext cx="9108504" cy="5386610"/>
          </a:xfrm>
        </p:spPr>
        <p:txBody>
          <a:bodyPr>
            <a:normAutofit/>
          </a:bodyPr>
          <a:lstStyle/>
          <a:p>
            <a:r>
              <a:rPr lang="en-US" altLang="ko-KR" sz="9600" b="1" dirty="0" smtClean="0">
                <a:latin typeface="+mn-lt"/>
              </a:rPr>
              <a:t>Particle Accelerator</a:t>
            </a:r>
            <a:endParaRPr lang="ko-KR" altLang="en-US" sz="9600" b="1" dirty="0">
              <a:latin typeface="+mn-lt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069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389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o-KR" altLang="en-US" b="1" dirty="0" smtClean="0">
                <a:latin typeface="+mn-lt"/>
              </a:rPr>
              <a:t>가속기를 활용한 </a:t>
            </a:r>
            <a:r>
              <a:rPr lang="en-US" altLang="ko-KR" b="1" dirty="0" smtClean="0">
                <a:latin typeface="+mn-lt"/>
              </a:rPr>
              <a:t/>
            </a:r>
            <a:br>
              <a:rPr lang="en-US" altLang="ko-KR" b="1" dirty="0" smtClean="0">
                <a:latin typeface="+mn-lt"/>
              </a:rPr>
            </a:br>
            <a:r>
              <a:rPr lang="ko-KR" altLang="en-US" b="1" dirty="0" smtClean="0">
                <a:latin typeface="+mn-lt"/>
              </a:rPr>
              <a:t>입자 물리학의 발전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25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496" y="1628800"/>
                <a:ext cx="9036496" cy="4708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𝐸</m:t>
                    </m:r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𝑚</m:t>
                    </m:r>
                    <m:sSup>
                      <m:sSupPr>
                        <m:ctrlP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ko-KR" altLang="en-US" sz="3000" dirty="0" smtClean="0">
                    <a:solidFill>
                      <a:prstClr val="black"/>
                    </a:solidFill>
                  </a:rPr>
                  <a:t> 가 보여주는 에너지와 질량의 등가성은  에너지를 이용하여 물질을 만들 수 있음을 보여준다</a:t>
                </a:r>
                <a:r>
                  <a:rPr lang="en-US" altLang="ko-KR" sz="3000" dirty="0" smtClean="0">
                    <a:solidFill>
                      <a:prstClr val="black"/>
                    </a:solidFill>
                  </a:rPr>
                  <a:t>. </a:t>
                </a:r>
                <a:r>
                  <a:rPr lang="ko-KR" altLang="en-US" sz="3000" dirty="0" smtClean="0">
                    <a:solidFill>
                      <a:prstClr val="black"/>
                    </a:solidFill>
                  </a:rPr>
                  <a:t>자연계의 근본적인 상호작용을 연구하는  입자 물리학뿐 만 아니라 다양한 영역에서 사용하는 입자가속기는 입자를 가속시켜 높은 에너지를 갖게 하고 이들을 충돌시켜 무거운 입자를 만들어낸다</a:t>
                </a:r>
                <a:r>
                  <a:rPr lang="en-US" altLang="ko-KR" sz="3000" dirty="0" smtClean="0">
                    <a:solidFill>
                      <a:prstClr val="black"/>
                    </a:solidFill>
                  </a:rPr>
                  <a:t>.</a:t>
                </a:r>
                <a:r>
                  <a:rPr lang="ko-KR" altLang="en-US" sz="3000" dirty="0" smtClean="0">
                    <a:solidFill>
                      <a:prstClr val="black"/>
                    </a:solidFill>
                  </a:rPr>
                  <a:t>  </a:t>
                </a:r>
                <a:endParaRPr lang="en-US" altLang="ko-KR" sz="3000" dirty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ko-KR" altLang="en-US" sz="3000" dirty="0" smtClean="0">
                    <a:solidFill>
                      <a:prstClr val="black"/>
                    </a:solidFill>
                  </a:rPr>
                  <a:t>정지 계에서 찰나 동안 존재하는 입자의 성질을 연구하기 위해 빛의 속도에 가깝게 가속시킨다</a:t>
                </a:r>
                <a:r>
                  <a:rPr lang="en-US" altLang="ko-KR" sz="3000" dirty="0" smtClean="0">
                    <a:solidFill>
                      <a:prstClr val="black"/>
                    </a:solidFill>
                  </a:rPr>
                  <a:t>.</a:t>
                </a:r>
                <a:r>
                  <a:rPr lang="ko-KR" altLang="en-US" sz="30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altLang="ko-KR" sz="3000" dirty="0" smtClean="0">
                    <a:solidFill>
                      <a:prstClr val="black"/>
                    </a:solidFill>
                  </a:rPr>
                  <a:t>(time </a:t>
                </a:r>
                <a:r>
                  <a:rPr lang="en-US" altLang="ko-KR" sz="3000" dirty="0">
                    <a:solidFill>
                      <a:prstClr val="black"/>
                    </a:solidFill>
                  </a:rPr>
                  <a:t>dilation</a:t>
                </a:r>
                <a:r>
                  <a:rPr lang="ko-KR" altLang="en-US" sz="3000" dirty="0">
                    <a:solidFill>
                      <a:prstClr val="black"/>
                    </a:solidFill>
                  </a:rPr>
                  <a:t>에 의하여 오래 살게 </a:t>
                </a:r>
                <a:r>
                  <a:rPr lang="ko-KR" altLang="en-US" sz="3000" dirty="0" smtClean="0">
                    <a:solidFill>
                      <a:prstClr val="black"/>
                    </a:solidFill>
                  </a:rPr>
                  <a:t>되므로</a:t>
                </a:r>
                <a:r>
                  <a:rPr lang="en-US" altLang="ko-KR" sz="3000" dirty="0" smtClean="0">
                    <a:solidFill>
                      <a:prstClr val="black"/>
                    </a:solidFill>
                  </a:rPr>
                  <a:t>)</a:t>
                </a:r>
                <a:endParaRPr lang="en-US" altLang="ko-KR" sz="3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628800"/>
                <a:ext cx="9036496" cy="4708981"/>
              </a:xfrm>
              <a:prstGeom prst="rect">
                <a:avLst/>
              </a:prstGeom>
              <a:blipFill rotWithShape="1">
                <a:blip r:embed="rId2"/>
                <a:stretch>
                  <a:fillRect l="-1417" t="-1682" r="-472" b="-297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32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389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ko-KR" b="1" dirty="0" smtClean="0">
                <a:latin typeface="+mn-lt"/>
              </a:rPr>
              <a:t>CERN LHC</a:t>
            </a:r>
            <a:br>
              <a:rPr lang="en-US" altLang="ko-KR" b="1" dirty="0" smtClean="0">
                <a:latin typeface="+mn-lt"/>
              </a:rPr>
            </a:br>
            <a:r>
              <a:rPr lang="en-US" altLang="ko-KR" b="1" dirty="0" smtClean="0">
                <a:latin typeface="+mn-lt"/>
              </a:rPr>
              <a:t>(Large Hadron Collider)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26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496" y="1628800"/>
                <a:ext cx="9036496" cy="4308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ko-KR" altLang="en-US" sz="3000" dirty="0" smtClean="0">
                    <a:solidFill>
                      <a:prstClr val="black"/>
                    </a:solidFill>
                  </a:rPr>
                  <a:t>인류 역사상 가장 큰 실험기구</a:t>
                </a:r>
                <a:r>
                  <a:rPr lang="en-US" altLang="ko-KR" sz="3000" dirty="0" smtClean="0">
                    <a:solidFill>
                      <a:prstClr val="black"/>
                    </a:solidFill>
                  </a:rPr>
                  <a:t>.</a:t>
                </a:r>
              </a:p>
              <a:p>
                <a:r>
                  <a:rPr lang="ko-KR" altLang="en-US" sz="3000" dirty="0" smtClean="0">
                    <a:solidFill>
                      <a:prstClr val="black"/>
                    </a:solidFill>
                  </a:rPr>
                  <a:t>   </a:t>
                </a:r>
                <a:r>
                  <a:rPr lang="en-US" altLang="ko-KR" sz="3000" dirty="0" smtClean="0">
                    <a:solidFill>
                      <a:prstClr val="black"/>
                    </a:solidFill>
                  </a:rPr>
                  <a:t>- </a:t>
                </a:r>
                <a:r>
                  <a:rPr lang="ko-KR" altLang="en-US" sz="3000" dirty="0" smtClean="0">
                    <a:solidFill>
                      <a:prstClr val="black"/>
                    </a:solidFill>
                  </a:rPr>
                  <a:t>둘레길이 </a:t>
                </a:r>
                <a:r>
                  <a:rPr lang="en-US" altLang="ko-KR" sz="3000" dirty="0" smtClean="0">
                    <a:solidFill>
                      <a:prstClr val="black"/>
                    </a:solidFill>
                  </a:rPr>
                  <a:t>27 km</a:t>
                </a:r>
              </a:p>
              <a:p>
                <a:r>
                  <a:rPr lang="en-US" altLang="ko-KR" sz="30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ko-KR" sz="3000" dirty="0" smtClean="0">
                    <a:solidFill>
                      <a:prstClr val="black"/>
                    </a:solidFill>
                  </a:rPr>
                  <a:t>  - </a:t>
                </a:r>
                <a:r>
                  <a:rPr lang="ko-KR" altLang="en-US" sz="3000" dirty="0" smtClean="0">
                    <a:solidFill>
                      <a:prstClr val="black"/>
                    </a:solidFill>
                  </a:rPr>
                  <a:t>가장 빠른 가속</a:t>
                </a:r>
                <a:r>
                  <a:rPr lang="en-US" altLang="ko-KR" sz="3000" dirty="0" smtClean="0">
                    <a:solidFill>
                      <a:prstClr val="black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𝑣</m:t>
                    </m:r>
                    <m:r>
                      <a:rPr lang="ko-KR" altLang="en-US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ko-KR" sz="3000" dirty="0" smtClean="0">
                    <a:solidFill>
                      <a:prstClr val="black"/>
                    </a:solidFill>
                  </a:rPr>
                  <a:t>(</a:t>
                </a:r>
                <a:r>
                  <a:rPr lang="ko-KR" altLang="en-US" sz="3000" dirty="0" smtClean="0">
                    <a:solidFill>
                      <a:prstClr val="black"/>
                    </a:solidFill>
                  </a:rPr>
                  <a:t>양성자</a:t>
                </a:r>
                <a:r>
                  <a:rPr lang="en-US" altLang="ko-KR" sz="3000" dirty="0" smtClean="0">
                    <a:solidFill>
                      <a:prstClr val="black"/>
                    </a:solidFill>
                  </a:rPr>
                  <a:t>)=0.</a:t>
                </a:r>
                <a:r>
                  <a:rPr lang="en-US" altLang="ko-KR" sz="3200" dirty="0" smtClean="0"/>
                  <a:t>999 999 991</a:t>
                </a:r>
                <a:r>
                  <a:rPr lang="en-US" altLang="ko-KR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altLang="ko-KR" sz="3200" b="0" dirty="0" smtClean="0">
                  <a:solidFill>
                    <a:prstClr val="black"/>
                  </a:solidFill>
                </a:endParaRPr>
              </a:p>
              <a:p>
                <a:r>
                  <a:rPr lang="en-US" altLang="ko-KR" sz="3200" dirty="0" smtClean="0"/>
                  <a:t>                        </a:t>
                </a:r>
                <a14:m>
                  <m:oMath xmlns:m="http://schemas.openxmlformats.org/officeDocument/2006/math">
                    <m:r>
                      <a:rPr lang="en-US" altLang="ko-KR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𝛾</m:t>
                    </m:r>
                    <m:r>
                      <a:rPr lang="en-US" altLang="ko-KR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≈7453</m:t>
                    </m:r>
                  </m:oMath>
                </a14:m>
                <a:endParaRPr lang="en-US" altLang="ko-KR" sz="3000" dirty="0" smtClean="0">
                  <a:solidFill>
                    <a:prstClr val="black"/>
                  </a:solidFill>
                </a:endParaRPr>
              </a:p>
              <a:p>
                <a:r>
                  <a:rPr lang="en-US" altLang="ko-KR" sz="30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ko-KR" sz="3000" dirty="0" smtClean="0">
                    <a:solidFill>
                      <a:prstClr val="black"/>
                    </a:solidFill>
                  </a:rPr>
                  <a:t>    </a:t>
                </a:r>
                <a:r>
                  <a:rPr lang="ko-KR" altLang="en-US" sz="3000" dirty="0" smtClean="0">
                    <a:solidFill>
                      <a:prstClr val="black"/>
                    </a:solidFill>
                  </a:rPr>
                  <a:t>하루에 </a:t>
                </a:r>
                <a:r>
                  <a:rPr lang="en-US" altLang="ko-KR" sz="3000" dirty="0" smtClean="0">
                    <a:solidFill>
                      <a:prstClr val="black"/>
                    </a:solidFill>
                  </a:rPr>
                  <a:t>1 </a:t>
                </a:r>
                <a:r>
                  <a:rPr lang="en-US" altLang="ko-KR" sz="3000" dirty="0" err="1" smtClean="0">
                    <a:solidFill>
                      <a:prstClr val="black"/>
                    </a:solidFill>
                  </a:rPr>
                  <a:t>ng</a:t>
                </a:r>
                <a:r>
                  <a:rPr lang="en-US" altLang="ko-KR" sz="3000" dirty="0" smtClean="0">
                    <a:solidFill>
                      <a:prstClr val="black"/>
                    </a:solidFill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altLang="ko-KR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−9</m:t>
                        </m:r>
                      </m:sup>
                    </m:sSup>
                  </m:oMath>
                </a14:m>
                <a:r>
                  <a:rPr lang="ko-KR" altLang="en-US" sz="3000" dirty="0">
                    <a:solidFill>
                      <a:prstClr val="black"/>
                    </a:solidFill>
                  </a:rPr>
                  <a:t> </a:t>
                </a:r>
                <a:r>
                  <a:rPr lang="ko-KR" altLang="en-US" sz="3000" dirty="0" smtClean="0">
                    <a:solidFill>
                      <a:prstClr val="black"/>
                    </a:solidFill>
                  </a:rPr>
                  <a:t>그램</a:t>
                </a:r>
                <a:r>
                  <a:rPr lang="en-US" altLang="ko-KR" sz="3000" dirty="0" smtClean="0">
                    <a:solidFill>
                      <a:prstClr val="black"/>
                    </a:solidFill>
                  </a:rPr>
                  <a:t>)</a:t>
                </a:r>
                <a:r>
                  <a:rPr lang="ko-KR" altLang="en-US" sz="3000" dirty="0" smtClean="0">
                    <a:solidFill>
                      <a:prstClr val="black"/>
                    </a:solidFill>
                  </a:rPr>
                  <a:t>의 양성자를 가속</a:t>
                </a:r>
                <a:endParaRPr lang="en-US" altLang="ko-KR" sz="3000" dirty="0" smtClean="0">
                  <a:solidFill>
                    <a:prstClr val="black"/>
                  </a:solidFill>
                </a:endParaRPr>
              </a:p>
              <a:p>
                <a:r>
                  <a:rPr lang="en-US" altLang="ko-KR" sz="30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ko-KR" sz="3000" dirty="0" smtClean="0">
                    <a:solidFill>
                      <a:prstClr val="black"/>
                    </a:solidFill>
                  </a:rPr>
                  <a:t>  - </a:t>
                </a:r>
                <a:r>
                  <a:rPr lang="ko-KR" altLang="en-US" sz="3000" dirty="0" smtClean="0">
                    <a:solidFill>
                      <a:prstClr val="black"/>
                    </a:solidFill>
                  </a:rPr>
                  <a:t>충돌하는 두 개의 양성자가 가지는 운동 에너지  </a:t>
                </a:r>
                <a:endParaRPr lang="en-US" altLang="ko-KR" sz="3000" dirty="0" smtClean="0">
                  <a:solidFill>
                    <a:prstClr val="black"/>
                  </a:solidFill>
                </a:endParaRPr>
              </a:p>
              <a:p>
                <a:r>
                  <a:rPr lang="en-US" altLang="ko-KR" sz="30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ko-KR" sz="3000" dirty="0" smtClean="0">
                    <a:solidFill>
                      <a:prstClr val="black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ko-KR" sz="2800" i="1">
                        <a:solidFill>
                          <a:prstClr val="black"/>
                        </a:solidFill>
                        <a:latin typeface="Cambria Math"/>
                      </a:rPr>
                      <m:t>≈</m:t>
                    </m:r>
                  </m:oMath>
                </a14:m>
                <a:r>
                  <a:rPr lang="en-US" altLang="ko-KR" sz="3000" dirty="0" smtClean="0">
                    <a:solidFill>
                      <a:prstClr val="black"/>
                    </a:solidFill>
                  </a:rPr>
                  <a:t> 400</a:t>
                </a:r>
                <a:r>
                  <a:rPr lang="ko-KR" altLang="en-US" sz="3000" dirty="0" smtClean="0">
                    <a:solidFill>
                      <a:prstClr val="black"/>
                    </a:solidFill>
                  </a:rPr>
                  <a:t>톤 </a:t>
                </a:r>
                <a:r>
                  <a:rPr lang="en-US" altLang="ko-KR" sz="3000" dirty="0" smtClean="0">
                    <a:solidFill>
                      <a:prstClr val="black"/>
                    </a:solidFill>
                  </a:rPr>
                  <a:t>TGV </a:t>
                </a:r>
                <a:r>
                  <a:rPr lang="ko-KR" altLang="en-US" sz="3000" dirty="0" smtClean="0">
                    <a:solidFill>
                      <a:prstClr val="black"/>
                    </a:solidFill>
                  </a:rPr>
                  <a:t>열차의 운동에너지</a:t>
                </a:r>
                <a:endParaRPr lang="en-US" altLang="ko-KR" sz="3000" dirty="0" smtClean="0">
                  <a:solidFill>
                    <a:prstClr val="black"/>
                  </a:solidFill>
                </a:endParaRPr>
              </a:p>
              <a:p>
                <a:r>
                  <a:rPr lang="en-US" altLang="ko-KR" sz="3000" dirty="0" smtClean="0">
                    <a:solidFill>
                      <a:prstClr val="black"/>
                    </a:solidFill>
                  </a:rPr>
                  <a:t>   - </a:t>
                </a:r>
                <a:r>
                  <a:rPr lang="ko-KR" altLang="en-US" sz="3000" dirty="0" smtClean="0">
                    <a:solidFill>
                      <a:prstClr val="black"/>
                    </a:solidFill>
                  </a:rPr>
                  <a:t>역사상 최고 성능의 </a:t>
                </a:r>
                <a:r>
                  <a:rPr lang="en-US" altLang="ko-KR" sz="3000" dirty="0" smtClean="0">
                    <a:solidFill>
                      <a:prstClr val="black"/>
                    </a:solidFill>
                  </a:rPr>
                  <a:t>super computer</a:t>
                </a:r>
                <a:r>
                  <a:rPr lang="ko-KR" altLang="en-US" sz="3000" dirty="0" smtClean="0">
                    <a:solidFill>
                      <a:prstClr val="black"/>
                    </a:solidFill>
                  </a:rPr>
                  <a:t>로 분석</a:t>
                </a:r>
                <a:endParaRPr lang="en-US" altLang="ko-KR" sz="3000" dirty="0" smtClean="0">
                  <a:solidFill>
                    <a:prstClr val="black"/>
                  </a:solidFill>
                </a:endParaRPr>
              </a:p>
              <a:p>
                <a:r>
                  <a:rPr lang="en-US" altLang="ko-KR" sz="30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ko-KR" sz="3000" dirty="0" smtClean="0">
                    <a:solidFill>
                      <a:prstClr val="black"/>
                    </a:solidFill>
                  </a:rPr>
                  <a:t>    1</a:t>
                </a:r>
                <a:r>
                  <a:rPr lang="ko-KR" altLang="en-US" sz="3000" dirty="0" smtClean="0">
                    <a:solidFill>
                      <a:prstClr val="black"/>
                    </a:solidFill>
                  </a:rPr>
                  <a:t>년치 데이터의 양이 </a:t>
                </a:r>
                <a:r>
                  <a:rPr lang="en-US" altLang="ko-KR" sz="3000" dirty="0" smtClean="0">
                    <a:solidFill>
                      <a:prstClr val="black"/>
                    </a:solidFill>
                  </a:rPr>
                  <a:t>10</a:t>
                </a:r>
                <a:r>
                  <a:rPr lang="ko-KR" altLang="en-US" sz="3000" dirty="0" smtClean="0">
                    <a:solidFill>
                      <a:prstClr val="black"/>
                    </a:solidFill>
                  </a:rPr>
                  <a:t>만개의 </a:t>
                </a:r>
                <a:r>
                  <a:rPr lang="en-US" altLang="ko-KR" sz="3000" dirty="0" smtClean="0">
                    <a:solidFill>
                      <a:prstClr val="black"/>
                    </a:solidFill>
                  </a:rPr>
                  <a:t>dual layer DVD</a:t>
                </a:r>
                <a:endParaRPr lang="en-US" altLang="ko-KR" sz="3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628800"/>
                <a:ext cx="9036496" cy="4308872"/>
              </a:xfrm>
              <a:prstGeom prst="rect">
                <a:avLst/>
              </a:prstGeom>
              <a:blipFill rotWithShape="1">
                <a:blip r:embed="rId2"/>
                <a:stretch>
                  <a:fillRect l="-1417" t="-1839" r="-270" b="-339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788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38944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b="1" dirty="0" smtClean="0">
                <a:latin typeface="+mn-lt"/>
              </a:rPr>
              <a:t>LHC</a:t>
            </a:r>
            <a:r>
              <a:rPr lang="en-US" altLang="ko-KR" b="1" dirty="0">
                <a:latin typeface="+mn-lt"/>
              </a:rPr>
              <a:t> </a:t>
            </a:r>
            <a:r>
              <a:rPr lang="ko-KR" altLang="en-US" b="1" dirty="0" smtClean="0">
                <a:latin typeface="+mn-lt"/>
              </a:rPr>
              <a:t>실험의 목표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27</a:t>
            </a:fld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5496" y="1628800"/>
            <a:ext cx="903649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ko-KR" altLang="en-US" sz="3000" dirty="0" smtClean="0">
                <a:solidFill>
                  <a:prstClr val="black"/>
                </a:solidFill>
              </a:rPr>
              <a:t>입자물리는 자연계 상호작용의 근원을 연구하는 학문 </a:t>
            </a:r>
            <a:r>
              <a:rPr lang="en-US" altLang="ko-KR" sz="3000" dirty="0" smtClean="0">
                <a:solidFill>
                  <a:prstClr val="black"/>
                </a:solidFill>
              </a:rPr>
              <a:t>(</a:t>
            </a:r>
            <a:r>
              <a:rPr lang="ko-KR" altLang="en-US" sz="3000" dirty="0" smtClean="0">
                <a:solidFill>
                  <a:prstClr val="black"/>
                </a:solidFill>
              </a:rPr>
              <a:t>전자기</a:t>
            </a:r>
            <a:r>
              <a:rPr lang="en-US" altLang="ko-KR" sz="3000" dirty="0" smtClean="0">
                <a:solidFill>
                  <a:prstClr val="black"/>
                </a:solidFill>
              </a:rPr>
              <a:t>, </a:t>
            </a:r>
            <a:r>
              <a:rPr lang="ko-KR" altLang="en-US" sz="3000" dirty="0" smtClean="0">
                <a:solidFill>
                  <a:prstClr val="black"/>
                </a:solidFill>
              </a:rPr>
              <a:t>약한 힘</a:t>
            </a:r>
            <a:r>
              <a:rPr lang="en-US" altLang="ko-KR" sz="3000" dirty="0" smtClean="0">
                <a:solidFill>
                  <a:prstClr val="black"/>
                </a:solidFill>
              </a:rPr>
              <a:t>, </a:t>
            </a:r>
            <a:r>
              <a:rPr lang="ko-KR" altLang="en-US" sz="3000" dirty="0" smtClean="0">
                <a:solidFill>
                  <a:prstClr val="black"/>
                </a:solidFill>
              </a:rPr>
              <a:t>강한 힘의 </a:t>
            </a:r>
            <a:r>
              <a:rPr lang="ko-KR" altLang="en-US" sz="3000" dirty="0" err="1" smtClean="0">
                <a:solidFill>
                  <a:prstClr val="black"/>
                </a:solidFill>
              </a:rPr>
              <a:t>통일장</a:t>
            </a:r>
            <a:r>
              <a:rPr lang="ko-KR" altLang="en-US" sz="3000" dirty="0" smtClean="0">
                <a:solidFill>
                  <a:prstClr val="black"/>
                </a:solidFill>
              </a:rPr>
              <a:t> 완성</a:t>
            </a:r>
            <a:r>
              <a:rPr lang="en-US" altLang="ko-KR" sz="3000" dirty="0" smtClean="0">
                <a:solidFill>
                  <a:prstClr val="black"/>
                </a:solidFill>
              </a:rPr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ko-KR" altLang="en-US" sz="3000" dirty="0" smtClean="0">
                <a:solidFill>
                  <a:prstClr val="black"/>
                </a:solidFill>
              </a:rPr>
              <a:t>현존하는 최선의 이론인 </a:t>
            </a:r>
            <a:r>
              <a:rPr lang="en-US" altLang="ko-KR" sz="3000" dirty="0" smtClean="0">
                <a:solidFill>
                  <a:prstClr val="black"/>
                </a:solidFill>
              </a:rPr>
              <a:t>standard model</a:t>
            </a:r>
            <a:r>
              <a:rPr lang="ko-KR" altLang="en-US" sz="3000" dirty="0" smtClean="0">
                <a:solidFill>
                  <a:prstClr val="black"/>
                </a:solidFill>
              </a:rPr>
              <a:t>은 자연계를 구성하는 기본입자의 질량이 </a:t>
            </a:r>
            <a:r>
              <a:rPr lang="en-US" altLang="ko-KR" sz="3000" dirty="0" smtClean="0">
                <a:solidFill>
                  <a:prstClr val="black"/>
                </a:solidFill>
              </a:rPr>
              <a:t>Higgs</a:t>
            </a:r>
            <a:r>
              <a:rPr lang="ko-KR" altLang="en-US" sz="3000" dirty="0" smtClean="0">
                <a:solidFill>
                  <a:prstClr val="black"/>
                </a:solidFill>
              </a:rPr>
              <a:t>입자의 존재에 기인한다고 가정</a:t>
            </a:r>
            <a:r>
              <a:rPr lang="en-US" altLang="ko-KR" sz="3000" dirty="0" smtClean="0">
                <a:solidFill>
                  <a:prstClr val="black"/>
                </a:solidFill>
              </a:rPr>
              <a:t>. Higgs</a:t>
            </a:r>
            <a:r>
              <a:rPr lang="ko-KR" altLang="en-US" sz="3000" dirty="0" smtClean="0">
                <a:solidFill>
                  <a:prstClr val="black"/>
                </a:solidFill>
              </a:rPr>
              <a:t>를 발견하여 질량의 기원을 연구</a:t>
            </a:r>
            <a:r>
              <a:rPr lang="en-US" altLang="ko-KR" sz="3000" dirty="0" smtClean="0">
                <a:solidFill>
                  <a:prstClr val="black"/>
                </a:solidFill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altLang="ko-KR" sz="3000" dirty="0" smtClean="0">
                <a:solidFill>
                  <a:prstClr val="black"/>
                </a:solidFill>
              </a:rPr>
              <a:t>Standard model</a:t>
            </a:r>
            <a:r>
              <a:rPr lang="ko-KR" altLang="en-US" sz="3000" dirty="0" smtClean="0">
                <a:solidFill>
                  <a:prstClr val="black"/>
                </a:solidFill>
              </a:rPr>
              <a:t>로 성공하지 못한 중력의 위해 도입된 </a:t>
            </a:r>
            <a:r>
              <a:rPr lang="ko-KR" altLang="en-US" sz="3000" dirty="0" err="1" smtClean="0">
                <a:solidFill>
                  <a:prstClr val="black"/>
                </a:solidFill>
              </a:rPr>
              <a:t>초대칭</a:t>
            </a:r>
            <a:r>
              <a:rPr lang="ko-KR" altLang="en-US" sz="3000" dirty="0" smtClean="0">
                <a:solidFill>
                  <a:prstClr val="black"/>
                </a:solidFill>
              </a:rPr>
              <a:t> 입자의 존재유무 확인</a:t>
            </a:r>
            <a:r>
              <a:rPr lang="en-US" altLang="ko-KR" sz="3000" dirty="0" smtClean="0">
                <a:solidFill>
                  <a:prstClr val="black"/>
                </a:solidFill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ko-KR" altLang="en-US" sz="3000" dirty="0" smtClean="0">
                <a:solidFill>
                  <a:prstClr val="black"/>
                </a:solidFill>
              </a:rPr>
              <a:t>우주에 숨어있는 </a:t>
            </a:r>
            <a:r>
              <a:rPr lang="en-US" altLang="ko-KR" sz="3000" dirty="0" smtClean="0">
                <a:solidFill>
                  <a:prstClr val="black"/>
                </a:solidFill>
              </a:rPr>
              <a:t>dark matter</a:t>
            </a:r>
            <a:r>
              <a:rPr lang="ko-KR" altLang="en-US" sz="3000" dirty="0" smtClean="0">
                <a:solidFill>
                  <a:prstClr val="black"/>
                </a:solidFill>
              </a:rPr>
              <a:t>와 </a:t>
            </a:r>
            <a:r>
              <a:rPr lang="en-US" altLang="ko-KR" sz="3000" dirty="0" smtClean="0">
                <a:solidFill>
                  <a:prstClr val="black"/>
                </a:solidFill>
              </a:rPr>
              <a:t>dark energy</a:t>
            </a:r>
            <a:r>
              <a:rPr lang="ko-KR" altLang="en-US" sz="3000" dirty="0" smtClean="0">
                <a:solidFill>
                  <a:prstClr val="black"/>
                </a:solidFill>
              </a:rPr>
              <a:t>연구</a:t>
            </a:r>
            <a:r>
              <a:rPr lang="en-US" altLang="ko-KR" sz="3000" dirty="0" smtClean="0">
                <a:solidFill>
                  <a:prstClr val="black"/>
                </a:solidFill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altLang="ko-KR" sz="3000" dirty="0" smtClean="0">
                <a:solidFill>
                  <a:prstClr val="black"/>
                </a:solidFill>
              </a:rPr>
              <a:t>Big</a:t>
            </a:r>
            <a:r>
              <a:rPr lang="ko-KR" altLang="en-US" sz="3000" dirty="0" smtClean="0">
                <a:solidFill>
                  <a:prstClr val="black"/>
                </a:solidFill>
              </a:rPr>
              <a:t> </a:t>
            </a:r>
            <a:r>
              <a:rPr lang="en-US" altLang="ko-KR" sz="3000" dirty="0" smtClean="0">
                <a:solidFill>
                  <a:prstClr val="black"/>
                </a:solidFill>
              </a:rPr>
              <a:t>Bang</a:t>
            </a:r>
            <a:r>
              <a:rPr lang="ko-KR" altLang="en-US" sz="3000" dirty="0" smtClean="0">
                <a:solidFill>
                  <a:prstClr val="black"/>
                </a:solidFill>
              </a:rPr>
              <a:t>이후 초기 우주에 관한 단서 포착</a:t>
            </a:r>
            <a:r>
              <a:rPr lang="en-US" altLang="ko-KR" sz="3000" dirty="0" smtClean="0">
                <a:solidFill>
                  <a:prstClr val="black"/>
                </a:solidFill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altLang="ko-KR" sz="3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02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38944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b="1" dirty="0" smtClean="0">
                <a:latin typeface="+mn-lt"/>
              </a:rPr>
              <a:t>CMS detector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𝐸</a:t>
            </a:r>
            <a:r>
              <a:rPr lang="en-US" altLang="ko-KR" dirty="0" smtClean="0"/>
              <a:t>=</a:t>
            </a:r>
            <a:r>
              <a:rPr lang="ko-KR" altLang="en-US" dirty="0" smtClean="0"/>
              <a:t>𝑚𝑐</a:t>
            </a:r>
            <a:r>
              <a:rPr lang="en-US" altLang="ko-KR" baseline="30000" dirty="0" smtClean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28</a:t>
            </a:fld>
            <a:endParaRPr lang="ko-KR" altLang="en-US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81" y="1412776"/>
            <a:ext cx="6624638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1259681" y="6021288"/>
            <a:ext cx="5780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prstClr val="black"/>
                </a:solidFill>
              </a:rPr>
              <a:t>LHC</a:t>
            </a:r>
            <a:r>
              <a:rPr lang="ko-KR" altLang="en-US" dirty="0" smtClean="0">
                <a:solidFill>
                  <a:prstClr val="black"/>
                </a:solidFill>
              </a:rPr>
              <a:t>에는 </a:t>
            </a:r>
            <a:r>
              <a:rPr lang="en-US" altLang="ko-KR" dirty="0" smtClean="0">
                <a:solidFill>
                  <a:prstClr val="black"/>
                </a:solidFill>
              </a:rPr>
              <a:t>CMS, Atlas, ALICE, </a:t>
            </a:r>
            <a:r>
              <a:rPr lang="en-US" altLang="ko-KR" dirty="0" err="1" smtClean="0">
                <a:solidFill>
                  <a:prstClr val="black"/>
                </a:solidFill>
              </a:rPr>
              <a:t>LHCb</a:t>
            </a:r>
            <a:r>
              <a:rPr lang="ko-KR" altLang="en-US" dirty="0" smtClean="0">
                <a:solidFill>
                  <a:prstClr val="black"/>
                </a:solidFill>
              </a:rPr>
              <a:t>등 의</a:t>
            </a:r>
            <a:r>
              <a:rPr lang="en-US" altLang="ko-KR" dirty="0">
                <a:solidFill>
                  <a:prstClr val="black"/>
                </a:solidFill>
              </a:rPr>
              <a:t> </a:t>
            </a:r>
            <a:r>
              <a:rPr lang="ko-KR" altLang="en-US" dirty="0" smtClean="0">
                <a:solidFill>
                  <a:prstClr val="black"/>
                </a:solidFill>
              </a:rPr>
              <a:t>검출기가 있다</a:t>
            </a:r>
            <a:r>
              <a:rPr lang="en-US" altLang="ko-KR" dirty="0" smtClean="0">
                <a:solidFill>
                  <a:prstClr val="black"/>
                </a:solidFill>
              </a:rPr>
              <a:t>.</a:t>
            </a:r>
            <a:endParaRPr lang="ko-KR" altLang="en-US" dirty="0"/>
          </a:p>
        </p:txBody>
      </p:sp>
      <p:sp>
        <p:nvSpPr>
          <p:cNvPr id="7" name="날짜 개체 틀 2"/>
          <p:cNvSpPr txBox="1">
            <a:spLocks/>
          </p:cNvSpPr>
          <p:nvPr/>
        </p:nvSpPr>
        <p:spPr>
          <a:xfrm>
            <a:off x="3995936" y="6368823"/>
            <a:ext cx="4680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그림 출처</a:t>
            </a:r>
            <a:r>
              <a:rPr lang="en-US" altLang="ko-KR" dirty="0"/>
              <a:t>: </a:t>
            </a:r>
            <a:r>
              <a:rPr lang="en-US" altLang="ko-KR" dirty="0"/>
              <a:t>http://www.interactions.org/imagebank/images/CE0063M.jpg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2060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38944" y="65747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b="1" dirty="0" smtClean="0">
                <a:latin typeface="+mn-lt"/>
              </a:rPr>
              <a:t>결언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29</a:t>
            </a:fld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5496" y="1196752"/>
            <a:ext cx="903649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ko-KR" altLang="en-US" sz="3000" dirty="0" smtClean="0">
                <a:solidFill>
                  <a:prstClr val="black"/>
                </a:solidFill>
              </a:rPr>
              <a:t>인류역사상 가장 유명한 공식인 </a:t>
            </a:r>
            <a:r>
              <a:rPr lang="en-US" altLang="ko-KR" sz="3000" dirty="0" smtClean="0">
                <a:solidFill>
                  <a:prstClr val="black"/>
                </a:solidFill>
              </a:rPr>
              <a:t>Einstein </a:t>
            </a:r>
            <a:r>
              <a:rPr lang="ko-KR" altLang="en-US" sz="3000" dirty="0" smtClean="0">
                <a:solidFill>
                  <a:prstClr val="black"/>
                </a:solidFill>
              </a:rPr>
              <a:t>의 </a:t>
            </a:r>
            <a:r>
              <a:rPr lang="en-US" altLang="ko-KR" sz="3000" dirty="0" smtClean="0">
                <a:solidFill>
                  <a:prstClr val="black"/>
                </a:solidFill>
              </a:rPr>
              <a:t>E=mc^2</a:t>
            </a:r>
            <a:r>
              <a:rPr lang="ko-KR" altLang="en-US" sz="3000" dirty="0" smtClean="0">
                <a:solidFill>
                  <a:prstClr val="black"/>
                </a:solidFill>
              </a:rPr>
              <a:t>는 </a:t>
            </a:r>
            <a:r>
              <a:rPr lang="ko-KR" altLang="en-US" sz="3000" dirty="0" err="1" smtClean="0">
                <a:solidFill>
                  <a:prstClr val="black"/>
                </a:solidFill>
              </a:rPr>
              <a:t>갈릴레이</a:t>
            </a:r>
            <a:r>
              <a:rPr lang="ko-KR" altLang="en-US" sz="3000" dirty="0" smtClean="0">
                <a:solidFill>
                  <a:prstClr val="black"/>
                </a:solidFill>
              </a:rPr>
              <a:t> 이후 오랜 세월을 거쳐 수행된 수많은 물리학자의 노력의 결과입니다</a:t>
            </a:r>
            <a:r>
              <a:rPr lang="en-US" altLang="ko-KR" sz="3000" dirty="0" smtClean="0">
                <a:solidFill>
                  <a:prstClr val="black"/>
                </a:solidFill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ko-KR" altLang="en-US" sz="3000" dirty="0" smtClean="0">
                <a:solidFill>
                  <a:prstClr val="black"/>
                </a:solidFill>
              </a:rPr>
              <a:t>자연법칙의 존재를 믿으며 관성의 법칙을 관측하는 어떠한 사람도 보편 타당한 자연법칙을 기술할 수 있다는 믿음이야말로 </a:t>
            </a:r>
            <a:r>
              <a:rPr lang="en-US" altLang="ko-KR" sz="3000" dirty="0" smtClean="0">
                <a:solidFill>
                  <a:prstClr val="black"/>
                </a:solidFill>
              </a:rPr>
              <a:t>E=mc^2 </a:t>
            </a:r>
            <a:r>
              <a:rPr lang="ko-KR" altLang="en-US" sz="3000" dirty="0" smtClean="0">
                <a:solidFill>
                  <a:prstClr val="black"/>
                </a:solidFill>
              </a:rPr>
              <a:t>속에 숨겨진 가장 중요한 물리학자의 신념이라고 할 것입니다</a:t>
            </a:r>
            <a:r>
              <a:rPr lang="en-US" altLang="ko-KR" sz="3000" dirty="0" smtClean="0">
                <a:solidFill>
                  <a:prstClr val="black"/>
                </a:solidFill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altLang="ko-KR" sz="3000" dirty="0" smtClean="0">
                <a:solidFill>
                  <a:prstClr val="black"/>
                </a:solidFill>
              </a:rPr>
              <a:t>50</a:t>
            </a:r>
            <a:r>
              <a:rPr lang="ko-KR" altLang="en-US" sz="3000" dirty="0" smtClean="0">
                <a:solidFill>
                  <a:prstClr val="black"/>
                </a:solidFill>
              </a:rPr>
              <a:t>년 동안 빛의 속도를 잰 </a:t>
            </a:r>
            <a:r>
              <a:rPr lang="en-US" altLang="ko-KR" sz="3000" dirty="0" smtClean="0">
                <a:solidFill>
                  <a:prstClr val="black"/>
                </a:solidFill>
              </a:rPr>
              <a:t>Michelson</a:t>
            </a:r>
            <a:r>
              <a:rPr lang="ko-KR" altLang="en-US" sz="3000" dirty="0" smtClean="0">
                <a:solidFill>
                  <a:prstClr val="black"/>
                </a:solidFill>
              </a:rPr>
              <a:t>을 되새기며</a:t>
            </a:r>
            <a:r>
              <a:rPr lang="en-US" altLang="ko-KR" sz="3000" dirty="0" smtClean="0">
                <a:solidFill>
                  <a:prstClr val="black"/>
                </a:solidFill>
              </a:rPr>
              <a:t>,</a:t>
            </a:r>
            <a:r>
              <a:rPr lang="ko-KR" altLang="en-US" sz="3000" dirty="0" smtClean="0">
                <a:solidFill>
                  <a:prstClr val="black"/>
                </a:solidFill>
              </a:rPr>
              <a:t>여러분의 넘치는 젊음의 에너지를 학문 발전의 밑거름이 될 수 있도록 쏟아 붓고</a:t>
            </a:r>
            <a:r>
              <a:rPr lang="en-US" altLang="ko-KR" sz="3000" dirty="0" smtClean="0">
                <a:solidFill>
                  <a:prstClr val="black"/>
                </a:solidFill>
              </a:rPr>
              <a:t>, </a:t>
            </a:r>
            <a:r>
              <a:rPr lang="ko-KR" altLang="en-US" sz="3000" dirty="0" smtClean="0">
                <a:solidFill>
                  <a:prstClr val="black"/>
                </a:solidFill>
              </a:rPr>
              <a:t>훗날 이를 자랑스럽게 생각할 수 있기를 기대합니다</a:t>
            </a:r>
            <a:r>
              <a:rPr lang="en-US" altLang="ko-KR" sz="3000" dirty="0" smtClean="0">
                <a:solidFill>
                  <a:prstClr val="black"/>
                </a:solidFill>
              </a:rPr>
              <a:t>.</a:t>
            </a:r>
            <a:r>
              <a:rPr lang="ko-KR" altLang="en-US" sz="3000" dirty="0" smtClean="0">
                <a:solidFill>
                  <a:prstClr val="black"/>
                </a:solidFill>
              </a:rPr>
              <a:t> </a:t>
            </a:r>
            <a:endParaRPr lang="en-US" altLang="ko-KR" sz="3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20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38944" y="188640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b="1" dirty="0" smtClean="0">
                <a:latin typeface="+mn-lt"/>
              </a:rPr>
              <a:t>전기와 자기의 통일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3</a:t>
            </a:fld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5496" y="1412776"/>
            <a:ext cx="903649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ko-KR" altLang="en-US" sz="3000" dirty="0" smtClean="0">
                <a:solidFill>
                  <a:prstClr val="black"/>
                </a:solidFill>
              </a:rPr>
              <a:t>별개의 이론으로 발전한 전기와 자기는 </a:t>
            </a:r>
            <a:r>
              <a:rPr lang="en-US" altLang="ko-KR" sz="3000" dirty="0" smtClean="0">
                <a:solidFill>
                  <a:prstClr val="black"/>
                </a:solidFill>
              </a:rPr>
              <a:t>Faraday</a:t>
            </a:r>
            <a:r>
              <a:rPr lang="ko-KR" altLang="en-US" sz="3000" dirty="0" smtClean="0">
                <a:solidFill>
                  <a:prstClr val="black"/>
                </a:solidFill>
              </a:rPr>
              <a:t>의 전자기유도 현상발견과 함께 서로 깊은 상관관계가 있음을 암시하였다</a:t>
            </a:r>
            <a:r>
              <a:rPr lang="en-US" altLang="ko-KR" sz="3000" dirty="0" smtClean="0">
                <a:solidFill>
                  <a:prstClr val="black"/>
                </a:solidFill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altLang="ko-KR" sz="3000" dirty="0" smtClean="0">
                <a:solidFill>
                  <a:prstClr val="black"/>
                </a:solidFill>
              </a:rPr>
              <a:t>Maxwell</a:t>
            </a:r>
            <a:r>
              <a:rPr lang="ko-KR" altLang="en-US" sz="3000" dirty="0" smtClean="0">
                <a:solidFill>
                  <a:prstClr val="black"/>
                </a:solidFill>
              </a:rPr>
              <a:t> 방정식은 전기와 자기현상의 상관관계를 집약적으로 보여준다</a:t>
            </a:r>
            <a:r>
              <a:rPr lang="en-US" altLang="ko-KR" sz="3000" dirty="0" smtClean="0">
                <a:solidFill>
                  <a:prstClr val="black"/>
                </a:solidFill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ko-KR" altLang="en-US" sz="3000" dirty="0" smtClean="0">
                <a:solidFill>
                  <a:prstClr val="black"/>
                </a:solidFill>
              </a:rPr>
              <a:t>하지만 </a:t>
            </a:r>
            <a:r>
              <a:rPr lang="en-US" altLang="ko-KR" sz="3000" dirty="0">
                <a:solidFill>
                  <a:prstClr val="black"/>
                </a:solidFill>
              </a:rPr>
              <a:t>Maxwell</a:t>
            </a:r>
            <a:r>
              <a:rPr lang="ko-KR" altLang="en-US" sz="3000" dirty="0">
                <a:solidFill>
                  <a:prstClr val="black"/>
                </a:solidFill>
              </a:rPr>
              <a:t> 방정식은 </a:t>
            </a:r>
            <a:r>
              <a:rPr lang="en-US" altLang="ko-KR" sz="3000" dirty="0" err="1" smtClean="0">
                <a:solidFill>
                  <a:prstClr val="black"/>
                </a:solidFill>
              </a:rPr>
              <a:t>Galilei</a:t>
            </a:r>
            <a:r>
              <a:rPr lang="ko-KR" altLang="en-US" sz="3000" dirty="0" smtClean="0">
                <a:solidFill>
                  <a:prstClr val="black"/>
                </a:solidFill>
              </a:rPr>
              <a:t>변환에 관하여 </a:t>
            </a:r>
            <a:r>
              <a:rPr lang="en-US" altLang="ko-KR" sz="3000" dirty="0" smtClean="0">
                <a:solidFill>
                  <a:prstClr val="black"/>
                </a:solidFill>
              </a:rPr>
              <a:t>covariant</a:t>
            </a:r>
            <a:r>
              <a:rPr lang="ko-KR" altLang="en-US" sz="3000" dirty="0" smtClean="0">
                <a:solidFill>
                  <a:prstClr val="black"/>
                </a:solidFill>
              </a:rPr>
              <a:t>하지 않아 큰 문제를 가지고 있었다</a:t>
            </a:r>
            <a:r>
              <a:rPr lang="en-US" altLang="ko-KR" sz="3000" dirty="0" smtClean="0">
                <a:solidFill>
                  <a:prstClr val="black"/>
                </a:solidFill>
              </a:rPr>
              <a:t>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ko-KR" altLang="en-US" sz="3000" dirty="0" smtClean="0">
                <a:solidFill>
                  <a:prstClr val="black"/>
                </a:solidFill>
              </a:rPr>
              <a:t>상대성이론은 전기와 자기현상의 긴밀한 상관관계를 자연스럽게 설명하며</a:t>
            </a:r>
            <a:r>
              <a:rPr lang="en-US" altLang="ko-KR" sz="3000" dirty="0">
                <a:solidFill>
                  <a:prstClr val="black"/>
                </a:solidFill>
              </a:rPr>
              <a:t>, Maxwell </a:t>
            </a:r>
            <a:r>
              <a:rPr lang="ko-KR" altLang="en-US" sz="3000" dirty="0" smtClean="0">
                <a:solidFill>
                  <a:prstClr val="black"/>
                </a:solidFill>
              </a:rPr>
              <a:t>방정식이 </a:t>
            </a:r>
            <a:r>
              <a:rPr lang="en-US" altLang="ko-KR" sz="3000" dirty="0" smtClean="0">
                <a:solidFill>
                  <a:prstClr val="black"/>
                </a:solidFill>
              </a:rPr>
              <a:t>Lorentz</a:t>
            </a:r>
            <a:r>
              <a:rPr lang="ko-KR" altLang="en-US" sz="3000" dirty="0" smtClean="0">
                <a:solidFill>
                  <a:prstClr val="black"/>
                </a:solidFill>
              </a:rPr>
              <a:t>변환에 관하여 </a:t>
            </a:r>
            <a:r>
              <a:rPr lang="en-US" altLang="ko-KR" sz="3000" dirty="0" smtClean="0">
                <a:solidFill>
                  <a:prstClr val="black"/>
                </a:solidFill>
              </a:rPr>
              <a:t>covariant</a:t>
            </a:r>
            <a:r>
              <a:rPr lang="ko-KR" altLang="en-US" sz="3000" dirty="0" smtClean="0">
                <a:solidFill>
                  <a:prstClr val="black"/>
                </a:solidFill>
              </a:rPr>
              <a:t>함을 보여준다</a:t>
            </a:r>
            <a:r>
              <a:rPr lang="en-US" altLang="ko-KR" sz="3000" dirty="0" smtClean="0">
                <a:solidFill>
                  <a:prstClr val="black"/>
                </a:solidFill>
              </a:rPr>
              <a:t>.</a:t>
            </a:r>
            <a:r>
              <a:rPr lang="ko-KR" altLang="en-US" sz="3000" dirty="0" smtClean="0">
                <a:solidFill>
                  <a:prstClr val="black"/>
                </a:solidFill>
              </a:rPr>
              <a:t> </a:t>
            </a:r>
            <a:endParaRPr lang="en-US" altLang="ko-KR" sz="3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13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제목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274638"/>
                <a:ext cx="9108504" cy="5386610"/>
              </a:xfrm>
            </p:spPr>
            <p:txBody>
              <a:bodyPr>
                <a:normAutofit fontScale="90000"/>
              </a:bodyPr>
              <a:lstStyle/>
              <a:p>
                <a:pPr/>
                <a:r>
                  <a:rPr lang="ko-KR" altLang="en-US" sz="8000" b="1" dirty="0" smtClean="0">
                    <a:latin typeface="+mn-lt"/>
                  </a:rPr>
                  <a:t>한 학기 동안 </a:t>
                </a:r>
                <a:r>
                  <a:rPr lang="en-US" altLang="ko-KR" sz="8000" b="1" dirty="0" smtClean="0">
                    <a:latin typeface="+mn-lt"/>
                  </a:rPr>
                  <a:t/>
                </a:r>
                <a:br>
                  <a:rPr lang="en-US" altLang="ko-KR" sz="8000" b="1" dirty="0" smtClean="0">
                    <a:latin typeface="+mn-lt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9600" b="1" i="1">
                          <a:solidFill>
                            <a:srgbClr val="FF0000"/>
                          </a:solidFill>
                          <a:latin typeface="Cambria Math"/>
                        </a:rPr>
                        <m:t>𝑬</m:t>
                      </m:r>
                      <m:r>
                        <a:rPr lang="en-US" altLang="ko-KR" sz="9600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ko-KR" sz="9600" b="1" i="1">
                          <a:solidFill>
                            <a:srgbClr val="FF0000"/>
                          </a:solidFill>
                          <a:latin typeface="Cambria Math"/>
                        </a:rPr>
                        <m:t>𝒎</m:t>
                      </m:r>
                      <m:sSup>
                        <m:sSupPr>
                          <m:ctrlPr>
                            <a:rPr lang="en-US" altLang="ko-KR" sz="96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sz="96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p>
                          <m:r>
                            <a:rPr lang="en-US" altLang="ko-KR" sz="96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r>
                  <a:rPr lang="en-US" altLang="ko-KR" sz="6600" b="1" dirty="0"/>
                  <a:t/>
                </a:r>
                <a:br>
                  <a:rPr lang="en-US" altLang="ko-KR" sz="6600" b="1" dirty="0"/>
                </a:br>
                <a:r>
                  <a:rPr lang="ko-KR" altLang="en-US" sz="6600" b="1" dirty="0" smtClean="0"/>
                  <a:t>강좌를 수강하느라</a:t>
                </a:r>
                <a:r>
                  <a:rPr lang="en-US" altLang="ko-KR" sz="6600" b="1" dirty="0" smtClean="0"/>
                  <a:t/>
                </a:r>
                <a:br>
                  <a:rPr lang="en-US" altLang="ko-KR" sz="6600" b="1" dirty="0" smtClean="0"/>
                </a:br>
                <a:r>
                  <a:rPr lang="ko-KR" altLang="en-US" sz="8000" b="1" dirty="0" smtClean="0">
                    <a:latin typeface="+mn-lt"/>
                  </a:rPr>
                  <a:t>수고가 많았습니다</a:t>
                </a:r>
                <a:r>
                  <a:rPr lang="en-US" altLang="ko-KR" sz="8000" b="1" dirty="0" smtClean="0">
                    <a:latin typeface="+mn-lt"/>
                  </a:rPr>
                  <a:t>.</a:t>
                </a:r>
                <a:endParaRPr lang="ko-KR" altLang="en-US" sz="80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제목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274638"/>
                <a:ext cx="9108504" cy="5386610"/>
              </a:xfrm>
              <a:blipFill rotWithShape="1">
                <a:blip r:embed="rId2"/>
                <a:stretch>
                  <a:fillRect b="-147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315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389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o-KR" altLang="en-US" b="1" dirty="0" smtClean="0">
                <a:latin typeface="+mn-lt"/>
              </a:rPr>
              <a:t>상대성 이론의 </a:t>
            </a:r>
            <a:r>
              <a:rPr lang="en-US" altLang="ko-KR" b="1" dirty="0" smtClean="0">
                <a:latin typeface="+mn-lt"/>
              </a:rPr>
              <a:t>four-vector</a:t>
            </a:r>
            <a:r>
              <a:rPr lang="ko-KR" altLang="en-US" b="1" dirty="0" smtClean="0">
                <a:latin typeface="+mn-lt"/>
              </a:rPr>
              <a:t>개념을 활용하여 쓴 </a:t>
            </a:r>
            <a:r>
              <a:rPr lang="en-US" altLang="ko-KR" b="1" dirty="0" smtClean="0">
                <a:latin typeface="+mn-lt"/>
              </a:rPr>
              <a:t>Maxwell </a:t>
            </a:r>
            <a:r>
              <a:rPr lang="ko-KR" altLang="en-US" b="1" dirty="0" smtClean="0">
                <a:latin typeface="+mn-lt"/>
              </a:rPr>
              <a:t>방정식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4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496" y="1547903"/>
                <a:ext cx="9036496" cy="1521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3000" dirty="0" smtClean="0">
                    <a:solidFill>
                      <a:schemeClr val="bg1"/>
                    </a:solidFill>
                    <a:ea typeface="Cambria Math"/>
                  </a:rPr>
                  <a:t>Dfdf    </a:t>
                </a:r>
                <a:r>
                  <a:rPr lang="en-US" altLang="ko-KR" sz="3000" dirty="0" smtClean="0">
                    <a:solidFill>
                      <a:prstClr val="black"/>
                    </a:solidFill>
                    <a:ea typeface="Cambria Math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ko-KR" sz="30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ko-KR" sz="30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𝛻</m:t>
                        </m:r>
                      </m:e>
                    </m:acc>
                    <m:r>
                      <a:rPr lang="en-US" altLang="ko-KR" sz="30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altLang="ko-KR" sz="30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</m:acc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𝜌</m:t>
                        </m:r>
                      </m:num>
                      <m:den>
                        <m:sSub>
                          <m:sSubPr>
                            <m:ctrlPr>
                              <a:rPr lang="en-US" altLang="ko-KR" sz="3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3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en-US" altLang="ko-KR" sz="3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ko-KR" sz="3000" b="0" dirty="0" smtClean="0">
                    <a:solidFill>
                      <a:prstClr val="black"/>
                    </a:solidFill>
                    <a:ea typeface="Cambria Math"/>
                  </a:rPr>
                  <a:t>      </a:t>
                </a:r>
                <a:r>
                  <a:rPr lang="en-US" altLang="ko-KR" sz="3000" b="0" dirty="0" smtClean="0">
                    <a:solidFill>
                      <a:schemeClr val="bg1"/>
                    </a:solidFill>
                    <a:ea typeface="Cambria Math"/>
                  </a:rPr>
                  <a:t> dfd</a:t>
                </a:r>
                <a:r>
                  <a:rPr lang="en-US" altLang="ko-KR" sz="3000" b="0" dirty="0" smtClean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𝛻</m:t>
                        </m:r>
                      </m:e>
                    </m:acc>
                    <m:r>
                      <a:rPr lang="en-US" altLang="ko-KR" sz="30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altLang="ko-KR" sz="30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acc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endParaRPr lang="en-US" altLang="ko-KR" sz="3000" b="0" dirty="0" smtClean="0">
                  <a:solidFill>
                    <a:prstClr val="black"/>
                  </a:solidFill>
                  <a:ea typeface="Cambria Math"/>
                </a:endParaRPr>
              </a:p>
              <a:p>
                <a:r>
                  <a:rPr lang="en-US" altLang="ko-KR" sz="3000" dirty="0" smtClean="0">
                    <a:solidFill>
                      <a:schemeClr val="bg1"/>
                    </a:solidFill>
                    <a:ea typeface="Cambria Math"/>
                  </a:rPr>
                  <a:t>Dfdfdf</a:t>
                </a:r>
                <a:r>
                  <a:rPr lang="en-US" altLang="ko-KR" sz="3000" dirty="0" smtClean="0">
                    <a:solidFill>
                      <a:prstClr val="black"/>
                    </a:solidFill>
                    <a:ea typeface="Cambria Math"/>
                  </a:rPr>
                  <a:t>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𝛻</m:t>
                        </m:r>
                      </m:e>
                    </m:acc>
                    <m:r>
                      <a:rPr lang="en-US" altLang="ko-KR" sz="30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×</m:t>
                    </m:r>
                    <m:acc>
                      <m:accPr>
                        <m:chr m:val="⃗"/>
                        <m:ctrlPr>
                          <a:rPr lang="en-US" altLang="ko-KR" sz="30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</m:acc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=−</m:t>
                    </m:r>
                    <m:f>
                      <m:fPr>
                        <m:ctrlP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𝜕</m:t>
                        </m:r>
                        <m:acc>
                          <m:accPr>
                            <m:chr m:val="⃗"/>
                            <m:ctrlPr>
                              <a:rPr lang="en-US" altLang="ko-KR" sz="3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altLang="ko-KR" sz="3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𝐵</m:t>
                            </m:r>
                          </m:e>
                        </m:acc>
                      </m:num>
                      <m:den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altLang="ko-KR" sz="3000" dirty="0" smtClean="0">
                    <a:solidFill>
                      <a:schemeClr val="bg1"/>
                    </a:solidFill>
                  </a:rPr>
                  <a:t>a.sf   .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𝛻</m:t>
                        </m:r>
                      </m:e>
                    </m:acc>
                    <m:r>
                      <a:rPr lang="en-US" altLang="ko-KR" sz="3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×</m:t>
                    </m:r>
                    <m:acc>
                      <m:accPr>
                        <m:chr m:val="⃗"/>
                        <m:ctrlP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acc>
                    <m:r>
                      <a:rPr lang="en-US" altLang="ko-KR" sz="3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ko-KR" sz="30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𝐽</m:t>
                        </m:r>
                      </m:e>
                    </m:acc>
                    <m:r>
                      <a:rPr lang="en-US" altLang="ko-KR" sz="3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f>
                      <m:fPr>
                        <m:ctrlP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𝜕</m:t>
                        </m:r>
                        <m:acc>
                          <m:accPr>
                            <m:chr m:val="⃗"/>
                            <m:ctrlPr>
                              <a:rPr lang="en-US" altLang="ko-KR" sz="3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altLang="ko-KR" sz="3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𝐸</m:t>
                            </m:r>
                          </m:e>
                        </m:acc>
                      </m:num>
                      <m:den>
                        <m: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</m:den>
                    </m:f>
                  </m:oMath>
                </a14:m>
                <a:endParaRPr lang="en-US" altLang="ko-KR" sz="300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547903"/>
                <a:ext cx="9036496" cy="1521057"/>
              </a:xfrm>
              <a:prstGeom prst="rect">
                <a:avLst/>
              </a:prstGeom>
              <a:blipFill rotWithShape="1">
                <a:blip r:embed="rId2"/>
                <a:stretch>
                  <a:fillRect l="-1619" t="-1606" b="-441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아래쪽 화살표 2"/>
          <p:cNvSpPr/>
          <p:nvPr/>
        </p:nvSpPr>
        <p:spPr>
          <a:xfrm>
            <a:off x="4067944" y="2996952"/>
            <a:ext cx="792088" cy="6167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7308304" y="170080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(SI unit)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직사각형 8"/>
              <p:cNvSpPr/>
              <p:nvPr/>
            </p:nvSpPr>
            <p:spPr>
              <a:xfrm>
                <a:off x="1584683" y="3680402"/>
                <a:ext cx="2286000" cy="95981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3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ko-KR" altLang="en-US" sz="3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𝜕</m:t>
                          </m:r>
                        </m:e>
                        <m:sub>
                          <m:r>
                            <a:rPr lang="en-US" altLang="ko-KR" sz="30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sub>
                      </m:sSub>
                      <m:sSup>
                        <m:sSupPr>
                          <m:ctrlPr>
                            <a:rPr lang="en-US" altLang="ko-KR" sz="30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ko-KR" sz="30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  <m:sup>
                          <m:r>
                            <a:rPr lang="en-US" altLang="ko-KR" sz="30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𝜇𝜈</m:t>
                          </m:r>
                        </m:sup>
                      </m:sSup>
                      <m:r>
                        <a:rPr lang="en-US" altLang="ko-KR" sz="30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ko-KR" sz="30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ko-KR" sz="30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30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𝑐</m:t>
                          </m:r>
                        </m:den>
                      </m:f>
                      <m:sSup>
                        <m:sSupPr>
                          <m:ctrlPr>
                            <a:rPr lang="en-US" altLang="ko-KR" sz="30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ko-KR" sz="30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𝐽</m:t>
                          </m:r>
                        </m:e>
                        <m:sup>
                          <m:r>
                            <a:rPr lang="en-US" altLang="ko-KR" sz="30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𝜈</m:t>
                          </m:r>
                        </m:sup>
                      </m:sSup>
                    </m:oMath>
                  </m:oMathPara>
                </a14:m>
                <a:endParaRPr lang="ko-KR" altLang="en-US" sz="3000" dirty="0"/>
              </a:p>
            </p:txBody>
          </p:sp>
        </mc:Choice>
        <mc:Fallback xmlns="">
          <p:sp>
            <p:nvSpPr>
              <p:cNvPr id="9" name="직사각형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683" y="3680402"/>
                <a:ext cx="2286000" cy="95981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직사각형 9"/>
              <p:cNvSpPr/>
              <p:nvPr/>
            </p:nvSpPr>
            <p:spPr>
              <a:xfrm>
                <a:off x="4266727" y="3595476"/>
                <a:ext cx="4049689" cy="11296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3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ko-KR" altLang="en-US" sz="3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𝜕</m:t>
                          </m:r>
                        </m:e>
                        <m:sub>
                          <m:r>
                            <a:rPr lang="en-US" altLang="ko-KR" sz="30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sub>
                      </m:sSub>
                      <m:d>
                        <m:dPr>
                          <m:ctrlPr>
                            <a:rPr lang="en-US" altLang="ko-KR" sz="3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ko-KR" sz="3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ko-KR" sz="3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ko-KR" sz="3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ko-KR" sz="3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altLang="ko-KR" sz="3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3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altLang="ko-KR" sz="3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𝜇𝜈𝛼𝛽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ko-KR" sz="3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ko-KR" sz="3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</m:e>
                            <m:sup>
                              <m:r>
                                <a:rPr lang="en-US" altLang="ko-KR" sz="3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𝜇𝜈</m:t>
                              </m:r>
                            </m:sup>
                          </m:sSup>
                        </m:e>
                      </m:d>
                      <m:r>
                        <a:rPr lang="en-US" altLang="ko-KR" sz="30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ko-KR" altLang="en-US" sz="3000" dirty="0"/>
              </a:p>
            </p:txBody>
          </p:sp>
        </mc:Choice>
        <mc:Fallback xmlns="">
          <p:sp>
            <p:nvSpPr>
              <p:cNvPr id="10" name="직사각형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6727" y="3595476"/>
                <a:ext cx="4049689" cy="112966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652120" y="3284984"/>
            <a:ext cx="2750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(Heaviside-Lorentz unit)</a:t>
            </a:r>
            <a:endParaRPr lang="ko-KR" altLang="en-US" dirty="0"/>
          </a:p>
        </p:txBody>
      </p:sp>
      <p:pic>
        <p:nvPicPr>
          <p:cNvPr id="1026" name="Picture 2" descr="\\psf\Home\Desktop\latex-image-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949527"/>
            <a:ext cx="509587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331640" y="5511829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/>
              <a:t>where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38921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38944" y="188640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b="1" dirty="0" err="1" smtClean="0">
                <a:latin typeface="+mn-lt"/>
              </a:rPr>
              <a:t>핵력의</a:t>
            </a:r>
            <a:r>
              <a:rPr lang="ko-KR" altLang="en-US" b="1" dirty="0" smtClean="0">
                <a:latin typeface="+mn-lt"/>
              </a:rPr>
              <a:t> 발견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5</a:t>
            </a:fld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5496" y="1268760"/>
            <a:ext cx="903649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ko-KR" altLang="en-US" sz="3000" dirty="0">
                <a:solidFill>
                  <a:prstClr val="black"/>
                </a:solidFill>
              </a:rPr>
              <a:t>상대성 이론이 만들어진 시기까지 알려졌던 자연계의 기본적 상호작용</a:t>
            </a:r>
            <a:r>
              <a:rPr lang="en-US" altLang="ko-KR" sz="3000" dirty="0">
                <a:solidFill>
                  <a:prstClr val="black"/>
                </a:solidFill>
              </a:rPr>
              <a:t>(</a:t>
            </a:r>
            <a:r>
              <a:rPr lang="ko-KR" altLang="en-US" sz="3000" dirty="0">
                <a:solidFill>
                  <a:prstClr val="black"/>
                </a:solidFill>
              </a:rPr>
              <a:t>힘</a:t>
            </a:r>
            <a:r>
              <a:rPr lang="en-US" altLang="ko-KR" sz="3000" dirty="0">
                <a:solidFill>
                  <a:prstClr val="black"/>
                </a:solidFill>
              </a:rPr>
              <a:t>)</a:t>
            </a:r>
            <a:r>
              <a:rPr lang="ko-KR" altLang="en-US" sz="3000" dirty="0">
                <a:solidFill>
                  <a:prstClr val="black"/>
                </a:solidFill>
              </a:rPr>
              <a:t>은 </a:t>
            </a:r>
            <a:endParaRPr lang="en-US" altLang="ko-KR" sz="3000" dirty="0">
              <a:solidFill>
                <a:prstClr val="black"/>
              </a:solidFill>
            </a:endParaRPr>
          </a:p>
          <a:p>
            <a:r>
              <a:rPr lang="en-US" altLang="ko-KR" sz="3000" dirty="0">
                <a:solidFill>
                  <a:prstClr val="black"/>
                </a:solidFill>
              </a:rPr>
              <a:t>   - </a:t>
            </a:r>
            <a:r>
              <a:rPr lang="ko-KR" altLang="en-US" sz="3000" dirty="0">
                <a:solidFill>
                  <a:prstClr val="black"/>
                </a:solidFill>
              </a:rPr>
              <a:t>중력</a:t>
            </a:r>
            <a:endParaRPr lang="en-US" altLang="ko-KR" sz="3000" dirty="0">
              <a:solidFill>
                <a:prstClr val="black"/>
              </a:solidFill>
            </a:endParaRPr>
          </a:p>
          <a:p>
            <a:r>
              <a:rPr lang="en-US" altLang="ko-KR" sz="3000" dirty="0">
                <a:solidFill>
                  <a:prstClr val="black"/>
                </a:solidFill>
              </a:rPr>
              <a:t>   - </a:t>
            </a:r>
            <a:r>
              <a:rPr lang="ko-KR" altLang="en-US" sz="3000" dirty="0">
                <a:solidFill>
                  <a:prstClr val="black"/>
                </a:solidFill>
              </a:rPr>
              <a:t>전기력과 자기력 </a:t>
            </a:r>
            <a:endParaRPr lang="en-US" altLang="ko-KR" sz="3000" dirty="0">
              <a:solidFill>
                <a:prstClr val="black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ko-KR" altLang="en-US" sz="3000" dirty="0" smtClean="0">
                <a:solidFill>
                  <a:prstClr val="black"/>
                </a:solidFill>
              </a:rPr>
              <a:t>상대성 이론으로 인하여 전기와 자기력이 하나의 힘임이 알려지게 되었다</a:t>
            </a:r>
            <a:r>
              <a:rPr lang="en-US" altLang="ko-KR" sz="3000" dirty="0" smtClean="0">
                <a:solidFill>
                  <a:prstClr val="black"/>
                </a:solidFill>
              </a:rPr>
              <a:t>. </a:t>
            </a:r>
            <a:r>
              <a:rPr lang="ko-KR" altLang="en-US" sz="3000" dirty="0" smtClean="0">
                <a:solidFill>
                  <a:prstClr val="black"/>
                </a:solidFill>
              </a:rPr>
              <a:t>또한 전자기력의 매개체가 빛임이 알려지게 된다</a:t>
            </a:r>
            <a:r>
              <a:rPr lang="en-US" altLang="ko-KR" sz="3000" dirty="0" smtClean="0">
                <a:solidFill>
                  <a:prstClr val="black"/>
                </a:solidFill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ko-KR" altLang="en-US" sz="3000" dirty="0" smtClean="0">
                <a:solidFill>
                  <a:prstClr val="black"/>
                </a:solidFill>
              </a:rPr>
              <a:t>원자핵을 구성하는 양성자들이 왜 뭉쳐있는지 전기력으로는 설명할 수가 없다</a:t>
            </a:r>
            <a:r>
              <a:rPr lang="en-US" altLang="ko-KR" sz="3000" dirty="0" smtClean="0">
                <a:solidFill>
                  <a:prstClr val="black"/>
                </a:solidFill>
              </a:rPr>
              <a:t>. </a:t>
            </a:r>
            <a:r>
              <a:rPr lang="ko-KR" altLang="en-US" sz="3000" dirty="0" smtClean="0">
                <a:solidFill>
                  <a:prstClr val="black"/>
                </a:solidFill>
              </a:rPr>
              <a:t>핵 속에서 일어나는 상호작용인 </a:t>
            </a:r>
            <a:r>
              <a:rPr lang="ko-KR" altLang="en-US" sz="3000" dirty="0" err="1" smtClean="0">
                <a:solidFill>
                  <a:prstClr val="black"/>
                </a:solidFill>
              </a:rPr>
              <a:t>핵력은</a:t>
            </a:r>
            <a:r>
              <a:rPr lang="ko-KR" altLang="en-US" sz="3000" dirty="0" smtClean="0">
                <a:solidFill>
                  <a:prstClr val="black"/>
                </a:solidFill>
              </a:rPr>
              <a:t> 약한 힘과 강한 힘으로 구성되었음이 발견되었다</a:t>
            </a:r>
            <a:r>
              <a:rPr lang="en-US" altLang="ko-KR" sz="3000" dirty="0" smtClean="0">
                <a:solidFill>
                  <a:prstClr val="black"/>
                </a:solidFill>
              </a:rPr>
              <a:t>.</a:t>
            </a:r>
            <a:r>
              <a:rPr lang="ko-KR" altLang="en-US" sz="3000" dirty="0" smtClean="0">
                <a:solidFill>
                  <a:prstClr val="black"/>
                </a:solidFill>
              </a:rPr>
              <a:t> </a:t>
            </a:r>
            <a:endParaRPr lang="en-US" altLang="ko-KR" sz="3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42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38944" y="188640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b="1" dirty="0" smtClean="0">
                <a:latin typeface="+mn-lt"/>
              </a:rPr>
              <a:t>입자물리학의 발전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6</a:t>
            </a:fld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5496" y="1268760"/>
            <a:ext cx="90364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ko-KR" altLang="en-US" sz="3000" dirty="0" smtClean="0">
                <a:solidFill>
                  <a:prstClr val="black"/>
                </a:solidFill>
              </a:rPr>
              <a:t>입자물리학은 자연계의 기본적인 상호작용</a:t>
            </a:r>
            <a:endParaRPr lang="en-US" altLang="ko-KR" sz="3000" dirty="0">
              <a:solidFill>
                <a:prstClr val="black"/>
              </a:solidFill>
            </a:endParaRPr>
          </a:p>
          <a:p>
            <a:r>
              <a:rPr lang="en-US" altLang="ko-KR" sz="3000" dirty="0">
                <a:solidFill>
                  <a:prstClr val="black"/>
                </a:solidFill>
              </a:rPr>
              <a:t>   - </a:t>
            </a:r>
            <a:r>
              <a:rPr lang="ko-KR" altLang="en-US" sz="3000" dirty="0">
                <a:solidFill>
                  <a:prstClr val="black"/>
                </a:solidFill>
              </a:rPr>
              <a:t>중력</a:t>
            </a:r>
            <a:endParaRPr lang="en-US" altLang="ko-KR" sz="3000" dirty="0">
              <a:solidFill>
                <a:prstClr val="black"/>
              </a:solidFill>
            </a:endParaRPr>
          </a:p>
          <a:p>
            <a:r>
              <a:rPr lang="en-US" altLang="ko-KR" sz="3000" dirty="0">
                <a:solidFill>
                  <a:prstClr val="black"/>
                </a:solidFill>
              </a:rPr>
              <a:t>   - </a:t>
            </a:r>
            <a:r>
              <a:rPr lang="ko-KR" altLang="en-US" sz="3000" dirty="0" smtClean="0">
                <a:solidFill>
                  <a:prstClr val="black"/>
                </a:solidFill>
              </a:rPr>
              <a:t>전자기력 </a:t>
            </a:r>
            <a:endParaRPr lang="en-US" altLang="ko-KR" sz="3000" dirty="0" smtClean="0">
              <a:solidFill>
                <a:prstClr val="black"/>
              </a:solidFill>
            </a:endParaRPr>
          </a:p>
          <a:p>
            <a:r>
              <a:rPr lang="en-US" altLang="ko-KR" sz="3000" dirty="0">
                <a:solidFill>
                  <a:prstClr val="black"/>
                </a:solidFill>
              </a:rPr>
              <a:t> </a:t>
            </a:r>
            <a:r>
              <a:rPr lang="en-US" altLang="ko-KR" sz="3000" dirty="0" smtClean="0">
                <a:solidFill>
                  <a:prstClr val="black"/>
                </a:solidFill>
              </a:rPr>
              <a:t>  - </a:t>
            </a:r>
            <a:r>
              <a:rPr lang="ko-KR" altLang="en-US" sz="3000" dirty="0" smtClean="0">
                <a:solidFill>
                  <a:prstClr val="black"/>
                </a:solidFill>
              </a:rPr>
              <a:t>약력</a:t>
            </a:r>
            <a:endParaRPr lang="en-US" altLang="ko-KR" sz="3000" dirty="0" smtClean="0">
              <a:solidFill>
                <a:prstClr val="black"/>
              </a:solidFill>
            </a:endParaRPr>
          </a:p>
          <a:p>
            <a:r>
              <a:rPr lang="en-US" altLang="ko-KR" sz="3000" dirty="0">
                <a:solidFill>
                  <a:prstClr val="black"/>
                </a:solidFill>
              </a:rPr>
              <a:t> </a:t>
            </a:r>
            <a:r>
              <a:rPr lang="en-US" altLang="ko-KR" sz="3000" dirty="0" smtClean="0">
                <a:solidFill>
                  <a:prstClr val="black"/>
                </a:solidFill>
              </a:rPr>
              <a:t>  - </a:t>
            </a:r>
            <a:r>
              <a:rPr lang="ko-KR" altLang="en-US" sz="3000" dirty="0" smtClean="0">
                <a:solidFill>
                  <a:prstClr val="black"/>
                </a:solidFill>
              </a:rPr>
              <a:t>강력</a:t>
            </a:r>
            <a:endParaRPr lang="en-US" altLang="ko-KR" sz="3000" dirty="0" smtClean="0">
              <a:solidFill>
                <a:prstClr val="black"/>
              </a:solidFill>
            </a:endParaRPr>
          </a:p>
          <a:p>
            <a:r>
              <a:rPr lang="en-US" altLang="ko-KR" sz="3000" dirty="0">
                <a:solidFill>
                  <a:prstClr val="black"/>
                </a:solidFill>
              </a:rPr>
              <a:t> </a:t>
            </a:r>
            <a:r>
              <a:rPr lang="en-US" altLang="ko-KR" sz="3000" dirty="0" smtClean="0">
                <a:solidFill>
                  <a:prstClr val="black"/>
                </a:solidFill>
              </a:rPr>
              <a:t>  </a:t>
            </a:r>
            <a:r>
              <a:rPr lang="ko-KR" altLang="en-US" sz="3000" dirty="0" smtClean="0">
                <a:solidFill>
                  <a:prstClr val="black"/>
                </a:solidFill>
              </a:rPr>
              <a:t>의 성질을 연구하는 학문이다</a:t>
            </a:r>
            <a:r>
              <a:rPr lang="en-US" altLang="ko-KR" sz="3000" dirty="0" smtClean="0">
                <a:solidFill>
                  <a:prstClr val="black"/>
                </a:solidFill>
              </a:rPr>
              <a:t>.</a:t>
            </a:r>
            <a:r>
              <a:rPr lang="ko-KR" altLang="en-US" sz="3000" dirty="0" smtClean="0">
                <a:solidFill>
                  <a:prstClr val="black"/>
                </a:solidFill>
              </a:rPr>
              <a:t> </a:t>
            </a:r>
            <a:endParaRPr lang="en-US" altLang="ko-KR" sz="3000" dirty="0">
              <a:solidFill>
                <a:prstClr val="black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altLang="ko-KR" sz="3000" dirty="0" smtClean="0">
                <a:solidFill>
                  <a:prstClr val="black"/>
                </a:solidFill>
              </a:rPr>
              <a:t>Standard</a:t>
            </a:r>
            <a:r>
              <a:rPr lang="ko-KR" altLang="en-US" sz="3000" dirty="0" smtClean="0">
                <a:solidFill>
                  <a:prstClr val="black"/>
                </a:solidFill>
              </a:rPr>
              <a:t> </a:t>
            </a:r>
            <a:r>
              <a:rPr lang="en-US" altLang="ko-KR" sz="3000" dirty="0" smtClean="0">
                <a:solidFill>
                  <a:prstClr val="black"/>
                </a:solidFill>
              </a:rPr>
              <a:t>Model(</a:t>
            </a:r>
            <a:r>
              <a:rPr lang="ko-KR" altLang="en-US" sz="3000" dirty="0" smtClean="0">
                <a:solidFill>
                  <a:prstClr val="black"/>
                </a:solidFill>
              </a:rPr>
              <a:t>표준모형</a:t>
            </a:r>
            <a:r>
              <a:rPr lang="en-US" altLang="ko-KR" sz="3000" dirty="0" smtClean="0">
                <a:solidFill>
                  <a:prstClr val="black"/>
                </a:solidFill>
              </a:rPr>
              <a:t>)</a:t>
            </a:r>
            <a:r>
              <a:rPr lang="ko-KR" altLang="en-US" sz="3000" dirty="0" smtClean="0">
                <a:solidFill>
                  <a:prstClr val="black"/>
                </a:solidFill>
              </a:rPr>
              <a:t>은 상대성이론이 전자기력을 통합시킨 </a:t>
            </a:r>
            <a:r>
              <a:rPr lang="ko-KR" altLang="en-US" sz="3000" dirty="0">
                <a:solidFill>
                  <a:prstClr val="black"/>
                </a:solidFill>
              </a:rPr>
              <a:t>점</a:t>
            </a:r>
            <a:r>
              <a:rPr lang="ko-KR" altLang="en-US" sz="3000" dirty="0" smtClean="0">
                <a:solidFill>
                  <a:prstClr val="black"/>
                </a:solidFill>
              </a:rPr>
              <a:t>을 일반화시켜 중력을 </a:t>
            </a:r>
            <a:r>
              <a:rPr lang="ko-KR" altLang="en-US" sz="3000" dirty="0">
                <a:solidFill>
                  <a:prstClr val="black"/>
                </a:solidFill>
              </a:rPr>
              <a:t>제외한 세가지 힘을 통합적으로 설명하는 </a:t>
            </a:r>
            <a:r>
              <a:rPr lang="ko-KR" altLang="en-US" sz="3000" dirty="0" smtClean="0">
                <a:solidFill>
                  <a:prstClr val="black"/>
                </a:solidFill>
              </a:rPr>
              <a:t>이론이다</a:t>
            </a:r>
            <a:r>
              <a:rPr lang="en-US" altLang="ko-KR" sz="3000" dirty="0" smtClean="0">
                <a:solidFill>
                  <a:prstClr val="black"/>
                </a:solidFill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ko-KR" altLang="en-US" sz="3000" dirty="0" smtClean="0">
                <a:solidFill>
                  <a:prstClr val="black"/>
                </a:solidFill>
              </a:rPr>
              <a:t>입자물리학자들은 중력까지 포괄하는 이론을 알아내기 위하여 힘쓰고 있다</a:t>
            </a:r>
            <a:r>
              <a:rPr lang="en-US" altLang="ko-KR" sz="3000" dirty="0" smtClean="0">
                <a:solidFill>
                  <a:prstClr val="black"/>
                </a:solidFill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altLang="ko-KR" sz="3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44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274638"/>
            <a:ext cx="9108504" cy="5386610"/>
          </a:xfrm>
        </p:spPr>
        <p:txBody>
          <a:bodyPr>
            <a:normAutofit/>
          </a:bodyPr>
          <a:lstStyle/>
          <a:p>
            <a:r>
              <a:rPr lang="ko-KR" altLang="en-US" sz="9600" b="1" dirty="0" smtClean="0">
                <a:latin typeface="+mn-lt"/>
              </a:rPr>
              <a:t>기본입자의 </a:t>
            </a:r>
            <a:r>
              <a:rPr lang="en-US" altLang="ko-KR" sz="9600" b="1" dirty="0" smtClean="0">
                <a:latin typeface="+mn-lt"/>
              </a:rPr>
              <a:t/>
            </a:r>
            <a:br>
              <a:rPr lang="en-US" altLang="ko-KR" sz="9600" b="1" dirty="0" smtClean="0">
                <a:latin typeface="+mn-lt"/>
              </a:rPr>
            </a:br>
            <a:r>
              <a:rPr lang="ko-KR" altLang="en-US" sz="9600" b="1" dirty="0" smtClean="0">
                <a:latin typeface="+mn-lt"/>
              </a:rPr>
              <a:t>질량</a:t>
            </a:r>
            <a:endParaRPr lang="ko-KR" altLang="en-US" sz="9600" b="1" dirty="0">
              <a:latin typeface="+mn-lt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9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제목 1"/>
              <p:cNvSpPr>
                <a:spLocks noGrp="1"/>
              </p:cNvSpPr>
              <p:nvPr>
                <p:ph type="title"/>
              </p:nvPr>
            </p:nvSpPr>
            <p:spPr>
              <a:xfrm>
                <a:off x="438944" y="188640"/>
                <a:ext cx="8229600" cy="1728192"/>
              </a:xfrm>
            </p:spPr>
            <p:txBody>
              <a:bodyPr>
                <a:normAutofit/>
              </a:bodyPr>
              <a:lstStyle/>
              <a:p>
                <a:r>
                  <a:rPr lang="ko-KR" altLang="en-US" b="1" dirty="0" smtClean="0"/>
                  <a:t>전자 </a:t>
                </a:r>
                <a:r>
                  <a:rPr lang="en-US" altLang="ko-KR" b="1" dirty="0" smtClean="0"/>
                  <a:t>1</a:t>
                </a:r>
                <a:r>
                  <a:rPr lang="ko-KR" altLang="en-US" b="1" dirty="0" smtClean="0"/>
                  <a:t>개를 </a:t>
                </a:r>
                <a:r>
                  <a:rPr lang="en-US" altLang="ko-KR" b="1" dirty="0" smtClean="0"/>
                  <a:t>1 </a:t>
                </a:r>
                <a:r>
                  <a:rPr lang="ko-KR" altLang="en-US" b="1" dirty="0" smtClean="0"/>
                  <a:t>볼트 가속시키는</a:t>
                </a:r>
                <a:r>
                  <a:rPr lang="en-US" altLang="ko-KR" b="1" dirty="0" smtClean="0"/>
                  <a:t/>
                </a:r>
                <a:br>
                  <a:rPr lang="en-US" altLang="ko-KR" b="1" dirty="0" smtClean="0"/>
                </a:br>
                <a:r>
                  <a:rPr lang="ko-KR" altLang="en-US" b="1" dirty="0" smtClean="0"/>
                  <a:t>생기는 에너지 </a:t>
                </a:r>
                <a14:m>
                  <m:oMath xmlns:m="http://schemas.openxmlformats.org/officeDocument/2006/math">
                    <m:r>
                      <a:rPr lang="en-US" altLang="ko-KR" b="1" i="1" smtClean="0">
                        <a:latin typeface="Cambria Math"/>
                      </a:rPr>
                      <m:t>𝒆</m:t>
                    </m:r>
                  </m:oMath>
                </a14:m>
                <a:r>
                  <a:rPr lang="en-US" altLang="ko-KR" b="1" dirty="0" smtClean="0">
                    <a:latin typeface="+mn-lt"/>
                  </a:rPr>
                  <a:t>V</a:t>
                </a:r>
                <a:endParaRPr lang="ko-KR" altLang="en-US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제목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38944" y="188640"/>
                <a:ext cx="8229600" cy="1728192"/>
              </a:xfrm>
              <a:blipFill rotWithShape="1">
                <a:blip r:embed="rId2"/>
                <a:stretch>
                  <a:fillRect l="-222" r="-222" b="-848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8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-10732" y="2348880"/>
                <a:ext cx="9036496" cy="4031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ko-KR" altLang="en-US" sz="3200" b="1" i="1" smtClean="0">
                        <a:latin typeface="Cambria Math"/>
                      </a:rPr>
                      <m:t>전자의</m:t>
                    </m:r>
                    <m:r>
                      <a:rPr lang="en-US" altLang="ko-KR" sz="3200" b="1" i="1" smtClean="0">
                        <a:latin typeface="Cambria Math"/>
                      </a:rPr>
                      <m:t> </m:t>
                    </m:r>
                    <m:r>
                      <a:rPr lang="ko-KR" altLang="en-US" sz="3200" b="1" i="1" smtClean="0">
                        <a:latin typeface="Cambria Math"/>
                      </a:rPr>
                      <m:t>전하량을</m:t>
                    </m:r>
                    <m:r>
                      <a:rPr lang="en-US" altLang="ko-KR" sz="3200" b="1" i="1" smtClean="0">
                        <a:latin typeface="Cambria Math"/>
                      </a:rPr>
                      <m:t> </m:t>
                    </m:r>
                    <m:r>
                      <a:rPr lang="ko-KR" altLang="en-US" sz="3200" b="1" i="1" smtClean="0">
                        <a:latin typeface="Cambria Math"/>
                      </a:rPr>
                      <m:t>쿨롱</m:t>
                    </m:r>
                    <m:r>
                      <a:rPr lang="en-US" altLang="ko-KR" sz="3200" b="1" i="1" smtClean="0">
                        <a:latin typeface="Cambria Math"/>
                      </a:rPr>
                      <m:t> </m:t>
                    </m:r>
                    <m:r>
                      <a:rPr lang="ko-KR" altLang="en-US" sz="3200" b="1" i="1" smtClean="0">
                        <a:latin typeface="Cambria Math"/>
                      </a:rPr>
                      <m:t>단위로</m:t>
                    </m:r>
                    <m:r>
                      <a:rPr lang="en-US" altLang="ko-KR" sz="3200" b="1" i="1" smtClean="0">
                        <a:latin typeface="Cambria Math"/>
                      </a:rPr>
                      <m:t> </m:t>
                    </m:r>
                    <m:r>
                      <a:rPr lang="ko-KR" altLang="en-US" sz="3200" b="1" i="1" smtClean="0">
                        <a:latin typeface="Cambria Math"/>
                      </a:rPr>
                      <m:t>쓰면</m:t>
                    </m:r>
                  </m:oMath>
                </a14:m>
                <a:endParaRPr lang="en-US" altLang="ko-KR" sz="3200" b="1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3200" b="0" i="1" smtClean="0">
                          <a:latin typeface="Cambria Math"/>
                        </a:rPr>
                        <m:t>𝑒</m:t>
                      </m:r>
                      <m:r>
                        <a:rPr lang="en-US" altLang="ko-KR" sz="3200" b="0" i="1" smtClean="0">
                          <a:latin typeface="Cambria Math"/>
                        </a:rPr>
                        <m:t>=1.602176×1</m:t>
                      </m:r>
                      <m:sSup>
                        <m:sSupPr>
                          <m:ctrlPr>
                            <a:rPr lang="en-US" altLang="ko-KR" sz="32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sz="3200" b="0" i="1" smtClean="0">
                              <a:latin typeface="Cambria Math"/>
                            </a:rPr>
                            <m:t>0</m:t>
                          </m:r>
                        </m:e>
                        <m:sup>
                          <m:r>
                            <a:rPr lang="en-US" altLang="ko-KR" sz="3200" b="0" i="1" smtClean="0">
                              <a:latin typeface="Cambria Math"/>
                            </a:rPr>
                            <m:t>−19</m:t>
                          </m:r>
                        </m:sup>
                      </m:sSup>
                      <m:r>
                        <a:rPr lang="en-US" altLang="ko-KR" sz="3200" b="0" i="1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ko-KR" sz="3200" i="0" dirty="0" smtClean="0">
                          <a:solidFill>
                            <a:prstClr val="black"/>
                          </a:solidFill>
                        </a:rPr>
                        <m:t>C</m:t>
                      </m:r>
                    </m:oMath>
                  </m:oMathPara>
                </a14:m>
                <a:endParaRPr lang="en-US" altLang="ko-KR" sz="3200" dirty="0" smtClean="0">
                  <a:solidFill>
                    <a:prstClr val="black"/>
                  </a:solidFill>
                </a:endParaRPr>
              </a:p>
              <a:p>
                <a:endParaRPr lang="en-US" altLang="ko-KR" sz="3200" dirty="0" smtClean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ko-KR" altLang="en-US" sz="3200" b="0" i="0" dirty="0" smtClean="0">
                        <a:solidFill>
                          <a:prstClr val="black"/>
                        </a:solidFill>
                        <a:latin typeface="Cambria Math"/>
                      </a:rPr>
                      <m:t>전자</m:t>
                    </m:r>
                    <m:r>
                      <a:rPr lang="en-US" altLang="ko-KR" sz="3200" b="0" i="0" dirty="0" smtClean="0">
                        <a:solidFill>
                          <a:prstClr val="black"/>
                        </a:solidFill>
                        <a:latin typeface="Cambria Math"/>
                      </a:rPr>
                      <m:t> 1</m:t>
                    </m:r>
                    <m:r>
                      <a:rPr lang="ko-KR" altLang="en-US" sz="32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개를</m:t>
                    </m:r>
                    <m:r>
                      <a:rPr lang="en-US" altLang="ko-KR" sz="32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 1</m:t>
                    </m:r>
                    <m:r>
                      <a:rPr lang="ko-KR" altLang="en-US" sz="32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볼트</m:t>
                    </m:r>
                    <m:r>
                      <a:rPr lang="en-US" altLang="ko-KR" sz="32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ko-KR" altLang="en-US" sz="32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가속시키면</m:t>
                    </m:r>
                    <m:r>
                      <a:rPr lang="en-US" altLang="ko-KR" sz="32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altLang="ko-KR" sz="3200" b="0" i="1" dirty="0" smtClean="0">
                  <a:solidFill>
                    <a:prstClr val="black"/>
                  </a:solidFill>
                  <a:latin typeface="Cambria Math"/>
                </a:endParaRPr>
              </a:p>
              <a:p>
                <a:r>
                  <a:rPr lang="ko-KR" altLang="en-US" sz="3200" b="0" dirty="0" smtClean="0">
                    <a:solidFill>
                      <a:prstClr val="black"/>
                    </a:solidFill>
                  </a:rPr>
                  <a:t>   전자는</a:t>
                </a:r>
                <a:r>
                  <a:rPr lang="en-US" altLang="ko-KR" sz="3200" b="0" dirty="0" smtClean="0">
                    <a:solidFill>
                      <a:prstClr val="black"/>
                    </a:solidFill>
                  </a:rPr>
                  <a:t> </a:t>
                </a:r>
                <a:r>
                  <a:rPr lang="ko-KR" altLang="en-US" sz="3200" b="0" dirty="0" smtClean="0">
                    <a:solidFill>
                      <a:prstClr val="black"/>
                    </a:solidFill>
                  </a:rPr>
                  <a:t>다음과 같은 </a:t>
                </a:r>
                <a14:m>
                  <m:oMath xmlns:m="http://schemas.openxmlformats.org/officeDocument/2006/math">
                    <m:r>
                      <a:rPr lang="ko-KR" altLang="en-US" sz="32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운동에너지를</m:t>
                    </m:r>
                    <m:r>
                      <a:rPr lang="en-US" altLang="ko-KR" sz="32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ko-KR" altLang="en-US" sz="32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얻게</m:t>
                    </m:r>
                    <m:r>
                      <a:rPr lang="en-US" altLang="ko-KR" sz="32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ko-KR" altLang="en-US" sz="32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된다</m:t>
                    </m:r>
                    <m:r>
                      <a:rPr lang="en-US" altLang="ko-KR" sz="32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altLang="ko-KR" sz="3200" b="0" i="1" dirty="0" smtClean="0">
                  <a:solidFill>
                    <a:prstClr val="black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3200" b="0" i="1" smtClean="0">
                          <a:latin typeface="Cambria Math"/>
                        </a:rPr>
                        <m:t>𝑇</m:t>
                      </m:r>
                      <m:r>
                        <a:rPr lang="en-US" altLang="ko-KR" sz="3200" b="0" i="1" smtClean="0">
                          <a:latin typeface="Cambria Math"/>
                        </a:rPr>
                        <m:t>=1</m:t>
                      </m:r>
                      <m:r>
                        <a:rPr lang="en-US" altLang="ko-KR" sz="3200" b="0" i="1">
                          <a:latin typeface="Cambria Math"/>
                        </a:rPr>
                        <m:t>𝑒</m:t>
                      </m:r>
                      <m:r>
                        <m:rPr>
                          <m:nor/>
                        </m:rPr>
                        <a:rPr lang="en-US" altLang="ko-KR" sz="3200" dirty="0"/>
                        <m:t>V</m:t>
                      </m:r>
                      <m:r>
                        <a:rPr lang="en-US" altLang="ko-KR" sz="3200" b="0" i="1">
                          <a:latin typeface="Cambria Math"/>
                        </a:rPr>
                        <m:t>=1.602176×1</m:t>
                      </m:r>
                      <m:sSup>
                        <m:sSupPr>
                          <m:ctrlPr>
                            <a:rPr lang="en-US" altLang="ko-KR" sz="3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sz="3200" b="0" i="1">
                              <a:latin typeface="Cambria Math"/>
                            </a:rPr>
                            <m:t>0</m:t>
                          </m:r>
                        </m:e>
                        <m:sup>
                          <m:r>
                            <a:rPr lang="en-US" altLang="ko-KR" sz="3200" b="0" i="1">
                              <a:latin typeface="Cambria Math"/>
                            </a:rPr>
                            <m:t>−19</m:t>
                          </m:r>
                        </m:sup>
                      </m:sSup>
                      <m:r>
                        <a:rPr lang="en-US" altLang="ko-KR" sz="3200" b="0" i="1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ko-KR" sz="3200" dirty="0">
                          <a:solidFill>
                            <a:prstClr val="black"/>
                          </a:solidFill>
                        </a:rPr>
                        <m:t>C</m:t>
                      </m:r>
                      <m:r>
                        <a:rPr lang="en-US" altLang="ko-KR" sz="3200" b="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⋅</m:t>
                      </m:r>
                      <m:r>
                        <a:rPr lang="en-US" altLang="ko-KR" sz="3200" i="1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ko-KR" sz="3200" dirty="0"/>
                        <m:t>V</m:t>
                      </m:r>
                    </m:oMath>
                  </m:oMathPara>
                </a14:m>
                <a:endParaRPr lang="en-US" altLang="ko-KR" sz="3200" dirty="0">
                  <a:solidFill>
                    <a:prstClr val="black"/>
                  </a:solidFill>
                </a:endParaRPr>
              </a:p>
              <a:p>
                <a:r>
                  <a:rPr lang="en-US" altLang="ko-KR" sz="3200" dirty="0" smtClean="0">
                    <a:solidFill>
                      <a:prstClr val="black"/>
                    </a:solidFill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altLang="ko-KR" sz="3200" b="0" i="0" smtClean="0">
                        <a:latin typeface="Cambria Math"/>
                      </a:rPr>
                      <m:t>         </m:t>
                    </m:r>
                    <m:r>
                      <a:rPr lang="en-US" altLang="ko-KR" sz="3200" i="1">
                        <a:latin typeface="Cambria Math"/>
                      </a:rPr>
                      <m:t>=1.602176×1</m:t>
                    </m:r>
                    <m:sSup>
                      <m:sSupPr>
                        <m:ctrlPr>
                          <a:rPr lang="en-US" altLang="ko-KR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200" i="1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altLang="ko-KR" sz="3200" i="1">
                            <a:latin typeface="Cambria Math"/>
                          </a:rPr>
                          <m:t>−19</m:t>
                        </m:r>
                      </m:sup>
                    </m:sSup>
                    <m:r>
                      <a:rPr lang="en-US" altLang="ko-KR" sz="3200" i="1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altLang="ko-KR" sz="3200" b="0" i="0" dirty="0" smtClean="0">
                        <a:solidFill>
                          <a:prstClr val="black"/>
                        </a:solidFill>
                      </a:rPr>
                      <m:t>J</m:t>
                    </m:r>
                  </m:oMath>
                </a14:m>
                <a:r>
                  <a:rPr lang="en-US" altLang="ko-KR" sz="3200" dirty="0" smtClean="0">
                    <a:solidFill>
                      <a:prstClr val="black"/>
                    </a:solidFill>
                  </a:rPr>
                  <a:t> (joule)</a:t>
                </a:r>
              </a:p>
              <a:p>
                <a:endParaRPr lang="en-US" altLang="ko-KR" sz="320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732" y="2348880"/>
                <a:ext cx="9036496" cy="403187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705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38944" y="188640"/>
            <a:ext cx="8229600" cy="1656184"/>
          </a:xfrm>
        </p:spPr>
        <p:txBody>
          <a:bodyPr>
            <a:normAutofit/>
          </a:bodyPr>
          <a:lstStyle/>
          <a:p>
            <a:r>
              <a:rPr lang="en-US" altLang="ko-KR" b="1" dirty="0"/>
              <a:t>kg </a:t>
            </a:r>
            <a:r>
              <a:rPr lang="ko-KR" altLang="en-US" b="1" dirty="0"/>
              <a:t>단위로 쓴 기본 입자의 질량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9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496" y="2132856"/>
                <a:ext cx="9036496" cy="3029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>
                    <a:solidFill>
                      <a:prstClr val="black"/>
                    </a:solidFill>
                  </a:rPr>
                  <a:t>kg</a:t>
                </a:r>
                <a:r>
                  <a:rPr lang="ko-KR" altLang="en-US" sz="3000" dirty="0" smtClean="0">
                    <a:solidFill>
                      <a:prstClr val="black"/>
                    </a:solidFill>
                  </a:rPr>
                  <a:t>단위를 이용해서 기본입자의 질량을 쓰면 너무나 작다</a:t>
                </a:r>
                <a:r>
                  <a:rPr lang="en-US" altLang="ko-KR" sz="3000" dirty="0">
                    <a:solidFill>
                      <a:prstClr val="black"/>
                    </a:solidFill>
                  </a:rPr>
                  <a:t>!</a:t>
                </a:r>
                <a:endParaRPr lang="en-US" altLang="ko-KR" sz="3000" dirty="0" smtClean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altLang="ko-KR" sz="3000" dirty="0" smtClean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ko-KR" altLang="en-US" sz="3000" dirty="0" smtClean="0">
                    <a:solidFill>
                      <a:prstClr val="black"/>
                    </a:solidFill>
                  </a:rPr>
                  <a:t>전   자</a:t>
                </a:r>
                <a:r>
                  <a:rPr lang="en-US" altLang="ko-KR" sz="3000" dirty="0" smtClean="0">
                    <a:solidFill>
                      <a:prstClr val="black"/>
                    </a:solidFill>
                  </a:rPr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US" altLang="ko-KR" sz="3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altLang="ko-KR" sz="3000" dirty="0" smtClean="0">
                    <a:solidFill>
                      <a:prstClr val="black"/>
                    </a:solidFill>
                  </a:rPr>
                  <a:t>0.000 </a:t>
                </a:r>
                <a:r>
                  <a:rPr lang="en-US" altLang="ko-KR" sz="3200" dirty="0" smtClean="0"/>
                  <a:t>911 ×10</a:t>
                </a:r>
                <a:r>
                  <a:rPr lang="en-US" altLang="ko-KR" sz="3200" baseline="30000" dirty="0" smtClean="0"/>
                  <a:t>−27</a:t>
                </a:r>
                <a:r>
                  <a:rPr lang="en-US" altLang="ko-KR" sz="3200" dirty="0"/>
                  <a:t> </a:t>
                </a:r>
                <a:r>
                  <a:rPr lang="en-US" altLang="ko-KR" sz="32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ko-KR" sz="3200" dirty="0" smtClean="0">
                    <a:solidFill>
                      <a:prstClr val="black"/>
                    </a:solidFill>
                  </a:rPr>
                  <a:t>kg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ko-KR" altLang="en-US" sz="3200" dirty="0" smtClean="0">
                    <a:solidFill>
                      <a:prstClr val="black"/>
                    </a:solidFill>
                  </a:rPr>
                  <a:t>양성자</a:t>
                </a:r>
                <a:r>
                  <a:rPr lang="en-US" altLang="ko-KR" sz="3200" dirty="0" smtClean="0">
                    <a:solidFill>
                      <a:prstClr val="black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ko-KR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altLang="ko-KR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altLang="ko-KR" sz="3200" dirty="0" smtClean="0"/>
                  <a:t>1.672 621 </a:t>
                </a:r>
                <a:r>
                  <a:rPr lang="en-US" altLang="ko-KR" sz="3200" dirty="0"/>
                  <a:t>×10</a:t>
                </a:r>
                <a:r>
                  <a:rPr lang="en-US" altLang="ko-KR" sz="3200" baseline="30000" dirty="0" smtClean="0"/>
                  <a:t>−27</a:t>
                </a:r>
                <a:r>
                  <a:rPr lang="en-US" altLang="ko-KR" sz="3200" dirty="0"/>
                  <a:t> </a:t>
                </a:r>
                <a:r>
                  <a:rPr lang="en-US" altLang="ko-KR" sz="32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ko-KR" sz="3200" dirty="0" smtClean="0">
                    <a:solidFill>
                      <a:prstClr val="black"/>
                    </a:solidFill>
                  </a:rPr>
                  <a:t>kg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ko-KR" altLang="en-US" sz="3200" dirty="0" smtClean="0">
                    <a:solidFill>
                      <a:prstClr val="black"/>
                    </a:solidFill>
                  </a:rPr>
                  <a:t>중성자</a:t>
                </a:r>
                <a:r>
                  <a:rPr lang="en-US" altLang="ko-KR" sz="3200" dirty="0" smtClean="0">
                    <a:solidFill>
                      <a:prstClr val="black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ko-KR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ko-KR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altLang="ko-KR" sz="3200" dirty="0" smtClean="0">
                    <a:solidFill>
                      <a:prstClr val="black"/>
                    </a:solidFill>
                  </a:rPr>
                  <a:t>1.674 927 </a:t>
                </a:r>
                <a:r>
                  <a:rPr lang="en-US" altLang="ko-KR" sz="3200" dirty="0" smtClean="0"/>
                  <a:t>×</a:t>
                </a:r>
                <a:r>
                  <a:rPr lang="en-US" altLang="ko-KR" sz="3200" dirty="0"/>
                  <a:t>10</a:t>
                </a:r>
                <a:r>
                  <a:rPr lang="en-US" altLang="ko-KR" sz="3200" baseline="30000" dirty="0"/>
                  <a:t>−27</a:t>
                </a:r>
                <a:r>
                  <a:rPr lang="en-US" altLang="ko-KR" sz="3200" dirty="0"/>
                  <a:t> </a:t>
                </a:r>
                <a:r>
                  <a:rPr lang="en-US" altLang="ko-KR" sz="32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ko-KR" sz="3200" dirty="0" smtClean="0">
                    <a:solidFill>
                      <a:prstClr val="black"/>
                    </a:solidFill>
                  </a:rPr>
                  <a:t>kg</a:t>
                </a:r>
                <a:endParaRPr lang="en-US" altLang="ko-KR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2132856"/>
                <a:ext cx="9036496" cy="3029932"/>
              </a:xfrm>
              <a:prstGeom prst="rect">
                <a:avLst/>
              </a:prstGeom>
              <a:blipFill rotWithShape="1">
                <a:blip r:embed="rId2"/>
                <a:stretch>
                  <a:fillRect l="-1552" t="-2616" r="-810" b="-422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695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2976</TotalTime>
  <Words>1580</Words>
  <Application>Microsoft Office PowerPoint</Application>
  <PresentationFormat>화면 슬라이드 쇼(4:3)</PresentationFormat>
  <Paragraphs>208</Paragraphs>
  <Slides>30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1" baseType="lpstr">
      <vt:lpstr>Office 테마</vt:lpstr>
      <vt:lpstr>The Impact of E=mc^2</vt:lpstr>
      <vt:lpstr>Unification of Fundamental Interactions</vt:lpstr>
      <vt:lpstr>전기와 자기의 통일</vt:lpstr>
      <vt:lpstr>상대성 이론의 four-vector개념을 활용하여 쓴 Maxwell 방정식</vt:lpstr>
      <vt:lpstr>핵력의 발견</vt:lpstr>
      <vt:lpstr>입자물리학의 발전</vt:lpstr>
      <vt:lpstr>기본입자의  질량</vt:lpstr>
      <vt:lpstr>전자 1개를 1 볼트 가속시키는 생기는 에너지 eV</vt:lpstr>
      <vt:lpstr>kg 단위로 쓴 기본 입자의 질량</vt:lpstr>
      <vt:lpstr>이들의 정지질량이 소멸하면</vt:lpstr>
      <vt:lpstr>E=mc^2를 활용한 질량표현</vt:lpstr>
      <vt:lpstr>핵분열과 방사능</vt:lpstr>
      <vt:lpstr>Alpha (α〖≡  〗_2^4 "He2+") decay</vt:lpstr>
      <vt:lpstr>Alpha decay와 E=mc^2 </vt:lpstr>
      <vt:lpstr>Beta decay</vt:lpstr>
      <vt:lpstr>Gamma Radiation</vt:lpstr>
      <vt:lpstr>핵분열</vt:lpstr>
      <vt:lpstr>연쇄핵분열</vt:lpstr>
      <vt:lpstr>방사능</vt:lpstr>
      <vt:lpstr>핵무기</vt:lpstr>
      <vt:lpstr>PowerPoint 프레젠테이션</vt:lpstr>
      <vt:lpstr>원자력 발전</vt:lpstr>
      <vt:lpstr>우리나라의 원전 의존도</vt:lpstr>
      <vt:lpstr>Particle Accelerator</vt:lpstr>
      <vt:lpstr>가속기를 활용한  입자 물리학의 발전</vt:lpstr>
      <vt:lpstr>CERN LHC (Large Hadron Collider)</vt:lpstr>
      <vt:lpstr>LHC 실험의 목표</vt:lpstr>
      <vt:lpstr>CMS detector</vt:lpstr>
      <vt:lpstr>결언</vt:lpstr>
      <vt:lpstr>한 학기 동안  E=mc^2 강좌를 수강하느라 수고가 많았습니다.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다시 만나는  전자기학</dc:title>
  <dc:creator>김민호</dc:creator>
  <cp:lastModifiedBy>김민호</cp:lastModifiedBy>
  <cp:revision>243</cp:revision>
  <cp:lastPrinted>2012-04-29T10:01:51Z</cp:lastPrinted>
  <dcterms:created xsi:type="dcterms:W3CDTF">2012-04-29T07:09:51Z</dcterms:created>
  <dcterms:modified xsi:type="dcterms:W3CDTF">2012-07-11T02:38:31Z</dcterms:modified>
</cp:coreProperties>
</file>