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2"/>
  </p:notesMasterIdLst>
  <p:sldIdLst>
    <p:sldId id="256" r:id="rId2"/>
    <p:sldId id="263" r:id="rId3"/>
    <p:sldId id="333" r:id="rId4"/>
    <p:sldId id="273" r:id="rId5"/>
    <p:sldId id="326" r:id="rId6"/>
    <p:sldId id="325" r:id="rId7"/>
    <p:sldId id="323" r:id="rId8"/>
    <p:sldId id="337" r:id="rId9"/>
    <p:sldId id="339" r:id="rId10"/>
    <p:sldId id="328" r:id="rId11"/>
    <p:sldId id="334" r:id="rId12"/>
    <p:sldId id="335" r:id="rId13"/>
    <p:sldId id="340" r:id="rId14"/>
    <p:sldId id="341" r:id="rId15"/>
    <p:sldId id="330" r:id="rId16"/>
    <p:sldId id="336" r:id="rId17"/>
    <p:sldId id="327" r:id="rId18"/>
    <p:sldId id="329" r:id="rId19"/>
    <p:sldId id="331" r:id="rId20"/>
    <p:sldId id="324" r:id="rId2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682" autoAdjust="0"/>
  </p:normalViewPr>
  <p:slideViewPr>
    <p:cSldViewPr>
      <p:cViewPr>
        <p:scale>
          <a:sx n="145" d="100"/>
          <a:sy n="145" d="100"/>
        </p:scale>
        <p:origin x="-288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1530DA-F535-40FD-B41F-01D288201B35}" type="datetimeFigureOut">
              <a:rPr lang="ko-KR" altLang="en-US" smtClean="0"/>
              <a:pPr/>
              <a:t>2012-03-25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EE5AB-B396-4312-821B-D83534B83B0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0969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년도 </a:t>
            </a:r>
            <a:r>
              <a:rPr lang="en-US" altLang="ko-KR" smtClean="0"/>
              <a:t>1</a:t>
            </a:r>
            <a:r>
              <a:rPr lang="ko-KR" altLang="en-US" smtClean="0"/>
              <a:t>학기 𝐸</a:t>
            </a:r>
            <a:r>
              <a:rPr lang="en-US" altLang="ko-KR" smtClean="0"/>
              <a:t>=</a:t>
            </a:r>
            <a:r>
              <a:rPr lang="ko-KR" altLang="en-US" smtClean="0"/>
              <a:t>𝑚𝑐</a:t>
            </a:r>
            <a:r>
              <a:rPr lang="en-US" altLang="ko-KR" smtClean="0"/>
              <a:t>^2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4143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년도 </a:t>
            </a:r>
            <a:r>
              <a:rPr lang="en-US" altLang="ko-KR" smtClean="0"/>
              <a:t>1</a:t>
            </a:r>
            <a:r>
              <a:rPr lang="ko-KR" altLang="en-US" smtClean="0"/>
              <a:t>학기 𝐸</a:t>
            </a:r>
            <a:r>
              <a:rPr lang="en-US" altLang="ko-KR" smtClean="0"/>
              <a:t>=</a:t>
            </a:r>
            <a:r>
              <a:rPr lang="ko-KR" altLang="en-US" smtClean="0"/>
              <a:t>𝑚𝑐</a:t>
            </a:r>
            <a:r>
              <a:rPr lang="en-US" altLang="ko-KR" smtClean="0"/>
              <a:t>^2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1641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년도 </a:t>
            </a:r>
            <a:r>
              <a:rPr lang="en-US" altLang="ko-KR" smtClean="0"/>
              <a:t>1</a:t>
            </a:r>
            <a:r>
              <a:rPr lang="ko-KR" altLang="en-US" smtClean="0"/>
              <a:t>학기 𝐸</a:t>
            </a:r>
            <a:r>
              <a:rPr lang="en-US" altLang="ko-KR" smtClean="0"/>
              <a:t>=</a:t>
            </a:r>
            <a:r>
              <a:rPr lang="ko-KR" altLang="en-US" smtClean="0"/>
              <a:t>𝑚𝑐</a:t>
            </a:r>
            <a:r>
              <a:rPr lang="en-US" altLang="ko-KR" smtClean="0"/>
              <a:t>^2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9257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년도 </a:t>
            </a:r>
            <a:r>
              <a:rPr lang="en-US" altLang="ko-KR" smtClean="0"/>
              <a:t>1</a:t>
            </a:r>
            <a:r>
              <a:rPr lang="ko-KR" altLang="en-US" smtClean="0"/>
              <a:t>학기 𝐸</a:t>
            </a:r>
            <a:r>
              <a:rPr lang="en-US" altLang="ko-KR" smtClean="0"/>
              <a:t>=</a:t>
            </a:r>
            <a:r>
              <a:rPr lang="ko-KR" altLang="en-US" smtClean="0"/>
              <a:t>𝑚𝑐</a:t>
            </a:r>
            <a:r>
              <a:rPr lang="en-US" altLang="ko-KR" smtClean="0"/>
              <a:t>^2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1060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년도 </a:t>
            </a:r>
            <a:r>
              <a:rPr lang="en-US" altLang="ko-KR" smtClean="0"/>
              <a:t>1</a:t>
            </a:r>
            <a:r>
              <a:rPr lang="ko-KR" altLang="en-US" smtClean="0"/>
              <a:t>학기 𝐸</a:t>
            </a:r>
            <a:r>
              <a:rPr lang="en-US" altLang="ko-KR" smtClean="0"/>
              <a:t>=</a:t>
            </a:r>
            <a:r>
              <a:rPr lang="ko-KR" altLang="en-US" smtClean="0"/>
              <a:t>𝑚𝑐</a:t>
            </a:r>
            <a:r>
              <a:rPr lang="en-US" altLang="ko-KR" smtClean="0"/>
              <a:t>^2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7256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년도 </a:t>
            </a:r>
            <a:r>
              <a:rPr lang="en-US" altLang="ko-KR" smtClean="0"/>
              <a:t>1</a:t>
            </a:r>
            <a:r>
              <a:rPr lang="ko-KR" altLang="en-US" smtClean="0"/>
              <a:t>학기 𝐸</a:t>
            </a:r>
            <a:r>
              <a:rPr lang="en-US" altLang="ko-KR" smtClean="0"/>
              <a:t>=</a:t>
            </a:r>
            <a:r>
              <a:rPr lang="ko-KR" altLang="en-US" smtClean="0"/>
              <a:t>𝑚𝑐</a:t>
            </a:r>
            <a:r>
              <a:rPr lang="en-US" altLang="ko-KR" smtClean="0"/>
              <a:t>^2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6976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년도 </a:t>
            </a:r>
            <a:r>
              <a:rPr lang="en-US" altLang="ko-KR" smtClean="0"/>
              <a:t>1</a:t>
            </a:r>
            <a:r>
              <a:rPr lang="ko-KR" altLang="en-US" smtClean="0"/>
              <a:t>학기 𝐸</a:t>
            </a:r>
            <a:r>
              <a:rPr lang="en-US" altLang="ko-KR" smtClean="0"/>
              <a:t>=</a:t>
            </a:r>
            <a:r>
              <a:rPr lang="ko-KR" altLang="en-US" smtClean="0"/>
              <a:t>𝑚𝑐</a:t>
            </a:r>
            <a:r>
              <a:rPr lang="en-US" altLang="ko-KR" smtClean="0"/>
              <a:t>^2</a:t>
            </a:r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512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년도 </a:t>
            </a:r>
            <a:r>
              <a:rPr lang="en-US" altLang="ko-KR" smtClean="0"/>
              <a:t>1</a:t>
            </a:r>
            <a:r>
              <a:rPr lang="ko-KR" altLang="en-US" smtClean="0"/>
              <a:t>학기 𝐸</a:t>
            </a:r>
            <a:r>
              <a:rPr lang="en-US" altLang="ko-KR" smtClean="0"/>
              <a:t>=</a:t>
            </a:r>
            <a:r>
              <a:rPr lang="ko-KR" altLang="en-US" smtClean="0"/>
              <a:t>𝑚𝑐</a:t>
            </a:r>
            <a:r>
              <a:rPr lang="en-US" altLang="ko-KR" smtClean="0"/>
              <a:t>^2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865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년도 </a:t>
            </a:r>
            <a:r>
              <a:rPr lang="en-US" altLang="ko-KR" smtClean="0"/>
              <a:t>1</a:t>
            </a:r>
            <a:r>
              <a:rPr lang="ko-KR" altLang="en-US" smtClean="0"/>
              <a:t>학기 𝐸</a:t>
            </a:r>
            <a:r>
              <a:rPr lang="en-US" altLang="ko-KR" smtClean="0"/>
              <a:t>=</a:t>
            </a:r>
            <a:r>
              <a:rPr lang="ko-KR" altLang="en-US" smtClean="0"/>
              <a:t>𝑚𝑐</a:t>
            </a:r>
            <a:r>
              <a:rPr lang="en-US" altLang="ko-KR" smtClean="0"/>
              <a:t>^2</a:t>
            </a: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1370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년도 </a:t>
            </a:r>
            <a:r>
              <a:rPr lang="en-US" altLang="ko-KR" smtClean="0"/>
              <a:t>1</a:t>
            </a:r>
            <a:r>
              <a:rPr lang="ko-KR" altLang="en-US" smtClean="0"/>
              <a:t>학기 𝐸</a:t>
            </a:r>
            <a:r>
              <a:rPr lang="en-US" altLang="ko-KR" smtClean="0"/>
              <a:t>=</a:t>
            </a:r>
            <a:r>
              <a:rPr lang="ko-KR" altLang="en-US" smtClean="0"/>
              <a:t>𝑚𝑐</a:t>
            </a:r>
            <a:r>
              <a:rPr lang="en-US" altLang="ko-KR" smtClean="0"/>
              <a:t>^2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5485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년도 </a:t>
            </a:r>
            <a:r>
              <a:rPr lang="en-US" altLang="ko-KR" smtClean="0"/>
              <a:t>1</a:t>
            </a:r>
            <a:r>
              <a:rPr lang="ko-KR" altLang="en-US" smtClean="0"/>
              <a:t>학기 𝐸</a:t>
            </a:r>
            <a:r>
              <a:rPr lang="en-US" altLang="ko-KR" smtClean="0"/>
              <a:t>=</a:t>
            </a:r>
            <a:r>
              <a:rPr lang="ko-KR" altLang="en-US" smtClean="0"/>
              <a:t>𝑚𝑐</a:t>
            </a:r>
            <a:r>
              <a:rPr lang="en-US" altLang="ko-KR" smtClean="0"/>
              <a:t>^2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8069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ferris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2012</a:t>
            </a:r>
            <a:r>
              <a:rPr lang="ko-KR" altLang="en-US" smtClean="0"/>
              <a:t>년도 </a:t>
            </a:r>
            <a:r>
              <a:rPr lang="en-US" altLang="ko-KR" smtClean="0"/>
              <a:t>1</a:t>
            </a:r>
            <a:r>
              <a:rPr lang="ko-KR" altLang="en-US" smtClean="0"/>
              <a:t>학기 𝐸</a:t>
            </a:r>
            <a:r>
              <a:rPr lang="en-US" altLang="ko-KR" smtClean="0"/>
              <a:t>=</a:t>
            </a:r>
            <a:r>
              <a:rPr lang="ko-KR" altLang="en-US" smtClean="0"/>
              <a:t>𝑚𝑐</a:t>
            </a:r>
            <a:r>
              <a:rPr lang="en-US" altLang="ko-KR" smtClean="0"/>
              <a:t>^2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1447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300">
        <p14:ferris dir="l"/>
      </p:transition>
    </mc:Choice>
    <mc:Fallback xmlns="">
      <p:transition spd="slow">
        <p:fade/>
      </p:transition>
    </mc:Fallback>
  </mc:AlternateContent>
  <p:hf hdr="0" ftr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5" Type="http://schemas.openxmlformats.org/officeDocument/2006/relationships/image" Target="../media/image3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hyperlink" Target="http://www.youtube.com/watch?v=D-GzuZjawNI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Zip9ft1PgV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aMxLVDuf4VY" TargetMode="External"/><Relationship Id="rId2" Type="http://schemas.openxmlformats.org/officeDocument/2006/relationships/hyperlink" Target="http://www.youtube.com/watch?v=j6Z72SjkoD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제목 1"/>
              <p:cNvSpPr>
                <a:spLocks noGrp="1"/>
              </p:cNvSpPr>
              <p:nvPr>
                <p:ph type="ctrTitle"/>
              </p:nvPr>
            </p:nvSpPr>
            <p:spPr>
              <a:xfrm>
                <a:off x="936104" y="548680"/>
                <a:ext cx="8207896" cy="3888431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5000" b="0" i="1" smtClean="0">
                          <a:latin typeface="Cambria Math"/>
                        </a:rPr>
                        <m:t>𝐸</m:t>
                      </m:r>
                      <m:r>
                        <a:rPr lang="en-US" altLang="ko-KR" sz="15000" i="1" smtClean="0">
                          <a:latin typeface="Cambria Math"/>
                        </a:rPr>
                        <m:t>=</m:t>
                      </m:r>
                      <m:r>
                        <a:rPr lang="en-US" altLang="ko-KR" sz="15000" b="0" i="1" smtClean="0">
                          <a:latin typeface="Cambria Math"/>
                        </a:rPr>
                        <m:t>𝑚𝑐</m:t>
                      </m:r>
                      <m:r>
                        <a:rPr lang="en-US" altLang="ko-KR" sz="15000" b="0" i="1" baseline="30000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ko-KR" altLang="en-US" sz="15000" baseline="30000" dirty="0"/>
              </a:p>
            </p:txBody>
          </p:sp>
        </mc:Choice>
        <mc:Fallback xmlns="">
          <p:sp>
            <p:nvSpPr>
              <p:cNvPr id="2" name="제목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936104" y="548680"/>
                <a:ext cx="8207896" cy="3888431"/>
              </a:xfr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1368152"/>
          </a:xfrm>
        </p:spPr>
        <p:txBody>
          <a:bodyPr>
            <a:noAutofit/>
          </a:bodyPr>
          <a:lstStyle/>
          <a:p>
            <a:r>
              <a:rPr lang="en-US" altLang="ko-KR" sz="4000" dirty="0" smtClean="0"/>
              <a:t>2012. 3. </a:t>
            </a:r>
            <a:r>
              <a:rPr lang="en-US" altLang="ko-KR" sz="4000" smtClean="0"/>
              <a:t>26</a:t>
            </a:r>
            <a:endParaRPr lang="en-US" altLang="ko-KR" sz="4000" dirty="0" smtClean="0"/>
          </a:p>
          <a:p>
            <a:r>
              <a:rPr lang="ko-KR" altLang="en-US" sz="4000" dirty="0" smtClean="0"/>
              <a:t>이정</a:t>
            </a:r>
            <a:r>
              <a:rPr lang="ko-KR" altLang="en-US" sz="4000" dirty="0"/>
              <a:t>일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𝐸</a:t>
            </a:r>
            <a:r>
              <a:rPr lang="en-US" altLang="ko-KR" dirty="0" smtClean="0"/>
              <a:t>=</a:t>
            </a:r>
            <a:r>
              <a:rPr lang="ko-KR" altLang="en-US" dirty="0" smtClean="0"/>
              <a:t>𝑚𝑐</a:t>
            </a:r>
            <a:r>
              <a:rPr lang="en-US" altLang="ko-KR" baseline="30000" dirty="0" smtClean="0"/>
              <a:t>2</a:t>
            </a:r>
            <a:endParaRPr lang="ko-KR" altLang="en-US" baseline="300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84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제목 1"/>
              <p:cNvSpPr>
                <a:spLocks noGrp="1"/>
              </p:cNvSpPr>
              <p:nvPr>
                <p:ph type="title"/>
              </p:nvPr>
            </p:nvSpPr>
            <p:spPr>
              <a:xfrm>
                <a:off x="0" y="274638"/>
                <a:ext cx="9144000" cy="5386610"/>
              </a:xfr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1000" b="1" i="1" smtClean="0">
                          <a:latin typeface="Cambria Math"/>
                        </a:rPr>
                        <m:t>𝑭</m:t>
                      </m:r>
                      <m:r>
                        <a:rPr lang="en-US" altLang="ko-KR" sz="11000" b="1" i="1" smtClean="0">
                          <a:latin typeface="Cambria Math"/>
                        </a:rPr>
                        <m:t>=</m:t>
                      </m:r>
                      <m:r>
                        <a:rPr lang="en-US" altLang="ko-KR" sz="11000" b="1" i="1" smtClean="0">
                          <a:latin typeface="Cambria Math"/>
                        </a:rPr>
                        <m:t>𝒎𝒂</m:t>
                      </m:r>
                    </m:oMath>
                  </m:oMathPara>
                </a14:m>
                <a:endParaRPr lang="ko-KR" altLang="en-US" sz="11000" b="1" dirty="0"/>
              </a:p>
            </p:txBody>
          </p:sp>
        </mc:Choice>
        <mc:Fallback xmlns="">
          <p:sp>
            <p:nvSpPr>
              <p:cNvPr id="2" name="제목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274638"/>
                <a:ext cx="9144000" cy="538661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4097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718788" y="1463182"/>
                <a:ext cx="7776865" cy="4608512"/>
              </a:xfrm>
            </p:spPr>
            <p:txBody>
              <a:bodyPr>
                <a:normAutofit/>
              </a:bodyPr>
              <a:lstStyle/>
              <a:p>
                <a:r>
                  <a:rPr lang="ko-KR" altLang="en-US" dirty="0" smtClean="0">
                    <a:latin typeface="Cambria Math"/>
                  </a:rPr>
                  <a:t>가속도와 힘은 어떻게 변환될까</a:t>
                </a:r>
                <a:r>
                  <a:rPr lang="en-US" altLang="ko-KR" dirty="0" smtClean="0">
                    <a:latin typeface="Cambria Math"/>
                  </a:rPr>
                  <a:t>?</a:t>
                </a:r>
                <a:endParaRPr lang="en-US" altLang="ko-KR" b="0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</a:rPr>
                      <m:t>𝑡</m:t>
                    </m:r>
                    <m:r>
                      <a:rPr lang="en-US" altLang="ko-KR" b="0" i="1" smtClean="0">
                        <a:latin typeface="Cambria Math"/>
                      </a:rPr>
                      <m:t>, </m:t>
                    </m:r>
                    <m:sSup>
                      <m:sSup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</a:rPr>
                      <m:t>𝑥</m:t>
                    </m:r>
                    <m:r>
                      <a:rPr lang="en-US" altLang="ko-KR" b="0" i="1" smtClean="0">
                        <a:latin typeface="Cambria Math"/>
                      </a:rPr>
                      <m:t>−</m:t>
                    </m:r>
                    <m:r>
                      <a:rPr lang="en-US" altLang="ko-KR" b="0" i="1" smtClean="0">
                        <a:latin typeface="Cambria Math"/>
                      </a:rPr>
                      <m:t>𝑉𝑡</m:t>
                    </m:r>
                    <m:r>
                      <a:rPr lang="en-US" altLang="ko-KR" b="0" i="1" smtClean="0">
                        <a:latin typeface="Cambria Math"/>
                      </a:rPr>
                      <m:t>, </m:t>
                    </m:r>
                    <m:sSup>
                      <m:sSup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</a:rPr>
                      <m:t>𝑦</m:t>
                    </m:r>
                    <m:r>
                      <a:rPr lang="en-US" altLang="ko-KR" b="0" i="1" smtClean="0">
                        <a:latin typeface="Cambria Math"/>
                      </a:rPr>
                      <m:t>, </m:t>
                    </m:r>
                    <m:sSup>
                      <m:sSup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</a:rPr>
                      <m:t>𝑧</m:t>
                    </m:r>
                  </m:oMath>
                </a14:m>
                <a:endParaRPr lang="en-US" altLang="ko-KR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ko-KR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altLang="ko-KR" b="0" i="1" smtClean="0">
                            <a:latin typeface="Cambria Math"/>
                          </a:rPr>
                          <m:t>𝑑𝑡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𝑥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−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𝑉𝑡</m:t>
                        </m:r>
                      </m:e>
                    </m:d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ko-KR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ko-KR" i="1">
                            <a:latin typeface="Cambria Math"/>
                          </a:rPr>
                          <m:t>𝑑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altLang="ko-KR" i="1"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altLang="ko-KR" b="0" i="1" smtClean="0">
                        <a:latin typeface="Cambria Math"/>
                      </a:rPr>
                      <m:t>−</m:t>
                    </m:r>
                    <m:r>
                      <a:rPr lang="en-US" altLang="ko-KR" b="0" i="1" smtClean="0">
                        <a:latin typeface="Cambria Math"/>
                      </a:rPr>
                      <m:t>𝑉</m:t>
                    </m:r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</a:rPr>
                      <m:t>𝑣</m:t>
                    </m:r>
                    <m:r>
                      <a:rPr lang="en-US" altLang="ko-KR" b="0" i="1" smtClean="0">
                        <a:latin typeface="Cambria Math"/>
                      </a:rPr>
                      <m:t>−</m:t>
                    </m:r>
                    <m:r>
                      <a:rPr lang="en-US" altLang="ko-KR" b="0" i="1" smtClean="0">
                        <a:latin typeface="Cambria Math"/>
                      </a:rPr>
                      <m:t>𝑉</m:t>
                    </m:r>
                  </m:oMath>
                </a14:m>
                <a:endParaRPr lang="en-US" altLang="ko-KR" b="0" i="1" dirty="0" smtClean="0">
                  <a:latin typeface="Cambria Math"/>
                </a:endParaRPr>
              </a:p>
              <a:p>
                <a:r>
                  <a:rPr lang="en-US" altLang="ko-KR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altLang="ko-KR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altLang="ko-KR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ko-KR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ko-KR" i="1">
                            <a:latin typeface="Cambria Math"/>
                          </a:rPr>
                          <m:t>𝑑</m:t>
                        </m:r>
                        <m:r>
                          <a:rPr lang="en-US" altLang="ko-KR" b="0" i="1" baseline="30000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altLang="ko-KR" i="1">
                            <a:latin typeface="Cambria Math"/>
                          </a:rPr>
                          <m:t>𝑑𝑡</m:t>
                        </m:r>
                        <m:r>
                          <a:rPr lang="en-US" altLang="ko-KR" i="1" baseline="30000">
                            <a:latin typeface="Cambria Math"/>
                          </a:rPr>
                          <m:t>2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/>
                          </a:rPr>
                          <m:t>𝑥</m:t>
                        </m:r>
                        <m:r>
                          <a:rPr lang="en-US" altLang="ko-KR" i="1">
                            <a:latin typeface="Cambria Math"/>
                          </a:rPr>
                          <m:t>−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𝑉</m:t>
                        </m:r>
                        <m:r>
                          <a:rPr lang="en-US" altLang="ko-KR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altLang="ko-KR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ko-KR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ko-KR" i="1">
                            <a:latin typeface="Cambria Math"/>
                          </a:rPr>
                          <m:t>𝑑</m:t>
                        </m:r>
                        <m:r>
                          <a:rPr lang="en-US" altLang="ko-KR" i="1" baseline="30000">
                            <a:latin typeface="Cambria Math"/>
                          </a:rPr>
                          <m:t>2</m:t>
                        </m:r>
                        <m:r>
                          <a:rPr lang="en-US" altLang="ko-KR" i="1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altLang="ko-KR" i="1">
                            <a:latin typeface="Cambria Math"/>
                          </a:rPr>
                          <m:t>𝑑𝑡</m:t>
                        </m:r>
                        <m:r>
                          <a:rPr lang="en-US" altLang="ko-KR" i="1" baseline="3000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altLang="ko-KR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altLang="ko-KR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ko-KR" i="1">
                            <a:latin typeface="Cambria Math"/>
                          </a:rPr>
                          <m:t>𝑑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𝑉</m:t>
                        </m:r>
                      </m:num>
                      <m:den>
                        <m:r>
                          <a:rPr lang="en-US" altLang="ko-KR" i="1"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altLang="ko-KR" i="1">
                        <a:latin typeface="Cambria Math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</a:rPr>
                      <m:t>𝑎</m:t>
                    </m:r>
                  </m:oMath>
                </a14:m>
                <a:endParaRPr lang="en-US" altLang="ko-KR" b="0" i="1" dirty="0" smtClean="0">
                  <a:latin typeface="Cambria Math"/>
                </a:endParaRPr>
              </a:p>
              <a:p>
                <a:r>
                  <a:rPr lang="ko-KR" altLang="en-US" dirty="0" smtClean="0">
                    <a:latin typeface="Cambria Math"/>
                  </a:rPr>
                  <a:t>속도는 달라도 가속도는 동일하다</a:t>
                </a:r>
                <a:r>
                  <a:rPr lang="en-US" altLang="ko-KR" dirty="0" smtClean="0">
                    <a:latin typeface="Cambria Math"/>
                  </a:rPr>
                  <a:t>.</a:t>
                </a:r>
              </a:p>
              <a:p>
                <a:r>
                  <a:rPr lang="ko-KR" altLang="en-US" b="0" dirty="0" smtClean="0">
                    <a:latin typeface="Cambria Math"/>
                  </a:rPr>
                  <a:t>따라서 힘도 같고 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𝐹</m:t>
                    </m:r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</a:rPr>
                      <m:t>𝑚𝑎</m:t>
                    </m:r>
                    <m:r>
                      <m:rPr>
                        <m:nor/>
                      </m:rPr>
                      <a:rPr lang="en-US" altLang="ko-KR" b="0" i="0" smtClean="0">
                        <a:latin typeface="Cambria Math"/>
                      </a:rPr>
                      <m:t> </m:t>
                    </m:r>
                    <m:r>
                      <a:rPr lang="ko-KR" altLang="en-US" b="0" i="1" dirty="0" smtClean="0">
                        <a:latin typeface="Cambria Math"/>
                      </a:rPr>
                      <m:t>는</m:t>
                    </m:r>
                    <m:r>
                      <a:rPr lang="en-US" altLang="ko-KR" b="0" i="1" dirty="0" smtClean="0">
                        <a:latin typeface="Cambria Math"/>
                      </a:rPr>
                      <m:t> </m:t>
                    </m:r>
                    <m:r>
                      <a:rPr lang="en-US" altLang="ko-KR" b="0" i="1" dirty="0" smtClean="0">
                        <a:latin typeface="Cambria Math"/>
                      </a:rPr>
                      <m:t>𝑖𝑛𝑣𝑎𝑟𝑖𝑎𝑛𝑡</m:t>
                    </m:r>
                    <m:r>
                      <a:rPr lang="en-US" altLang="ko-KR" b="0" i="1" dirty="0" smtClean="0">
                        <a:latin typeface="Cambria Math"/>
                      </a:rPr>
                      <m:t>!</m:t>
                    </m:r>
                  </m:oMath>
                </a14:m>
                <a:endParaRPr lang="en-US" altLang="ko-KR" b="0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altLang="ko-KR" dirty="0" smtClean="0"/>
                  <a:t>  </a:t>
                </a: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8788" y="1463182"/>
                <a:ext cx="7776865" cy="4608512"/>
              </a:xfrm>
              <a:blipFill rotWithShape="1">
                <a:blip r:embed="rId2"/>
                <a:stretch>
                  <a:fillRect l="-1803" t="-185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11</a:t>
            </a:fld>
            <a:endParaRPr lang="ko-KR" altLang="en-US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880" y="324315"/>
            <a:ext cx="91076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 smtClean="0"/>
              <a:t>Galilean Transformation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962293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718788" y="1463182"/>
                <a:ext cx="7776865" cy="4608512"/>
              </a:xfrm>
            </p:spPr>
            <p:txBody>
              <a:bodyPr>
                <a:normAutofit/>
              </a:bodyPr>
              <a:lstStyle/>
              <a:p>
                <a:r>
                  <a:rPr lang="ko-KR" altLang="en-US" b="0" dirty="0" smtClean="0">
                    <a:latin typeface="Cambria Math"/>
                  </a:rPr>
                  <a:t>지표면에서 물건을 살며시 떨어뜨리면 수직으로 가속되면서 직선 운동을 한다</a:t>
                </a:r>
                <a:r>
                  <a:rPr lang="en-US" altLang="ko-KR" b="0" dirty="0" smtClean="0">
                    <a:latin typeface="Cambria Math"/>
                  </a:rPr>
                  <a:t>.</a:t>
                </a:r>
                <a:r>
                  <a:rPr lang="ko-KR" altLang="en-US" b="0" dirty="0" smtClean="0">
                    <a:latin typeface="Cambria Math"/>
                  </a:rPr>
                  <a:t>등속으로 이동하는 기차 안에서 물건을 떨어뜨린 경우는 어떻게 될까</a:t>
                </a:r>
                <a:r>
                  <a:rPr lang="en-US" altLang="ko-KR" dirty="0" smtClean="0">
                    <a:latin typeface="Cambria Math"/>
                  </a:rPr>
                  <a:t>?</a:t>
                </a:r>
                <a:endParaRPr lang="en-US" altLang="ko-KR" b="0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𝑆</m:t>
                    </m:r>
                    <m:r>
                      <a:rPr lang="ko-KR" altLang="en-US" b="0" i="1" smtClean="0">
                        <a:latin typeface="Cambria Math"/>
                      </a:rPr>
                      <m:t>에서</m:t>
                    </m:r>
                    <m:r>
                      <a:rPr lang="en-US" altLang="ko-KR" b="0" i="1" smtClean="0">
                        <a:latin typeface="Cambria Math"/>
                      </a:rPr>
                      <m:t> </m:t>
                    </m:r>
                    <m:r>
                      <a:rPr lang="ko-KR" altLang="en-US" b="0" i="1" smtClean="0">
                        <a:latin typeface="Cambria Math"/>
                      </a:rPr>
                      <m:t>진자의</m:t>
                    </m:r>
                    <m:r>
                      <a:rPr lang="en-US" altLang="ko-KR" b="0" i="1" smtClean="0">
                        <a:latin typeface="Cambria Math"/>
                      </a:rPr>
                      <m:t> </m:t>
                    </m:r>
                    <m:r>
                      <a:rPr lang="ko-KR" altLang="en-US" b="0" i="1" smtClean="0">
                        <a:latin typeface="Cambria Math"/>
                      </a:rPr>
                      <m:t>주기가</m:t>
                    </m:r>
                    <m:r>
                      <a:rPr lang="en-US" altLang="ko-KR" b="0" i="1" smtClean="0">
                        <a:latin typeface="Cambria Math"/>
                      </a:rPr>
                      <m:t> </m:t>
                    </m:r>
                    <m:r>
                      <a:rPr lang="en-US" altLang="ko-KR" b="0" i="1" smtClean="0">
                        <a:latin typeface="Cambria Math"/>
                      </a:rPr>
                      <m:t>𝑇</m:t>
                    </m:r>
                    <m:r>
                      <a:rPr lang="ko-KR" altLang="en-US" b="0" i="1" smtClean="0">
                        <a:latin typeface="Cambria Math"/>
                      </a:rPr>
                      <m:t>였다면</m:t>
                    </m:r>
                    <m:sSup>
                      <m:sSupPr>
                        <m:ctrlPr>
                          <a:rPr lang="en-US" altLang="ko-KR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ko-KR" i="1">
                            <a:latin typeface="Cambria Math"/>
                          </a:rPr>
                          <m:t>𝑆</m:t>
                        </m:r>
                      </m:e>
                      <m:sup>
                        <m:r>
                          <a:rPr lang="en-US" altLang="ko-KR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ko-KR" altLang="en-US" b="0" i="1" smtClean="0">
                        <a:latin typeface="Cambria Math"/>
                      </a:rPr>
                      <m:t>에서는</m:t>
                    </m:r>
                    <m:r>
                      <a:rPr lang="en-US" altLang="ko-KR" b="0" i="1" smtClean="0">
                        <a:latin typeface="Cambria Math"/>
                      </a:rPr>
                      <m:t>?</m:t>
                    </m:r>
                  </m:oMath>
                </a14:m>
                <a:endParaRPr lang="en-US" altLang="ko-KR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𝑆</m:t>
                    </m:r>
                    <m:r>
                      <a:rPr lang="ko-KR" altLang="en-US" i="1">
                        <a:latin typeface="Cambria Math"/>
                      </a:rPr>
                      <m:t>에서</m:t>
                    </m:r>
                    <m:r>
                      <a:rPr lang="en-US" altLang="ko-KR" i="1">
                        <a:latin typeface="Cambria Math"/>
                      </a:rPr>
                      <m:t> </m:t>
                    </m:r>
                    <m:r>
                      <a:rPr lang="ko-KR" altLang="en-US" b="0" i="1" smtClean="0">
                        <a:latin typeface="Cambria Math"/>
                      </a:rPr>
                      <m:t>정지한</m:t>
                    </m:r>
                    <m:r>
                      <a:rPr lang="en-US" altLang="ko-KR" b="0" i="1" smtClean="0">
                        <a:latin typeface="Cambria Math"/>
                      </a:rPr>
                      <m:t> </m:t>
                    </m:r>
                    <m:r>
                      <a:rPr lang="ko-KR" altLang="en-US" i="1">
                        <a:latin typeface="Cambria Math"/>
                      </a:rPr>
                      <m:t>진자</m:t>
                    </m:r>
                    <m:r>
                      <a:rPr lang="ko-KR" altLang="en-US" b="0" i="1" smtClean="0">
                        <a:latin typeface="Cambria Math"/>
                      </a:rPr>
                      <m:t>는</m:t>
                    </m:r>
                    <m:r>
                      <a:rPr lang="en-US" altLang="ko-KR" b="0" i="1" smtClean="0">
                        <a:latin typeface="Cambria Math"/>
                      </a:rPr>
                      <m:t> </m:t>
                    </m:r>
                    <m:r>
                      <a:rPr lang="ko-KR" altLang="en-US" b="0" i="1" smtClean="0">
                        <a:latin typeface="Cambria Math"/>
                      </a:rPr>
                      <m:t>수직으로</m:t>
                    </m:r>
                    <m:r>
                      <a:rPr lang="en-US" altLang="ko-KR" b="0" i="1" smtClean="0">
                        <a:latin typeface="Cambria Math"/>
                      </a:rPr>
                      <m:t> </m:t>
                    </m:r>
                    <m:r>
                      <a:rPr lang="ko-KR" altLang="en-US" b="0" i="1" smtClean="0">
                        <a:latin typeface="Cambria Math"/>
                      </a:rPr>
                      <m:t>늘어진다</m:t>
                    </m:r>
                    <m:r>
                      <a:rPr lang="en-US" altLang="ko-KR" b="0" i="1" smtClean="0">
                        <a:latin typeface="Cambria Math"/>
                      </a:rPr>
                      <m:t>.</m:t>
                    </m:r>
                  </m:oMath>
                </a14:m>
                <a:endParaRPr lang="en-US" altLang="ko-KR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ko-KR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ko-KR" b="0" i="1" smtClean="0">
                              <a:latin typeface="Cambria Math"/>
                            </a:rPr>
                            <m:t>   </m:t>
                          </m:r>
                          <m:r>
                            <a:rPr lang="ko-KR" altLang="en-US" b="0" i="1" smtClean="0">
                              <a:latin typeface="Cambria Math"/>
                            </a:rPr>
                            <m:t>그렇다면</m:t>
                          </m:r>
                          <m:r>
                            <a:rPr lang="en-US" altLang="ko-KR" i="1">
                              <a:latin typeface="Cambria Math"/>
                            </a:rPr>
                            <m:t> </m:t>
                          </m:r>
                          <m:r>
                            <a:rPr lang="en-US" altLang="ko-KR" i="1">
                              <a:latin typeface="Cambria Math"/>
                            </a:rPr>
                            <m:t>𝑆</m:t>
                          </m:r>
                        </m:e>
                        <m:sup>
                          <m:r>
                            <a:rPr lang="en-US" altLang="ko-KR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ko-KR" altLang="en-US" i="1">
                          <a:latin typeface="Cambria Math"/>
                        </a:rPr>
                        <m:t>에서는</m:t>
                      </m:r>
                      <m:r>
                        <a:rPr lang="en-US" altLang="ko-KR" i="1">
                          <a:latin typeface="Cambria Math"/>
                        </a:rPr>
                        <m:t>?</m:t>
                      </m:r>
                    </m:oMath>
                  </m:oMathPara>
                </a14:m>
                <a:endParaRPr lang="en-US" altLang="ko-KR" i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8788" y="1463182"/>
                <a:ext cx="7776865" cy="4608512"/>
              </a:xfrm>
              <a:blipFill rotWithShape="1">
                <a:blip r:embed="rId2"/>
                <a:stretch>
                  <a:fillRect l="-1803" t="-185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12</a:t>
            </a:fld>
            <a:endParaRPr lang="ko-KR" altLang="en-US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880" y="324315"/>
            <a:ext cx="91076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b="1" dirty="0" smtClean="0"/>
              <a:t>생각해 볼 문제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00811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539552" y="1412776"/>
                <a:ext cx="8352928" cy="4608512"/>
              </a:xfrm>
            </p:spPr>
            <p:txBody>
              <a:bodyPr>
                <a:normAutofit/>
              </a:bodyPr>
              <a:lstStyle/>
              <a:p>
                <a:r>
                  <a:rPr lang="ko-KR" altLang="en-US" dirty="0" smtClean="0"/>
                  <a:t>가속도 </a:t>
                </a:r>
                <a:r>
                  <a:rPr lang="en-US" altLang="ko-KR" dirty="0" smtClean="0">
                    <a:sym typeface="Wingdings" pitchFamily="2" charset="2"/>
                  </a:rPr>
                  <a:t> </a:t>
                </a:r>
                <a:r>
                  <a:rPr lang="ko-KR" altLang="en-US" dirty="0" smtClean="0">
                    <a:sym typeface="Wingdings" pitchFamily="2" charset="2"/>
                  </a:rPr>
                  <a:t>속도 </a:t>
                </a:r>
                <a:r>
                  <a:rPr lang="en-US" altLang="ko-KR" dirty="0" smtClean="0">
                    <a:sym typeface="Wingdings" pitchFamily="2" charset="2"/>
                  </a:rPr>
                  <a:t> </a:t>
                </a:r>
                <a:r>
                  <a:rPr lang="ko-KR" altLang="en-US" dirty="0" smtClean="0">
                    <a:sym typeface="Wingdings" pitchFamily="2" charset="2"/>
                  </a:rPr>
                  <a:t>변위 얻는 법</a:t>
                </a:r>
                <a:endParaRPr lang="en-US" altLang="ko-KR" dirty="0" smtClean="0"/>
              </a:p>
              <a:p>
                <a:r>
                  <a:rPr lang="ko-KR" altLang="en-US" dirty="0" smtClean="0"/>
                  <a:t>속도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𝑣</m:t>
                    </m:r>
                    <m:r>
                      <a:rPr lang="en-US" altLang="ko-KR" i="1">
                        <a:latin typeface="Cambria Math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</a:rPr>
                      <m:t>𝑣</m:t>
                    </m:r>
                    <m:r>
                      <a:rPr lang="en-US" altLang="ko-KR" b="0" i="1" baseline="-25000" smtClean="0">
                        <a:latin typeface="Cambria Math"/>
                      </a:rPr>
                      <m:t>0</m:t>
                    </m:r>
                    <m:r>
                      <a:rPr lang="en-US" altLang="ko-KR" b="0" i="1" smtClean="0">
                        <a:latin typeface="Cambria Math"/>
                      </a:rPr>
                      <m:t>+</m:t>
                    </m:r>
                    <m:nary>
                      <m:nary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ko-KR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altLang="ko-KR" b="0" i="1" smtClean="0">
                            <a:latin typeface="Cambria Math"/>
                          </a:rPr>
                          <m:t>𝑡</m:t>
                        </m:r>
                      </m:sup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𝑎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𝑑𝑡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=</m:t>
                        </m:r>
                        <m:r>
                          <a:rPr lang="en-US" altLang="ko-KR" i="1">
                            <a:latin typeface="Cambria Math"/>
                          </a:rPr>
                          <m:t>𝑣</m:t>
                        </m:r>
                        <m:r>
                          <a:rPr lang="en-US" altLang="ko-KR" i="1" baseline="-25000">
                            <a:latin typeface="Cambria Math"/>
                          </a:rPr>
                          <m:t>0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+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𝑎𝑡</m:t>
                        </m:r>
                      </m:e>
                    </m:nary>
                  </m:oMath>
                </a14:m>
                <a:r>
                  <a:rPr lang="en-US" altLang="ko-KR" dirty="0" smtClean="0"/>
                  <a:t> </a:t>
                </a:r>
              </a:p>
              <a:p>
                <a:r>
                  <a:rPr lang="ko-KR" altLang="en-US" dirty="0" smtClean="0"/>
                  <a:t>등</a:t>
                </a:r>
                <a:r>
                  <a:rPr lang="ko-KR" altLang="en-US" dirty="0"/>
                  <a:t>가</a:t>
                </a:r>
                <a:r>
                  <a:rPr lang="ko-KR" altLang="en-US" dirty="0" smtClean="0"/>
                  <a:t>속도 운동을 하면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𝑎</m:t>
                    </m:r>
                    <m:r>
                      <a:rPr lang="en-US" altLang="ko-KR" i="1">
                        <a:latin typeface="Cambria Math"/>
                      </a:rPr>
                      <m:t> </m:t>
                    </m:r>
                  </m:oMath>
                </a14:m>
                <a:r>
                  <a:rPr lang="ko-KR" altLang="en-US" dirty="0" smtClean="0"/>
                  <a:t>는 상수</a:t>
                </a:r>
                <a:endParaRPr lang="en-US" altLang="ko-KR" dirty="0" smtClean="0"/>
              </a:p>
              <a:p>
                <a:r>
                  <a:rPr lang="ko-KR" altLang="en-US" dirty="0" smtClean="0"/>
                  <a:t>변위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𝑥</m:t>
                    </m:r>
                    <m:r>
                      <a:rPr lang="en-US" altLang="ko-KR" i="1">
                        <a:latin typeface="Cambria Math"/>
                      </a:rPr>
                      <m:t>=</m:t>
                    </m:r>
                    <m:r>
                      <a:rPr lang="en-US" altLang="ko-KR" i="1">
                        <a:latin typeface="Cambria Math"/>
                      </a:rPr>
                      <m:t>𝑥</m:t>
                    </m:r>
                    <m:r>
                      <a:rPr lang="en-US" altLang="ko-KR" i="1" baseline="-25000">
                        <a:latin typeface="Cambria Math"/>
                      </a:rPr>
                      <m:t>0</m:t>
                    </m:r>
                    <m:r>
                      <a:rPr lang="en-US" altLang="ko-KR" i="1">
                        <a:latin typeface="Cambria Math"/>
                      </a:rPr>
                      <m:t>+</m:t>
                    </m:r>
                    <m:nary>
                      <m:naryPr>
                        <m:ctrlPr>
                          <a:rPr lang="en-US" altLang="ko-KR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ko-KR" i="1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altLang="ko-KR" i="1">
                            <a:latin typeface="Cambria Math"/>
                          </a:rPr>
                          <m:t>𝑡</m:t>
                        </m:r>
                      </m:sup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𝑣</m:t>
                        </m:r>
                        <m:r>
                          <a:rPr lang="en-US" altLang="ko-KR" i="1">
                            <a:latin typeface="Cambria Math"/>
                          </a:rPr>
                          <m:t> </m:t>
                        </m:r>
                        <m:r>
                          <a:rPr lang="en-US" altLang="ko-KR" i="1">
                            <a:latin typeface="Cambria Math"/>
                          </a:rPr>
                          <m:t>𝑑𝑡</m:t>
                        </m:r>
                        <m:r>
                          <a:rPr lang="en-US" altLang="ko-KR" i="1">
                            <a:latin typeface="Cambria Math"/>
                          </a:rPr>
                          <m:t>=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𝑥</m:t>
                        </m:r>
                        <m:r>
                          <a:rPr lang="en-US" altLang="ko-KR" i="1" baseline="-25000">
                            <a:latin typeface="Cambria Math"/>
                          </a:rPr>
                          <m:t>0</m:t>
                        </m:r>
                        <m:r>
                          <a:rPr lang="en-US" altLang="ko-KR" i="1">
                            <a:latin typeface="Cambria Math"/>
                          </a:rPr>
                          <m:t>+</m:t>
                        </m:r>
                        <m:r>
                          <a:rPr lang="en-US" altLang="ko-KR" i="1">
                            <a:latin typeface="Cambria Math"/>
                          </a:rPr>
                          <m:t>𝑣</m:t>
                        </m:r>
                        <m:r>
                          <a:rPr lang="en-US" altLang="ko-KR" i="1" baseline="-25000">
                            <a:latin typeface="Cambria Math"/>
                          </a:rPr>
                          <m:t>0</m:t>
                        </m:r>
                        <m:r>
                          <a:rPr lang="en-US" altLang="ko-KR" i="1">
                            <a:latin typeface="Cambria Math"/>
                          </a:rPr>
                          <m:t>𝑡</m:t>
                        </m:r>
                      </m:e>
                    </m:nary>
                    <m:r>
                      <a:rPr lang="en-US" altLang="ko-KR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altLang="ko-KR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ko-KR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ko-KR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altLang="ko-KR" b="0" i="1" smtClean="0">
                        <a:latin typeface="Cambria Math"/>
                      </a:rPr>
                      <m:t>𝑎𝑡</m:t>
                    </m:r>
                    <m:r>
                      <a:rPr lang="en-US" altLang="ko-KR" b="0" i="1" baseline="30000" smtClean="0">
                        <a:latin typeface="Cambria Math"/>
                      </a:rPr>
                      <m:t>2</m:t>
                    </m:r>
                  </m:oMath>
                </a14:m>
                <a:endParaRPr lang="en-US" altLang="ko-KR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1412776"/>
                <a:ext cx="8352928" cy="4608512"/>
              </a:xfrm>
              <a:blipFill rotWithShape="1">
                <a:blip r:embed="rId2"/>
                <a:stretch>
                  <a:fillRect l="-1679" t="-185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13</a:t>
            </a:fld>
            <a:endParaRPr lang="ko-KR" altLang="en-US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880" y="324315"/>
            <a:ext cx="91076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b="1" dirty="0" smtClean="0"/>
              <a:t>등</a:t>
            </a:r>
            <a:r>
              <a:rPr lang="ko-KR" altLang="en-US" b="1" dirty="0"/>
              <a:t>가</a:t>
            </a:r>
            <a:r>
              <a:rPr lang="ko-KR" altLang="en-US" b="1" dirty="0" smtClean="0"/>
              <a:t>속운동에서 변위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속도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가속도</a:t>
            </a:r>
            <a:endParaRPr lang="ko-KR" altLang="en-US" b="1" dirty="0"/>
          </a:p>
        </p:txBody>
      </p:sp>
      <p:sp>
        <p:nvSpPr>
          <p:cNvPr id="8" name="날짜 개체 틀 3"/>
          <p:cNvSpPr txBox="1">
            <a:spLocks/>
          </p:cNvSpPr>
          <p:nvPr/>
        </p:nvSpPr>
        <p:spPr>
          <a:xfrm>
            <a:off x="2724558" y="6377622"/>
            <a:ext cx="57358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900" dirty="0" smtClean="0"/>
              <a:t>그림출처</a:t>
            </a:r>
            <a:r>
              <a:rPr lang="en-US" altLang="ko-KR" sz="900" dirty="0" smtClean="0"/>
              <a:t>: </a:t>
            </a:r>
            <a:r>
              <a:rPr lang="en-US" altLang="ko-KR" sz="900" dirty="0"/>
              <a:t>http://psi.phys.wits.ac.za/teaching/Connell/phys284/2005/lecture-01/lecture_01/node5.html</a:t>
            </a:r>
            <a:endParaRPr lang="ko-KR" altLang="en-US" sz="900" dirty="0"/>
          </a:p>
        </p:txBody>
      </p:sp>
    </p:spTree>
    <p:extLst>
      <p:ext uri="{BB962C8B-B14F-4D97-AF65-F5344CB8AC3E}">
        <p14:creationId xmlns:p14="http://schemas.microsoft.com/office/powerpoint/2010/main" val="67168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14</a:t>
            </a:fld>
            <a:endParaRPr lang="ko-KR" altLang="en-US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880" y="314927"/>
            <a:ext cx="91076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b="1" dirty="0" smtClean="0"/>
              <a:t>등가속운동에서 변위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속도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가속도</a:t>
            </a:r>
            <a:endParaRPr lang="ko-KR" altLang="en-US" b="1" dirty="0"/>
          </a:p>
        </p:txBody>
      </p:sp>
      <p:sp>
        <p:nvSpPr>
          <p:cNvPr id="8" name="날짜 개체 틀 3"/>
          <p:cNvSpPr txBox="1">
            <a:spLocks/>
          </p:cNvSpPr>
          <p:nvPr/>
        </p:nvSpPr>
        <p:spPr>
          <a:xfrm>
            <a:off x="2724558" y="6377622"/>
            <a:ext cx="57358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900" dirty="0" smtClean="0"/>
              <a:t>그림출처</a:t>
            </a:r>
            <a:r>
              <a:rPr lang="en-US" altLang="ko-KR" sz="900" dirty="0" smtClean="0"/>
              <a:t>: </a:t>
            </a:r>
            <a:r>
              <a:rPr lang="en-US" altLang="ko-KR" sz="900" dirty="0"/>
              <a:t>http://psi.phys.wits.ac.za/teaching/Connell/phys284/2005/lecture-01/lecture_01/node5.html</a:t>
            </a:r>
            <a:endParaRPr lang="ko-KR" altLang="en-US" sz="900" dirty="0"/>
          </a:p>
        </p:txBody>
      </p:sp>
      <p:cxnSp>
        <p:nvCxnSpPr>
          <p:cNvPr id="26" name="직선 화살표 연결선 25"/>
          <p:cNvCxnSpPr/>
          <p:nvPr/>
        </p:nvCxnSpPr>
        <p:spPr>
          <a:xfrm>
            <a:off x="335338" y="4212287"/>
            <a:ext cx="207642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화살표 연결선 27"/>
          <p:cNvCxnSpPr/>
          <p:nvPr/>
        </p:nvCxnSpPr>
        <p:spPr>
          <a:xfrm flipV="1">
            <a:off x="597754" y="2556103"/>
            <a:ext cx="0" cy="192679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/>
          <p:cNvCxnSpPr/>
          <p:nvPr/>
        </p:nvCxnSpPr>
        <p:spPr>
          <a:xfrm flipV="1">
            <a:off x="573857" y="2988151"/>
            <a:ext cx="1477863" cy="88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직사각형 35"/>
              <p:cNvSpPr/>
              <p:nvPr/>
            </p:nvSpPr>
            <p:spPr>
              <a:xfrm>
                <a:off x="102970" y="2628201"/>
                <a:ext cx="56816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32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ko-KR" altLang="en-US" sz="3200" dirty="0"/>
              </a:p>
            </p:txBody>
          </p:sp>
        </mc:Choice>
        <mc:Fallback xmlns="">
          <p:sp>
            <p:nvSpPr>
              <p:cNvPr id="36" name="직사각형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970" y="2628201"/>
                <a:ext cx="568169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직사각형 36"/>
              <p:cNvSpPr/>
              <p:nvPr/>
            </p:nvSpPr>
            <p:spPr>
              <a:xfrm>
                <a:off x="1801299" y="4212377"/>
                <a:ext cx="50084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32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ko-KR" altLang="en-US" sz="3200" dirty="0"/>
              </a:p>
            </p:txBody>
          </p:sp>
        </mc:Choice>
        <mc:Fallback xmlns="">
          <p:sp>
            <p:nvSpPr>
              <p:cNvPr id="37" name="직사각형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1299" y="4212377"/>
                <a:ext cx="500842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직선 연결선 38"/>
          <p:cNvCxnSpPr/>
          <p:nvPr/>
        </p:nvCxnSpPr>
        <p:spPr>
          <a:xfrm flipV="1">
            <a:off x="2051720" y="2988151"/>
            <a:ext cx="0" cy="1224137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직사각형 39"/>
              <p:cNvSpPr/>
              <p:nvPr/>
            </p:nvSpPr>
            <p:spPr>
              <a:xfrm>
                <a:off x="702836" y="3334833"/>
                <a:ext cx="125470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i="1" smtClean="0">
                          <a:latin typeface="Cambria Math"/>
                        </a:rPr>
                        <m:t>면</m:t>
                      </m:r>
                      <m:r>
                        <a:rPr lang="ko-KR" altLang="en-US" b="0" i="1" smtClean="0">
                          <a:latin typeface="Cambria Math"/>
                        </a:rPr>
                        <m:t>적</m:t>
                      </m:r>
                      <m:r>
                        <a:rPr lang="en-US" altLang="ko-KR" b="0" i="1" smtClean="0">
                          <a:latin typeface="Cambria Math"/>
                        </a:rPr>
                        <m:t>=</m:t>
                      </m:r>
                      <m:r>
                        <a:rPr lang="en-US" altLang="ko-KR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40" name="직사각형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836" y="3334833"/>
                <a:ext cx="1254702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직선 화살표 연결선 41"/>
          <p:cNvCxnSpPr/>
          <p:nvPr/>
        </p:nvCxnSpPr>
        <p:spPr>
          <a:xfrm>
            <a:off x="3143650" y="4221088"/>
            <a:ext cx="207642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화살표 연결선 42"/>
          <p:cNvCxnSpPr/>
          <p:nvPr/>
        </p:nvCxnSpPr>
        <p:spPr>
          <a:xfrm flipV="1">
            <a:off x="3406066" y="2564904"/>
            <a:ext cx="0" cy="192679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연결선 43"/>
          <p:cNvCxnSpPr/>
          <p:nvPr/>
        </p:nvCxnSpPr>
        <p:spPr>
          <a:xfrm flipV="1">
            <a:off x="3425554" y="2996952"/>
            <a:ext cx="1434478" cy="6248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직사각형 44"/>
              <p:cNvSpPr/>
              <p:nvPr/>
            </p:nvSpPr>
            <p:spPr>
              <a:xfrm>
                <a:off x="2861745" y="2335813"/>
                <a:ext cx="56380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3200" b="0" i="1" smtClean="0"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ko-KR" altLang="en-US" sz="3200" dirty="0"/>
              </a:p>
            </p:txBody>
          </p:sp>
        </mc:Choice>
        <mc:Fallback xmlns="">
          <p:sp>
            <p:nvSpPr>
              <p:cNvPr id="45" name="직사각형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1745" y="2335813"/>
                <a:ext cx="563809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직사각형 45"/>
              <p:cNvSpPr/>
              <p:nvPr/>
            </p:nvSpPr>
            <p:spPr>
              <a:xfrm>
                <a:off x="4609611" y="4221178"/>
                <a:ext cx="50084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32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ko-KR" altLang="en-US" sz="3200" dirty="0"/>
              </a:p>
            </p:txBody>
          </p:sp>
        </mc:Choice>
        <mc:Fallback xmlns="">
          <p:sp>
            <p:nvSpPr>
              <p:cNvPr id="46" name="직사각형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9611" y="4221178"/>
                <a:ext cx="500842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직선 연결선 46"/>
          <p:cNvCxnSpPr/>
          <p:nvPr/>
        </p:nvCxnSpPr>
        <p:spPr>
          <a:xfrm flipV="1">
            <a:off x="4860032" y="2996952"/>
            <a:ext cx="0" cy="1224137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직사각형 47"/>
              <p:cNvSpPr/>
              <p:nvPr/>
            </p:nvSpPr>
            <p:spPr>
              <a:xfrm>
                <a:off x="3581847" y="3312947"/>
                <a:ext cx="1278185" cy="8879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i="1" smtClean="0">
                          <a:latin typeface="Cambria Math"/>
                        </a:rPr>
                        <m:t>면</m:t>
                      </m:r>
                      <m:r>
                        <a:rPr lang="ko-KR" altLang="en-US" b="0" i="1" smtClean="0">
                          <a:latin typeface="Cambria Math"/>
                        </a:rPr>
                        <m:t>적</m:t>
                      </m:r>
                      <m:r>
                        <a:rPr lang="en-US" altLang="ko-KR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altLang="ko-KR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/>
                        </a:rPr>
                        <m:t>𝑣</m:t>
                      </m:r>
                      <m:r>
                        <a:rPr lang="en-US" altLang="ko-KR" b="0" i="1" baseline="-25000" smtClean="0">
                          <a:latin typeface="Cambria Math"/>
                        </a:rPr>
                        <m:t>0</m:t>
                      </m:r>
                      <m:r>
                        <a:rPr lang="en-US" altLang="ko-KR" b="0" i="1" smtClean="0">
                          <a:latin typeface="Cambria Math"/>
                        </a:rPr>
                        <m:t>𝑡</m:t>
                      </m:r>
                      <m:r>
                        <a:rPr lang="en-US" altLang="ko-KR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altLang="ko-K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ko-KR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ko-KR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altLang="ko-KR" i="1">
                          <a:latin typeface="Cambria Math"/>
                        </a:rPr>
                        <m:t>𝑎𝑡</m:t>
                      </m:r>
                      <m:r>
                        <a:rPr lang="en-US" altLang="ko-KR" i="1" baseline="3000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altLang="ko-KR" dirty="0"/>
              </a:p>
            </p:txBody>
          </p:sp>
        </mc:Choice>
        <mc:Fallback xmlns="">
          <p:sp>
            <p:nvSpPr>
              <p:cNvPr id="48" name="직사각형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847" y="3312947"/>
                <a:ext cx="1278185" cy="88793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직선 화살표 연결선 48"/>
          <p:cNvCxnSpPr/>
          <p:nvPr/>
        </p:nvCxnSpPr>
        <p:spPr>
          <a:xfrm>
            <a:off x="5789155" y="4233827"/>
            <a:ext cx="207642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화살표 연결선 49"/>
          <p:cNvCxnSpPr/>
          <p:nvPr/>
        </p:nvCxnSpPr>
        <p:spPr>
          <a:xfrm flipV="1">
            <a:off x="6051571" y="2577643"/>
            <a:ext cx="0" cy="192679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직사각형 51"/>
              <p:cNvSpPr/>
              <p:nvPr/>
            </p:nvSpPr>
            <p:spPr>
              <a:xfrm>
                <a:off x="5524784" y="2348880"/>
                <a:ext cx="55938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3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ko-KR" altLang="en-US" sz="3200" dirty="0"/>
              </a:p>
            </p:txBody>
          </p:sp>
        </mc:Choice>
        <mc:Fallback xmlns="">
          <p:sp>
            <p:nvSpPr>
              <p:cNvPr id="52" name="직사각형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784" y="2348880"/>
                <a:ext cx="559384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직사각형 52"/>
              <p:cNvSpPr/>
              <p:nvPr/>
            </p:nvSpPr>
            <p:spPr>
              <a:xfrm>
                <a:off x="7255116" y="4233917"/>
                <a:ext cx="50084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32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ko-KR" altLang="en-US" sz="3200" dirty="0"/>
              </a:p>
            </p:txBody>
          </p:sp>
        </mc:Choice>
        <mc:Fallback xmlns="">
          <p:sp>
            <p:nvSpPr>
              <p:cNvPr id="53" name="직사각형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5116" y="4233917"/>
                <a:ext cx="500842" cy="5847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직사각형 57"/>
              <p:cNvSpPr/>
              <p:nvPr/>
            </p:nvSpPr>
            <p:spPr>
              <a:xfrm>
                <a:off x="3007880" y="3444106"/>
                <a:ext cx="449162" cy="3629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i="1" smtClean="0">
                          <a:latin typeface="Cambria Math"/>
                        </a:rPr>
                        <m:t>𝑣</m:t>
                      </m:r>
                      <m:r>
                        <a:rPr lang="en-US" altLang="ko-KR" b="0" i="1" baseline="-25000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ko-KR" altLang="en-US" baseline="-25000" dirty="0"/>
              </a:p>
            </p:txBody>
          </p:sp>
        </mc:Choice>
        <mc:Fallback xmlns="">
          <p:sp>
            <p:nvSpPr>
              <p:cNvPr id="58" name="직사각형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7880" y="3444106"/>
                <a:ext cx="449162" cy="36298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직선 연결선 58"/>
          <p:cNvCxnSpPr/>
          <p:nvPr/>
        </p:nvCxnSpPr>
        <p:spPr>
          <a:xfrm flipH="1">
            <a:off x="3425554" y="2996952"/>
            <a:ext cx="1434478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직사각형 61"/>
              <p:cNvSpPr/>
              <p:nvPr/>
            </p:nvSpPr>
            <p:spPr>
              <a:xfrm>
                <a:off x="2411760" y="2815460"/>
                <a:ext cx="950132" cy="3629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i="1" smtClean="0">
                          <a:latin typeface="Cambria Math"/>
                        </a:rPr>
                        <m:t>𝑣</m:t>
                      </m:r>
                      <m:r>
                        <a:rPr lang="en-US" altLang="ko-KR" b="0" i="1" baseline="-25000" smtClean="0">
                          <a:latin typeface="Cambria Math"/>
                        </a:rPr>
                        <m:t>0</m:t>
                      </m:r>
                      <m:r>
                        <a:rPr lang="en-US" altLang="ko-KR" b="0" i="1" smtClean="0">
                          <a:latin typeface="Cambria Math"/>
                        </a:rPr>
                        <m:t>+</m:t>
                      </m:r>
                      <m:r>
                        <a:rPr lang="en-US" altLang="ko-KR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ko-KR" altLang="en-US" baseline="-25000" dirty="0"/>
              </a:p>
            </p:txBody>
          </p:sp>
        </mc:Choice>
        <mc:Fallback xmlns="">
          <p:sp>
            <p:nvSpPr>
              <p:cNvPr id="62" name="직사각형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2815460"/>
                <a:ext cx="950132" cy="362984"/>
              </a:xfrm>
              <a:prstGeom prst="rect">
                <a:avLst/>
              </a:prstGeom>
              <a:blipFill rotWithShape="1">
                <a:blip r:embed="rId11"/>
                <a:stretch>
                  <a:fillRect b="-169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자유형 6"/>
          <p:cNvSpPr/>
          <p:nvPr/>
        </p:nvSpPr>
        <p:spPr>
          <a:xfrm>
            <a:off x="6051571" y="2933655"/>
            <a:ext cx="1110329" cy="1068112"/>
          </a:xfrm>
          <a:custGeom>
            <a:avLst/>
            <a:gdLst>
              <a:gd name="connsiteX0" fmla="*/ 0 w 1382110"/>
              <a:gd name="connsiteY0" fmla="*/ 1334813 h 1334813"/>
              <a:gd name="connsiteX1" fmla="*/ 730469 w 1382110"/>
              <a:gd name="connsiteY1" fmla="*/ 1019503 h 1334813"/>
              <a:gd name="connsiteX2" fmla="*/ 1382110 w 1382110"/>
              <a:gd name="connsiteY2" fmla="*/ 0 h 1334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2110" h="1334813">
                <a:moveTo>
                  <a:pt x="0" y="1334813"/>
                </a:moveTo>
                <a:cubicBezTo>
                  <a:pt x="250058" y="1288392"/>
                  <a:pt x="500117" y="1241972"/>
                  <a:pt x="730469" y="1019503"/>
                </a:cubicBezTo>
                <a:cubicBezTo>
                  <a:pt x="960821" y="797034"/>
                  <a:pt x="1255110" y="227724"/>
                  <a:pt x="138211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직사각형 9"/>
              <p:cNvSpPr/>
              <p:nvPr/>
            </p:nvSpPr>
            <p:spPr>
              <a:xfrm>
                <a:off x="5652120" y="3760699"/>
                <a:ext cx="4748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/>
                        </a:rPr>
                        <m:t>𝑥</m:t>
                      </m:r>
                      <m:r>
                        <a:rPr lang="en-US" altLang="ko-KR" i="1" baseline="-2500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0" name="직사각형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3760699"/>
                <a:ext cx="474810" cy="369332"/>
              </a:xfrm>
              <a:prstGeom prst="rect">
                <a:avLst/>
              </a:prstGeom>
              <a:blipFill rotWithShape="1">
                <a:blip r:embed="rId12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직사각형 10"/>
              <p:cNvSpPr/>
              <p:nvPr/>
            </p:nvSpPr>
            <p:spPr>
              <a:xfrm>
                <a:off x="5592494" y="1480454"/>
                <a:ext cx="3370025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800" i="1">
                          <a:latin typeface="Cambria Math"/>
                        </a:rPr>
                        <m:t>𝑥</m:t>
                      </m:r>
                      <m:r>
                        <a:rPr lang="en-US" altLang="ko-KR" sz="2800" b="0" i="0" smtClean="0">
                          <a:latin typeface="Cambria Math"/>
                        </a:rPr>
                        <m:t>=</m:t>
                      </m:r>
                      <m:r>
                        <a:rPr lang="en-US" altLang="ko-KR" sz="2800" b="0" i="1" smtClean="0">
                          <a:latin typeface="Cambria Math"/>
                        </a:rPr>
                        <m:t>𝑥</m:t>
                      </m:r>
                      <m:r>
                        <a:rPr lang="en-US" altLang="ko-KR" sz="2800" i="1" baseline="-25000">
                          <a:latin typeface="Cambria Math"/>
                        </a:rPr>
                        <m:t>0</m:t>
                      </m:r>
                      <m:r>
                        <a:rPr lang="en-US" altLang="ko-KR" sz="2800" b="0" i="1" smtClean="0">
                          <a:latin typeface="Cambria Math"/>
                        </a:rPr>
                        <m:t>+</m:t>
                      </m:r>
                      <m:r>
                        <a:rPr lang="en-US" altLang="ko-KR" sz="2800" i="1">
                          <a:latin typeface="Cambria Math"/>
                        </a:rPr>
                        <m:t>𝑣</m:t>
                      </m:r>
                      <m:r>
                        <a:rPr lang="en-US" altLang="ko-KR" sz="2800" i="1" baseline="-25000">
                          <a:latin typeface="Cambria Math"/>
                        </a:rPr>
                        <m:t>0</m:t>
                      </m:r>
                      <m:r>
                        <a:rPr lang="en-US" altLang="ko-KR" sz="2800" i="1">
                          <a:latin typeface="Cambria Math"/>
                        </a:rPr>
                        <m:t>𝑡</m:t>
                      </m:r>
                      <m:r>
                        <a:rPr lang="en-US" altLang="ko-KR" sz="28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altLang="ko-KR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ko-KR" sz="28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ko-KR" sz="280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altLang="ko-KR" sz="2800" i="1">
                          <a:latin typeface="Cambria Math"/>
                        </a:rPr>
                        <m:t>𝑎𝑡</m:t>
                      </m:r>
                      <m:r>
                        <a:rPr lang="en-US" altLang="ko-KR" sz="2800" i="1" baseline="3000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altLang="ko-KR" sz="2800" dirty="0"/>
              </a:p>
            </p:txBody>
          </p:sp>
        </mc:Choice>
        <mc:Fallback xmlns="">
          <p:sp>
            <p:nvSpPr>
              <p:cNvPr id="11" name="직사각형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2494" y="1480454"/>
                <a:ext cx="3370025" cy="89896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직사각형 37"/>
              <p:cNvSpPr/>
              <p:nvPr/>
            </p:nvSpPr>
            <p:spPr>
              <a:xfrm>
                <a:off x="3143650" y="1700808"/>
                <a:ext cx="209070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800" b="0" i="1" smtClean="0">
                          <a:latin typeface="Cambria Math"/>
                        </a:rPr>
                        <m:t>𝑣</m:t>
                      </m:r>
                      <m:r>
                        <a:rPr lang="en-US" altLang="ko-KR" sz="2800" b="0" i="0" smtClean="0">
                          <a:latin typeface="Cambria Math"/>
                        </a:rPr>
                        <m:t>=</m:t>
                      </m:r>
                      <m:r>
                        <a:rPr lang="en-US" altLang="ko-KR" sz="2800" i="1">
                          <a:latin typeface="Cambria Math"/>
                        </a:rPr>
                        <m:t>𝑣</m:t>
                      </m:r>
                      <m:r>
                        <a:rPr lang="en-US" altLang="ko-KR" sz="2800" i="1" baseline="-25000">
                          <a:latin typeface="Cambria Math"/>
                        </a:rPr>
                        <m:t>0</m:t>
                      </m:r>
                      <m:r>
                        <a:rPr lang="en-US" altLang="ko-KR" sz="2800" i="1">
                          <a:latin typeface="Cambria Math"/>
                        </a:rPr>
                        <m:t>+</m:t>
                      </m:r>
                      <m:r>
                        <a:rPr lang="en-US" altLang="ko-KR" sz="2800" i="1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US" altLang="ko-KR" sz="2800" dirty="0"/>
              </a:p>
            </p:txBody>
          </p:sp>
        </mc:Choice>
        <mc:Fallback xmlns="">
          <p:sp>
            <p:nvSpPr>
              <p:cNvPr id="38" name="직사각형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650" y="1700808"/>
                <a:ext cx="2090701" cy="52322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직사각형 40"/>
              <p:cNvSpPr/>
              <p:nvPr/>
            </p:nvSpPr>
            <p:spPr>
              <a:xfrm>
                <a:off x="387054" y="1700808"/>
                <a:ext cx="227773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ko-KR" sz="2800" b="0" i="1" smtClean="0">
                        <a:latin typeface="Cambria Math"/>
                      </a:rPr>
                      <m:t>𝑎</m:t>
                    </m:r>
                    <m:r>
                      <a:rPr lang="en-US" altLang="ko-KR" sz="28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altLang="ko-KR" sz="2800" dirty="0" smtClean="0"/>
                  <a:t> constant</a:t>
                </a:r>
                <a:endParaRPr lang="en-US" altLang="ko-KR" sz="2800" dirty="0"/>
              </a:p>
            </p:txBody>
          </p:sp>
        </mc:Choice>
        <mc:Fallback xmlns="">
          <p:sp>
            <p:nvSpPr>
              <p:cNvPr id="41" name="직사각형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054" y="1700808"/>
                <a:ext cx="2277739" cy="523220"/>
              </a:xfrm>
              <a:prstGeom prst="rect">
                <a:avLst/>
              </a:prstGeom>
              <a:blipFill rotWithShape="1">
                <a:blip r:embed="rId15"/>
                <a:stretch>
                  <a:fillRect t="-11628" r="-4545" b="-3139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46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rmAutofit/>
          </a:bodyPr>
          <a:lstStyle/>
          <a:p>
            <a:r>
              <a:rPr lang="en-US" altLang="ko-KR" sz="8000" b="1" dirty="0" smtClean="0"/>
              <a:t>Accelerating</a:t>
            </a:r>
            <a:r>
              <a:rPr lang="ko-KR" altLang="en-US" sz="8000" b="1" dirty="0" smtClean="0"/>
              <a:t> </a:t>
            </a:r>
            <a:r>
              <a:rPr lang="en-US" altLang="ko-KR" sz="8000" b="1" dirty="0" smtClean="0"/>
              <a:t>Frame</a:t>
            </a:r>
            <a:endParaRPr lang="ko-KR" altLang="en-US" sz="8000" b="1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3512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718788" y="1463182"/>
                <a:ext cx="7776865" cy="4608512"/>
              </a:xfrm>
            </p:spPr>
            <p:txBody>
              <a:bodyPr>
                <a:normAutofit fontScale="92500"/>
              </a:bodyPr>
              <a:lstStyle/>
              <a:p>
                <a:r>
                  <a:rPr lang="ko-KR" altLang="en-US" dirty="0" smtClean="0">
                    <a:latin typeface="Cambria Math"/>
                  </a:rPr>
                  <a:t>가속도와 힘은 어떻게 변환될까</a:t>
                </a:r>
                <a:r>
                  <a:rPr lang="en-US" altLang="ko-KR" dirty="0" smtClean="0">
                    <a:latin typeface="Cambria Math"/>
                  </a:rPr>
                  <a:t>?</a:t>
                </a:r>
                <a:endParaRPr lang="en-US" altLang="ko-KR" b="0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</a:rPr>
                      <m:t>𝑡</m:t>
                    </m:r>
                    <m:r>
                      <a:rPr lang="en-US" altLang="ko-KR" b="0" i="1" smtClean="0">
                        <a:latin typeface="Cambria Math"/>
                      </a:rPr>
                      <m:t>, </m:t>
                    </m:r>
                    <m:sSup>
                      <m:sSup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</a:rPr>
                      <m:t>𝑥</m:t>
                    </m:r>
                    <m:r>
                      <a:rPr lang="en-US" altLang="ko-KR" b="0" i="1" smtClean="0">
                        <a:latin typeface="Cambria Math"/>
                      </a:rPr>
                      <m:t>−</m:t>
                    </m:r>
                    <m:r>
                      <a:rPr lang="en-US" altLang="ko-KR" b="0" i="1" smtClean="0">
                        <a:latin typeface="Cambria Math"/>
                      </a:rPr>
                      <m:t>𝑉𝑡</m:t>
                    </m:r>
                    <m:r>
                      <a:rPr lang="en-US" altLang="ko-KR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altLang="ko-KR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altLang="ko-KR" b="0" i="1" smtClean="0">
                        <a:latin typeface="Cambria Math"/>
                      </a:rPr>
                      <m:t>𝐴𝑡</m:t>
                    </m:r>
                    <m:r>
                      <a:rPr lang="en-US" altLang="ko-KR" i="1" baseline="30000">
                        <a:latin typeface="Cambria Math"/>
                      </a:rPr>
                      <m:t>2</m:t>
                    </m:r>
                    <m:r>
                      <a:rPr lang="en-US" altLang="ko-KR" b="0" i="1" smtClean="0">
                        <a:latin typeface="Cambria Math"/>
                      </a:rPr>
                      <m:t>, </m:t>
                    </m:r>
                    <m:sSup>
                      <m:sSup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</a:rPr>
                      <m:t>𝑦</m:t>
                    </m:r>
                    <m:r>
                      <a:rPr lang="en-US" altLang="ko-KR" b="0" i="1" smtClean="0">
                        <a:latin typeface="Cambria Math"/>
                      </a:rPr>
                      <m:t>, </m:t>
                    </m:r>
                    <m:sSup>
                      <m:sSup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</a:rPr>
                      <m:t>𝑧</m:t>
                    </m:r>
                  </m:oMath>
                </a14:m>
                <a:endParaRPr lang="en-US" altLang="ko-KR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ko-KR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ko-KR" i="1">
                            <a:latin typeface="Cambria Math"/>
                          </a:rPr>
                          <m:t>𝑑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altLang="ko-KR" i="1"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altLang="ko-KR" b="0" i="1" smtClean="0">
                        <a:latin typeface="Cambria Math"/>
                      </a:rPr>
                      <m:t>−</m:t>
                    </m:r>
                    <m:r>
                      <a:rPr lang="en-US" altLang="ko-KR" b="0" i="1" smtClean="0">
                        <a:latin typeface="Cambria Math"/>
                      </a:rPr>
                      <m:t>𝑉</m:t>
                    </m:r>
                    <m:r>
                      <a:rPr lang="en-US" altLang="ko-KR" b="0" i="1" smtClean="0">
                        <a:latin typeface="Cambria Math"/>
                      </a:rPr>
                      <m:t>−</m:t>
                    </m:r>
                    <m:r>
                      <a:rPr lang="en-US" altLang="ko-KR" b="0" i="1" smtClean="0">
                        <a:latin typeface="Cambria Math"/>
                      </a:rPr>
                      <m:t>𝐴𝑡</m:t>
                    </m:r>
                  </m:oMath>
                </a14:m>
                <a:endParaRPr lang="en-US" altLang="ko-KR" b="0" i="1" dirty="0" smtClean="0">
                  <a:latin typeface="Cambria Math"/>
                </a:endParaRPr>
              </a:p>
              <a:p>
                <a:r>
                  <a:rPr lang="en-US" altLang="ko-KR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altLang="ko-KR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altLang="ko-KR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ko-KR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ko-KR" i="1">
                            <a:latin typeface="Cambria Math"/>
                          </a:rPr>
                          <m:t>𝑑</m:t>
                        </m:r>
                        <m:r>
                          <a:rPr lang="en-US" altLang="ko-KR" i="1" baseline="30000">
                            <a:latin typeface="Cambria Math"/>
                          </a:rPr>
                          <m:t>2</m:t>
                        </m:r>
                        <m:r>
                          <a:rPr lang="en-US" altLang="ko-KR" i="1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altLang="ko-KR" i="1">
                            <a:latin typeface="Cambria Math"/>
                          </a:rPr>
                          <m:t>𝑑𝑡</m:t>
                        </m:r>
                        <m:r>
                          <a:rPr lang="en-US" altLang="ko-KR" i="1" baseline="3000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altLang="ko-KR" b="0" i="1" smtClean="0">
                        <a:latin typeface="Cambria Math"/>
                      </a:rPr>
                      <m:t>−</m:t>
                    </m:r>
                    <m:r>
                      <a:rPr lang="en-US" altLang="ko-KR" b="0" i="1" smtClean="0">
                        <a:latin typeface="Cambria Math"/>
                      </a:rPr>
                      <m:t>𝐴</m:t>
                    </m:r>
                    <m:r>
                      <a:rPr lang="en-US" altLang="ko-KR" i="1">
                        <a:latin typeface="Cambria Math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</a:rPr>
                      <m:t>𝑎</m:t>
                    </m:r>
                    <m:r>
                      <a:rPr lang="en-US" altLang="ko-KR" b="0" i="1" smtClean="0">
                        <a:latin typeface="Cambria Math"/>
                      </a:rPr>
                      <m:t>−</m:t>
                    </m:r>
                    <m:r>
                      <a:rPr lang="en-US" altLang="ko-KR" b="0" i="1" smtClean="0">
                        <a:latin typeface="Cambria Math"/>
                      </a:rPr>
                      <m:t>𝐴</m:t>
                    </m:r>
                  </m:oMath>
                </a14:m>
                <a:endParaRPr lang="en-US" altLang="ko-KR" b="0" i="1" dirty="0" smtClean="0">
                  <a:latin typeface="Cambria Math"/>
                </a:endParaRPr>
              </a:p>
              <a:p>
                <a:r>
                  <a:rPr lang="ko-KR" altLang="en-US" dirty="0" smtClean="0">
                    <a:latin typeface="Cambria Math"/>
                  </a:rPr>
                  <a:t>가속도가 상대가속도 만큼 다르다</a:t>
                </a:r>
                <a:r>
                  <a:rPr lang="en-US" altLang="ko-KR" dirty="0" smtClean="0">
                    <a:latin typeface="Cambria Math"/>
                  </a:rPr>
                  <a:t>.</a:t>
                </a:r>
              </a:p>
              <a:p>
                <a:r>
                  <a:rPr lang="ko-KR" altLang="en-US" b="0" dirty="0" smtClean="0">
                    <a:latin typeface="Cambria Math"/>
                  </a:rPr>
                  <a:t>따라서 힘도 같고 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𝐹</m:t>
                    </m:r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</a:rPr>
                      <m:t>𝑚𝑎</m:t>
                    </m:r>
                    <m:r>
                      <m:rPr>
                        <m:nor/>
                      </m:rPr>
                      <a:rPr lang="en-US" altLang="ko-KR" b="0" i="0" smtClean="0">
                        <a:latin typeface="Cambria Math"/>
                      </a:rPr>
                      <m:t> </m:t>
                    </m:r>
                    <m:r>
                      <a:rPr lang="ko-KR" altLang="en-US" b="0" i="1" dirty="0" smtClean="0">
                        <a:latin typeface="Cambria Math"/>
                      </a:rPr>
                      <m:t>는</m:t>
                    </m:r>
                    <m:r>
                      <a:rPr lang="en-US" altLang="ko-KR" b="0" i="1" dirty="0" smtClean="0">
                        <a:latin typeface="Cambria Math"/>
                      </a:rPr>
                      <m:t> </m:t>
                    </m:r>
                    <m:r>
                      <a:rPr lang="ko-KR" altLang="en-US" b="0" i="1" dirty="0" smtClean="0">
                        <a:latin typeface="Cambria Math"/>
                      </a:rPr>
                      <m:t>바뀐다</m:t>
                    </m:r>
                    <m:r>
                      <a:rPr lang="en-US" altLang="ko-KR" b="0" i="1" dirty="0" smtClean="0">
                        <a:latin typeface="Cambria Math"/>
                      </a:rPr>
                      <m:t>!</m:t>
                    </m:r>
                  </m:oMath>
                </a14:m>
                <a:endParaRPr lang="en-US" altLang="ko-KR" b="0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𝑚</m:t>
                    </m:r>
                    <m:sSup>
                      <m:sSup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</a:rPr>
                      <m:t>𝑚</m:t>
                    </m:r>
                    <m:d>
                      <m:d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𝑎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−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𝐴</m:t>
                        </m:r>
                      </m:e>
                    </m:d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r>
                      <a:rPr lang="en-US" altLang="ko-KR" i="1">
                        <a:latin typeface="Cambria Math"/>
                      </a:rPr>
                      <m:t>𝐹</m:t>
                    </m:r>
                    <m:r>
                      <a:rPr lang="en-US" altLang="ko-KR" b="0" i="1" smtClean="0">
                        <a:latin typeface="Cambria Math"/>
                      </a:rPr>
                      <m:t>−</m:t>
                    </m:r>
                    <m:r>
                      <a:rPr lang="en-US" altLang="ko-KR" b="0" i="1" smtClean="0">
                        <a:latin typeface="Cambria Math"/>
                      </a:rPr>
                      <m:t>𝑚𝐴</m:t>
                    </m:r>
                  </m:oMath>
                </a14:m>
                <a:endParaRPr lang="en-US" altLang="ko-KR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8788" y="1463182"/>
                <a:ext cx="7776865" cy="4608512"/>
              </a:xfrm>
              <a:blipFill rotWithShape="1">
                <a:blip r:embed="rId2"/>
                <a:stretch>
                  <a:fillRect l="-1646" t="-172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16</a:t>
            </a:fld>
            <a:endParaRPr lang="ko-KR" altLang="en-US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880" y="324315"/>
            <a:ext cx="91076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 smtClean="0"/>
              <a:t>If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S’ is accelerating with A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3057227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107505" y="1484784"/>
                <a:ext cx="8928992" cy="4608512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altLang="ko-KR" dirty="0" smtClean="0">
                    <a:hlinkClick r:id="rId2"/>
                  </a:rPr>
                  <a:t>Elevator and Weight</a:t>
                </a:r>
                <a:endParaRPr lang="en-US" altLang="ko-KR" dirty="0" smtClean="0"/>
              </a:p>
              <a:p>
                <a:r>
                  <a:rPr lang="ko-KR" altLang="en-US" dirty="0" smtClean="0"/>
                  <a:t>동영상을 보고 무게가 바뀌는 이유를 알아보자</a:t>
                </a:r>
                <a:endParaRPr lang="en-US" altLang="ko-KR" dirty="0" smtClean="0"/>
              </a:p>
              <a:p>
                <a:r>
                  <a:rPr lang="ko-KR" altLang="en-US" dirty="0" smtClean="0"/>
                  <a:t>저울이 느끼는 무게</a:t>
                </a:r>
                <a:r>
                  <a:rPr lang="en-US" altLang="ko-KR" dirty="0" smtClean="0"/>
                  <a:t>=</a:t>
                </a:r>
                <a:r>
                  <a:rPr lang="ko-KR" altLang="en-US" dirty="0" smtClean="0"/>
                  <a:t>수직항력</a:t>
                </a:r>
                <a:endParaRPr lang="en-US" altLang="ko-KR" dirty="0" smtClean="0"/>
              </a:p>
              <a:p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𝐹</m:t>
                    </m:r>
                  </m:oMath>
                </a14:m>
                <a:r>
                  <a:rPr lang="en-US" altLang="ko-KR" dirty="0" smtClean="0"/>
                  <a:t>(</a:t>
                </a:r>
                <a:r>
                  <a:rPr lang="ko-KR" altLang="en-US" dirty="0" err="1" smtClean="0"/>
                  <a:t>알짜힘</a:t>
                </a:r>
                <a:r>
                  <a:rPr lang="en-US" altLang="ko-KR" dirty="0" smtClean="0"/>
                  <a:t>, net force)</a:t>
                </a:r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= </a:t>
                </a:r>
                <a:r>
                  <a:rPr lang="ko-KR" altLang="en-US" dirty="0" smtClean="0"/>
                  <a:t>수직항력 </a:t>
                </a:r>
                <a:r>
                  <a:rPr lang="en-US" altLang="ko-KR" dirty="0" smtClean="0"/>
                  <a:t>– </a:t>
                </a:r>
                <a:r>
                  <a:rPr lang="ko-KR" altLang="en-US" dirty="0" smtClean="0"/>
                  <a:t>중</a:t>
                </a:r>
                <a:r>
                  <a:rPr lang="ko-KR" altLang="en-US" dirty="0"/>
                  <a:t>력</a:t>
                </a:r>
                <a:r>
                  <a:rPr lang="en-US" altLang="ko-KR" dirty="0" smtClean="0"/>
                  <a:t>(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𝑚</m:t>
                    </m:r>
                    <m:r>
                      <a:rPr lang="en-US" altLang="ko-KR" b="0" i="1" smtClean="0">
                        <a:latin typeface="Cambria Math"/>
                      </a:rPr>
                      <m:t>𝑔</m:t>
                    </m:r>
                  </m:oMath>
                </a14:m>
                <a:r>
                  <a:rPr lang="en-US" altLang="ko-KR" dirty="0" smtClean="0"/>
                  <a:t>)=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𝑚</m:t>
                    </m:r>
                    <m:r>
                      <a:rPr lang="en-US" altLang="ko-KR" b="0" i="1" smtClean="0">
                        <a:latin typeface="Cambria Math"/>
                      </a:rPr>
                      <m:t>𝑎</m:t>
                    </m:r>
                  </m:oMath>
                </a14:m>
                <a:endParaRPr lang="en-US" altLang="ko-KR" dirty="0" smtClean="0"/>
              </a:p>
              <a:p>
                <a:r>
                  <a:rPr lang="ko-KR" altLang="en-US" dirty="0" smtClean="0"/>
                  <a:t>수직항력</a:t>
                </a:r>
                <a:r>
                  <a:rPr lang="en-US" altLang="ko-KR" dirty="0" smtClean="0"/>
                  <a:t>=</a:t>
                </a:r>
                <a:r>
                  <a:rPr lang="en-US" altLang="ko-KR" dirty="0"/>
                  <a:t>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𝑚</m:t>
                    </m:r>
                    <m:r>
                      <a:rPr lang="en-US" altLang="ko-KR" b="0" i="1" smtClean="0">
                        <a:latin typeface="Cambria Math"/>
                      </a:rPr>
                      <m:t>(</m:t>
                    </m:r>
                    <m:r>
                      <a:rPr lang="en-US" altLang="ko-KR" b="0" i="1" smtClean="0">
                        <a:latin typeface="Cambria Math"/>
                      </a:rPr>
                      <m:t>𝑔</m:t>
                    </m:r>
                    <m:r>
                      <a:rPr lang="en-US" altLang="ko-KR" b="0" i="1" smtClean="0">
                        <a:latin typeface="Cambria Math"/>
                      </a:rPr>
                      <m:t>+</m:t>
                    </m:r>
                    <m:r>
                      <a:rPr lang="en-US" altLang="ko-KR" b="0" i="1" smtClean="0">
                        <a:latin typeface="Cambria Math"/>
                      </a:rPr>
                      <m:t>𝑎</m:t>
                    </m:r>
                    <m:r>
                      <a:rPr lang="en-US" altLang="ko-KR" b="0" i="1" smtClean="0">
                        <a:latin typeface="Cambria Math"/>
                      </a:rPr>
                      <m:t>)</m:t>
                    </m:r>
                  </m:oMath>
                </a14:m>
                <a:endParaRPr lang="en-US" altLang="ko-KR" dirty="0" smtClean="0"/>
              </a:p>
              <a:p>
                <a:pPr marL="0" indent="0">
                  <a:buNone/>
                </a:pPr>
                <a:r>
                  <a:rPr lang="en-US" altLang="ko-KR" dirty="0" smtClean="0"/>
                  <a:t>  -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𝑎</m:t>
                    </m:r>
                    <m:r>
                      <a:rPr lang="en-US" altLang="ko-KR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altLang="ko-KR" dirty="0" smtClean="0"/>
                  <a:t> (</a:t>
                </a:r>
                <a:r>
                  <a:rPr lang="ko-KR" altLang="en-US" dirty="0" smtClean="0"/>
                  <a:t>위로가속</a:t>
                </a:r>
                <a:r>
                  <a:rPr lang="en-US" altLang="ko-KR" dirty="0" smtClean="0"/>
                  <a:t>)    : </a:t>
                </a:r>
                <a:r>
                  <a:rPr lang="ko-KR" altLang="en-US" dirty="0" smtClean="0"/>
                  <a:t>무게가 늘어난다</a:t>
                </a:r>
                <a:endParaRPr lang="en-US" altLang="ko-KR" dirty="0" smtClean="0"/>
              </a:p>
              <a:p>
                <a:pPr marL="0" indent="0">
                  <a:buNone/>
                </a:pPr>
                <a:r>
                  <a:rPr lang="en-US" altLang="ko-KR" dirty="0" smtClean="0"/>
                  <a:t>  -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𝑎</m:t>
                    </m:r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r>
                      <a:rPr lang="en-US" altLang="ko-KR" i="1">
                        <a:latin typeface="Cambria Math"/>
                      </a:rPr>
                      <m:t>0</m:t>
                    </m:r>
                  </m:oMath>
                </a14:m>
                <a:r>
                  <a:rPr lang="en-US" altLang="ko-KR" dirty="0" smtClean="0"/>
                  <a:t> (</a:t>
                </a:r>
                <a:r>
                  <a:rPr lang="ko-KR" altLang="en-US" dirty="0" smtClean="0"/>
                  <a:t>등속운동</a:t>
                </a:r>
                <a:r>
                  <a:rPr lang="en-US" altLang="ko-KR" dirty="0" smtClean="0"/>
                  <a:t>)    : </a:t>
                </a:r>
                <a:r>
                  <a:rPr lang="ko-KR" altLang="en-US" dirty="0" smtClean="0"/>
                  <a:t>무게가 그대로다</a:t>
                </a:r>
                <a:endParaRPr lang="en-US" altLang="ko-KR" dirty="0" smtClean="0"/>
              </a:p>
              <a:p>
                <a:pPr marL="0" indent="0">
                  <a:buNone/>
                </a:pPr>
                <a:r>
                  <a:rPr lang="en-US" altLang="ko-KR" dirty="0" smtClean="0"/>
                  <a:t>  -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𝑎</m:t>
                    </m:r>
                    <m:r>
                      <a:rPr lang="en-US" altLang="ko-KR" b="0" i="1" smtClean="0">
                        <a:latin typeface="Cambria Math"/>
                      </a:rPr>
                      <m:t>&lt;</m:t>
                    </m:r>
                    <m:r>
                      <a:rPr lang="en-US" altLang="ko-KR" i="1">
                        <a:latin typeface="Cambria Math"/>
                      </a:rPr>
                      <m:t>0</m:t>
                    </m:r>
                  </m:oMath>
                </a14:m>
                <a:r>
                  <a:rPr lang="en-US" altLang="ko-KR" dirty="0" smtClean="0"/>
                  <a:t> (</a:t>
                </a:r>
                <a:r>
                  <a:rPr lang="ko-KR" altLang="en-US" dirty="0" err="1" smtClean="0"/>
                  <a:t>아래로가속</a:t>
                </a:r>
                <a:r>
                  <a:rPr lang="en-US" altLang="ko-KR" dirty="0" smtClean="0"/>
                  <a:t>) </a:t>
                </a:r>
                <a:r>
                  <a:rPr lang="en-US" altLang="ko-KR" dirty="0"/>
                  <a:t>: </a:t>
                </a:r>
                <a:r>
                  <a:rPr lang="ko-KR" altLang="en-US" dirty="0"/>
                  <a:t>무게가 줄어든다</a:t>
                </a:r>
                <a:endParaRPr lang="en-US" altLang="ko-KR" dirty="0" smtClean="0"/>
              </a:p>
              <a:p>
                <a:pPr marL="0" indent="0">
                  <a:buNone/>
                </a:pPr>
                <a:r>
                  <a:rPr lang="en-US" altLang="ko-KR" dirty="0" smtClean="0"/>
                  <a:t>  </a:t>
                </a: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5" y="1484784"/>
                <a:ext cx="8928992" cy="4608512"/>
              </a:xfrm>
              <a:blipFill rotWithShape="1">
                <a:blip r:embed="rId3"/>
                <a:stretch>
                  <a:fillRect l="-1434" t="-264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17</a:t>
            </a:fld>
            <a:endParaRPr lang="ko-KR" altLang="en-US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880" y="324315"/>
            <a:ext cx="91076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 smtClean="0"/>
              <a:t>Elevator</a:t>
            </a:r>
            <a:endParaRPr lang="ko-KR" altLang="en-US" b="1" dirty="0"/>
          </a:p>
        </p:txBody>
      </p:sp>
      <p:sp>
        <p:nvSpPr>
          <p:cNvPr id="8" name="날짜 개체 틀 3"/>
          <p:cNvSpPr txBox="1">
            <a:spLocks/>
          </p:cNvSpPr>
          <p:nvPr/>
        </p:nvSpPr>
        <p:spPr>
          <a:xfrm>
            <a:off x="2724558" y="6377622"/>
            <a:ext cx="57358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900" dirty="0" smtClean="0"/>
              <a:t>그림출처</a:t>
            </a:r>
            <a:r>
              <a:rPr lang="en-US" altLang="ko-KR" sz="900" dirty="0" smtClean="0"/>
              <a:t>: </a:t>
            </a:r>
            <a:r>
              <a:rPr lang="en-US" altLang="ko-KR" sz="900" dirty="0"/>
              <a:t>http://psi.phys.wits.ac.za/teaching/Connell/phys284/2005/lecture-01/lecture_01/node5.html</a:t>
            </a:r>
            <a:endParaRPr lang="ko-KR" altLang="en-US" sz="900" dirty="0"/>
          </a:p>
        </p:txBody>
      </p:sp>
    </p:spTree>
    <p:extLst>
      <p:ext uri="{BB962C8B-B14F-4D97-AF65-F5344CB8AC3E}">
        <p14:creationId xmlns:p14="http://schemas.microsoft.com/office/powerpoint/2010/main" val="1580004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7505" y="1484784"/>
            <a:ext cx="8928992" cy="4608512"/>
          </a:xfrm>
        </p:spPr>
        <p:txBody>
          <a:bodyPr>
            <a:normAutofit/>
          </a:bodyPr>
          <a:lstStyle/>
          <a:p>
            <a:r>
              <a:rPr lang="ko-KR" altLang="en-US" dirty="0" err="1" smtClean="0"/>
              <a:t>자유낙하하는</a:t>
            </a:r>
            <a:r>
              <a:rPr lang="ko-KR" altLang="en-US" dirty="0" smtClean="0"/>
              <a:t> 엘리베이터 안에서 몸무게를  재면 어떻게 될까</a:t>
            </a:r>
            <a:r>
              <a:rPr lang="en-US" altLang="ko-KR" dirty="0" smtClean="0"/>
              <a:t>?</a:t>
            </a:r>
          </a:p>
          <a:p>
            <a:r>
              <a:rPr lang="ko-KR" altLang="en-US" dirty="0" smtClean="0"/>
              <a:t>똑 같은 상황에서 양팔저울을 이용하여 무게를 잴 수 있을까</a:t>
            </a:r>
            <a:r>
              <a:rPr lang="en-US" altLang="ko-KR" dirty="0" smtClean="0"/>
              <a:t>?</a:t>
            </a:r>
          </a:p>
          <a:p>
            <a:r>
              <a:rPr lang="ko-KR" altLang="en-US" dirty="0" smtClean="0"/>
              <a:t>우주 공간의 무중력 상태에서 이와 같은 실험을 하면 무슨 결과가 나올까</a:t>
            </a:r>
            <a:r>
              <a:rPr lang="en-US" altLang="ko-KR" dirty="0" smtClean="0"/>
              <a:t>?</a:t>
            </a:r>
          </a:p>
          <a:p>
            <a:r>
              <a:rPr lang="ko-KR" altLang="en-US" dirty="0" smtClean="0"/>
              <a:t>괘종시계는</a:t>
            </a:r>
            <a:r>
              <a:rPr lang="en-US" altLang="ko-KR" dirty="0" smtClean="0"/>
              <a:t>?</a:t>
            </a:r>
            <a:r>
              <a:rPr lang="ko-KR" altLang="en-US" dirty="0" smtClean="0"/>
              <a:t> 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18</a:t>
            </a:fld>
            <a:endParaRPr lang="ko-KR" altLang="en-US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880" y="324315"/>
            <a:ext cx="91076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 smtClean="0"/>
              <a:t>Free Fall</a:t>
            </a:r>
            <a:endParaRPr lang="ko-KR" altLang="en-US" b="1" dirty="0"/>
          </a:p>
        </p:txBody>
      </p:sp>
      <p:sp>
        <p:nvSpPr>
          <p:cNvPr id="8" name="날짜 개체 틀 3"/>
          <p:cNvSpPr txBox="1">
            <a:spLocks/>
          </p:cNvSpPr>
          <p:nvPr/>
        </p:nvSpPr>
        <p:spPr>
          <a:xfrm>
            <a:off x="2724558" y="6377622"/>
            <a:ext cx="57358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900" dirty="0" smtClean="0"/>
              <a:t>그림출처</a:t>
            </a:r>
            <a:r>
              <a:rPr lang="en-US" altLang="ko-KR" sz="900" dirty="0" smtClean="0"/>
              <a:t>: </a:t>
            </a:r>
            <a:r>
              <a:rPr lang="en-US" altLang="ko-KR" sz="900" dirty="0"/>
              <a:t>http://psi.phys.wits.ac.za/teaching/Connell/phys284/2005/lecture-01/lecture_01/node5.html</a:t>
            </a:r>
            <a:endParaRPr lang="ko-KR" altLang="en-US" sz="900" dirty="0"/>
          </a:p>
        </p:txBody>
      </p:sp>
    </p:spTree>
    <p:extLst>
      <p:ext uri="{BB962C8B-B14F-4D97-AF65-F5344CB8AC3E}">
        <p14:creationId xmlns:p14="http://schemas.microsoft.com/office/powerpoint/2010/main" val="363504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7505" y="1484784"/>
            <a:ext cx="8928992" cy="4608512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hlinkClick r:id="rId2"/>
              </a:rPr>
              <a:t>회전하는</a:t>
            </a:r>
            <a:r>
              <a:rPr lang="en-US" altLang="ko-KR" dirty="0" smtClean="0">
                <a:hlinkClick r:id="rId2"/>
              </a:rPr>
              <a:t> </a:t>
            </a:r>
            <a:r>
              <a:rPr lang="ko-KR" altLang="en-US" dirty="0" smtClean="0">
                <a:hlinkClick r:id="rId2"/>
              </a:rPr>
              <a:t>수조에 담긴 물의 표면을 관찰하자</a:t>
            </a:r>
            <a:r>
              <a:rPr lang="en-US" altLang="ko-KR" dirty="0" smtClean="0">
                <a:hlinkClick r:id="rId2"/>
              </a:rPr>
              <a:t>.</a:t>
            </a:r>
            <a:endParaRPr lang="en-US" altLang="ko-KR" dirty="0" smtClean="0"/>
          </a:p>
          <a:p>
            <a:r>
              <a:rPr lang="ko-KR" altLang="en-US" dirty="0" smtClean="0"/>
              <a:t>회전축 근처의 수면은 내려가고 축으로부터 멀 수록 수면이 올라간다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수조와 함께 돌아가는 </a:t>
            </a:r>
            <a:r>
              <a:rPr lang="ko-KR" altLang="en-US" dirty="0" err="1" smtClean="0"/>
              <a:t>좌표계에서</a:t>
            </a:r>
            <a:r>
              <a:rPr lang="ko-KR" altLang="en-US" dirty="0" smtClean="0"/>
              <a:t> 관찰한 현상을 활용하여 이 좌표계가 관성좌표계가 아님을 밝혀보자</a:t>
            </a:r>
            <a:r>
              <a:rPr lang="en-US" altLang="ko-KR" dirty="0" smtClean="0"/>
              <a:t>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19</a:t>
            </a:fld>
            <a:endParaRPr lang="ko-KR" altLang="en-US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880" y="324315"/>
            <a:ext cx="91076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 smtClean="0"/>
              <a:t>Rotating Frame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674804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rmAutofit/>
          </a:bodyPr>
          <a:lstStyle/>
          <a:p>
            <a:r>
              <a:rPr lang="en-US" altLang="ko-KR" sz="8000" b="1" dirty="0" smtClean="0"/>
              <a:t>Galilean Transformation</a:t>
            </a:r>
            <a:br>
              <a:rPr lang="en-US" altLang="ko-KR" sz="8000" b="1" dirty="0" smtClean="0"/>
            </a:br>
            <a:r>
              <a:rPr lang="en-US" altLang="ko-KR" sz="8000" b="1" dirty="0" smtClean="0"/>
              <a:t>and Newtonian Mechanics</a:t>
            </a:r>
            <a:endParaRPr lang="ko-KR" altLang="en-US" sz="8000" b="1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2415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19" y="1484784"/>
            <a:ext cx="8712969" cy="4608512"/>
          </a:xfrm>
        </p:spPr>
        <p:txBody>
          <a:bodyPr>
            <a:normAutofit/>
          </a:bodyPr>
          <a:lstStyle/>
          <a:p>
            <a:r>
              <a:rPr lang="ko-KR" altLang="en-US" dirty="0" err="1" smtClean="0"/>
              <a:t>비관성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좌표계에서</a:t>
            </a:r>
            <a:r>
              <a:rPr lang="ko-KR" altLang="en-US" dirty="0" smtClean="0"/>
              <a:t> 힘으로 오인할 수 있지만 </a:t>
            </a:r>
            <a:r>
              <a:rPr lang="ko-KR" altLang="en-US" dirty="0" err="1" smtClean="0"/>
              <a:t>관성좌표계에서는</a:t>
            </a:r>
            <a:r>
              <a:rPr lang="ko-KR" altLang="en-US" dirty="0" smtClean="0"/>
              <a:t> 힘으로 보이지 않는 것을 </a:t>
            </a:r>
            <a:r>
              <a:rPr lang="ko-KR" altLang="en-US" dirty="0" err="1" smtClean="0"/>
              <a:t>가짜힘이라고</a:t>
            </a:r>
            <a:r>
              <a:rPr lang="ko-KR" altLang="en-US" dirty="0" smtClean="0"/>
              <a:t> 부른다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회전 </a:t>
            </a:r>
            <a:r>
              <a:rPr lang="ko-KR" altLang="en-US" dirty="0" err="1" smtClean="0"/>
              <a:t>좌표계에서</a:t>
            </a:r>
            <a:r>
              <a:rPr lang="ko-KR" altLang="en-US" dirty="0" smtClean="0"/>
              <a:t> 나타나는 원심력은 대표적인 예이다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ko-KR" altLang="en-US" dirty="0" err="1" smtClean="0"/>
              <a:t>자유낙하하는</a:t>
            </a:r>
            <a:r>
              <a:rPr lang="ko-KR" altLang="en-US" dirty="0" smtClean="0"/>
              <a:t> 엘리베이터 안에서 가만히 있는 물체의 가짜 힘을 찾아보자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en-US" altLang="ko-KR" dirty="0" smtClean="0"/>
              <a:t> 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20</a:t>
            </a:fld>
            <a:endParaRPr lang="ko-KR" altLang="en-US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880" y="324315"/>
            <a:ext cx="91076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 smtClean="0"/>
              <a:t>Fictitious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Force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4075688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rmAutofit/>
          </a:bodyPr>
          <a:lstStyle/>
          <a:p>
            <a:r>
              <a:rPr lang="en-US" altLang="ko-KR" sz="8000" b="1" dirty="0" smtClean="0"/>
              <a:t>Law of Inertia</a:t>
            </a:r>
            <a:endParaRPr lang="ko-KR" altLang="en-US" sz="8000" b="1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2109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251519" y="1484784"/>
                <a:ext cx="8784977" cy="4896544"/>
              </a:xfrm>
            </p:spPr>
            <p:txBody>
              <a:bodyPr>
                <a:normAutofit/>
              </a:bodyPr>
              <a:lstStyle/>
              <a:p>
                <a:r>
                  <a:rPr lang="ko-KR" altLang="en-US" dirty="0" smtClean="0"/>
                  <a:t>관성좌표계란 관성의 법칙이 성립하는       </a:t>
                </a:r>
                <a:r>
                  <a:rPr lang="ko-KR" altLang="en-US" dirty="0" err="1" smtClean="0"/>
                  <a:t>좌표계이다</a:t>
                </a:r>
                <a:r>
                  <a:rPr lang="en-US" altLang="ko-KR" dirty="0" smtClean="0"/>
                  <a:t>. </a:t>
                </a:r>
              </a:p>
              <a:p>
                <a:r>
                  <a:rPr lang="ko-KR" altLang="en-US" dirty="0" smtClean="0"/>
                  <a:t>관성</a:t>
                </a:r>
                <a:r>
                  <a:rPr lang="en-US" altLang="ko-KR" dirty="0" smtClean="0"/>
                  <a:t> </a:t>
                </a:r>
                <a:r>
                  <a:rPr lang="ko-KR" altLang="en-US" dirty="0" err="1" smtClean="0"/>
                  <a:t>좌표계</a:t>
                </a:r>
                <a:r>
                  <a:rPr lang="ko-KR" alt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𝑆</m:t>
                    </m:r>
                  </m:oMath>
                </a14:m>
                <a:r>
                  <a:rPr lang="ko-KR" altLang="en-US" dirty="0" smtClean="0"/>
                  <a:t>가 존재한다고 가정하자</a:t>
                </a:r>
                <a:r>
                  <a:rPr lang="en-US" altLang="ko-KR" dirty="0" smtClean="0"/>
                  <a:t>. </a:t>
                </a:r>
                <a:r>
                  <a:rPr lang="ko-KR" altLang="en-US" dirty="0" smtClean="0"/>
                  <a:t>또 다른 </a:t>
                </a:r>
                <a:r>
                  <a:rPr lang="ko-KR" altLang="en-US" dirty="0" err="1" smtClean="0"/>
                  <a:t>관성좌표계</a:t>
                </a:r>
                <a:r>
                  <a:rPr lang="ko-KR" alt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𝑆</m:t>
                    </m:r>
                    <m:r>
                      <a:rPr lang="en-US" altLang="ko-KR" b="0" i="1" smtClean="0">
                        <a:latin typeface="Cambria Math"/>
                      </a:rPr>
                      <m:t>′</m:t>
                    </m:r>
                    <m:r>
                      <a:rPr lang="en-US" altLang="ko-KR" i="1">
                        <a:latin typeface="Cambria Math"/>
                      </a:rPr>
                      <m:t> </m:t>
                    </m:r>
                  </m:oMath>
                </a14:m>
                <a:r>
                  <a:rPr lang="ko-KR" altLang="en-US" dirty="0" smtClean="0"/>
                  <a:t>을</a:t>
                </a:r>
                <a:r>
                  <a:rPr lang="en-US" altLang="ko-KR" dirty="0" smtClean="0"/>
                  <a:t>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𝑆</m:t>
                    </m:r>
                    <m:r>
                      <a:rPr lang="en-US" altLang="ko-KR" i="1">
                        <a:latin typeface="Cambria Math"/>
                      </a:rPr>
                      <m:t> </m:t>
                    </m:r>
                  </m:oMath>
                </a14:m>
                <a:r>
                  <a:rPr lang="ko-KR" altLang="en-US" dirty="0" smtClean="0"/>
                  <a:t>에서</a:t>
                </a:r>
                <a:r>
                  <a:rPr lang="en-US" altLang="ko-KR" dirty="0" smtClean="0"/>
                  <a:t> </a:t>
                </a:r>
                <a:r>
                  <a:rPr lang="ko-KR" altLang="en-US" dirty="0" smtClean="0"/>
                  <a:t>보면 등속도</a:t>
                </a:r>
                <a14:m>
                  <m:oMath xmlns:m="http://schemas.openxmlformats.org/officeDocument/2006/math">
                    <m:r>
                      <a:rPr lang="en-US" altLang="ko-KR" b="0" i="0" smtClean="0">
                        <a:latin typeface="Cambria Math"/>
                      </a:rPr>
                      <m:t>(</m:t>
                    </m:r>
                    <m:r>
                      <a:rPr lang="en-US" altLang="ko-KR" i="1">
                        <a:latin typeface="Cambria Math"/>
                      </a:rPr>
                      <m:t>𝑣</m:t>
                    </m:r>
                    <m:r>
                      <a:rPr lang="en-US" altLang="ko-KR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ko-KR" altLang="en-US" dirty="0" smtClean="0"/>
                  <a:t>로 이동함을 보이시오</a:t>
                </a:r>
                <a:r>
                  <a:rPr lang="en-US" altLang="ko-KR" dirty="0" smtClean="0"/>
                  <a:t>. </a:t>
                </a:r>
              </a:p>
              <a:p>
                <a:r>
                  <a:rPr lang="ko-KR" altLang="en-US" dirty="0" smtClean="0"/>
                  <a:t>두 좌표계간의 상대적 대칭성에 의거하여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𝑆</m:t>
                    </m:r>
                    <m:r>
                      <a:rPr lang="en-US" altLang="ko-KR" i="1">
                        <a:latin typeface="Cambria Math"/>
                      </a:rPr>
                      <m:t> </m:t>
                    </m:r>
                    <m:r>
                      <a:rPr lang="ko-KR" altLang="en-US" b="0" i="1" smtClean="0">
                        <a:latin typeface="Cambria Math"/>
                      </a:rPr>
                      <m:t>는</m:t>
                    </m:r>
                    <m:r>
                      <a:rPr lang="en-US" altLang="ko-KR" b="0" i="1" smtClean="0">
                        <a:latin typeface="Cambria Math"/>
                      </a:rPr>
                      <m:t> </m:t>
                    </m:r>
                    <m:r>
                      <a:rPr lang="en-US" altLang="ko-KR" i="1">
                        <a:latin typeface="Cambria Math"/>
                      </a:rPr>
                      <m:t>𝑆</m:t>
                    </m:r>
                    <m:r>
                      <a:rPr lang="en-US" altLang="ko-KR" i="1">
                        <a:latin typeface="Cambria Math"/>
                      </a:rPr>
                      <m:t>′</m:t>
                    </m:r>
                  </m:oMath>
                </a14:m>
                <a:r>
                  <a:rPr lang="ko-KR" altLang="en-US" dirty="0"/>
                  <a:t>에서 보았을 때 속도</a:t>
                </a:r>
                <a14:m>
                  <m:oMath xmlns:m="http://schemas.openxmlformats.org/officeDocument/2006/math">
                    <m:r>
                      <a:rPr lang="en-US" altLang="ko-KR">
                        <a:latin typeface="Cambria Math"/>
                      </a:rPr>
                      <m:t> </m:t>
                    </m:r>
                    <m:r>
                      <a:rPr lang="en-US" altLang="ko-KR" b="0" i="1" smtClean="0">
                        <a:latin typeface="Cambria Math"/>
                      </a:rPr>
                      <m:t>−</m:t>
                    </m:r>
                    <m:r>
                      <a:rPr lang="en-US" altLang="ko-KR" i="1">
                        <a:latin typeface="Cambria Math"/>
                      </a:rPr>
                      <m:t>𝑣</m:t>
                    </m:r>
                  </m:oMath>
                </a14:m>
                <a:r>
                  <a:rPr lang="ko-KR" altLang="en-US" dirty="0" smtClean="0"/>
                  <a:t>로 움직여야 함을 보이시오</a:t>
                </a:r>
                <a:r>
                  <a:rPr lang="en-US" altLang="ko-KR" dirty="0" smtClean="0"/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𝑆</m:t>
                    </m:r>
                    <m:r>
                      <a:rPr lang="ko-KR" altLang="en-US" b="0" i="1" smtClean="0">
                        <a:latin typeface="Cambria Math"/>
                      </a:rPr>
                      <m:t>와</m:t>
                    </m:r>
                    <m:r>
                      <a:rPr lang="en-US" altLang="ko-KR" i="1">
                        <a:latin typeface="Cambria Math"/>
                      </a:rPr>
                      <m:t> </m:t>
                    </m:r>
                    <m:r>
                      <a:rPr lang="en-US" altLang="ko-KR" i="1">
                        <a:latin typeface="Cambria Math"/>
                      </a:rPr>
                      <m:t>𝑆</m:t>
                    </m:r>
                    <m:r>
                      <a:rPr lang="en-US" altLang="ko-KR" i="1">
                        <a:latin typeface="Cambria Math"/>
                      </a:rPr>
                      <m:t>′</m:t>
                    </m:r>
                  </m:oMath>
                </a14:m>
                <a:r>
                  <a:rPr lang="ko-KR" altLang="en-US" dirty="0" smtClean="0"/>
                  <a:t>는 동등해야 한다</a:t>
                </a:r>
                <a:r>
                  <a:rPr lang="en-US" altLang="ko-KR" dirty="0" smtClean="0"/>
                  <a:t>.</a:t>
                </a:r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19" y="1484784"/>
                <a:ext cx="8784977" cy="4896544"/>
              </a:xfrm>
              <a:blipFill rotWithShape="1">
                <a:blip r:embed="rId2"/>
                <a:stretch>
                  <a:fillRect l="-1527" t="-1743" r="-625" b="-149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4</a:t>
            </a:fld>
            <a:endParaRPr lang="ko-KR" altLang="en-US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880" y="324315"/>
            <a:ext cx="91076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 smtClean="0"/>
              <a:t>Inertial Reference Frame</a:t>
            </a:r>
            <a:endParaRPr lang="ko-KR" altLang="en-US" b="1" dirty="0"/>
          </a:p>
        </p:txBody>
      </p:sp>
      <p:sp>
        <p:nvSpPr>
          <p:cNvPr id="8" name="날짜 개체 틀 3"/>
          <p:cNvSpPr txBox="1">
            <a:spLocks/>
          </p:cNvSpPr>
          <p:nvPr/>
        </p:nvSpPr>
        <p:spPr>
          <a:xfrm>
            <a:off x="2724558" y="6377622"/>
            <a:ext cx="57358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900" dirty="0" smtClean="0"/>
              <a:t>그림출처</a:t>
            </a:r>
            <a:r>
              <a:rPr lang="en-US" altLang="ko-KR" sz="900" dirty="0" smtClean="0"/>
              <a:t>: </a:t>
            </a:r>
            <a:r>
              <a:rPr lang="en-US" altLang="ko-KR" sz="900" dirty="0"/>
              <a:t>http://psi.phys.wits.ac.za/teaching/Connell/phys284/2005/lecture-01/lecture_01/node5.html</a:t>
            </a:r>
            <a:endParaRPr lang="ko-KR" altLang="en-US" sz="900" dirty="0"/>
          </a:p>
        </p:txBody>
      </p:sp>
    </p:spTree>
    <p:extLst>
      <p:ext uri="{BB962C8B-B14F-4D97-AF65-F5344CB8AC3E}">
        <p14:creationId xmlns:p14="http://schemas.microsoft.com/office/powerpoint/2010/main" val="2081235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19" y="1196752"/>
            <a:ext cx="8784977" cy="4680520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갑자기 서는 버스 안에서 일어나는 일을 생각하고 </a:t>
            </a:r>
            <a:r>
              <a:rPr lang="ko-KR" altLang="en-US" dirty="0" smtClean="0">
                <a:hlinkClick r:id="rId2"/>
              </a:rPr>
              <a:t>이 버스</a:t>
            </a:r>
            <a:r>
              <a:rPr lang="ko-KR" altLang="en-US" dirty="0" smtClean="0"/>
              <a:t>에 고정된 좌표계가 관성좌표계가 아님을 보이시오</a:t>
            </a:r>
            <a:r>
              <a:rPr lang="en-US" altLang="ko-KR" dirty="0"/>
              <a:t>.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ko-KR" altLang="en-US" dirty="0" err="1" smtClean="0"/>
              <a:t>자유낙하하는</a:t>
            </a:r>
            <a:r>
              <a:rPr lang="ko-KR" altLang="en-US" dirty="0" smtClean="0"/>
              <a:t> 물체에 고정된 좌표계가 관성좌표계가 아님을 보이시오</a:t>
            </a:r>
            <a:r>
              <a:rPr lang="en-US" altLang="ko-KR" dirty="0" smtClean="0"/>
              <a:t>.</a:t>
            </a:r>
          </a:p>
          <a:p>
            <a:r>
              <a:rPr lang="en-US" altLang="ko-KR" dirty="0">
                <a:hlinkClick r:id="rId3"/>
              </a:rPr>
              <a:t>Foucault Pendulum</a:t>
            </a:r>
            <a:r>
              <a:rPr lang="en-US" altLang="ko-KR" dirty="0"/>
              <a:t> </a:t>
            </a:r>
            <a:r>
              <a:rPr lang="ko-KR" altLang="en-US" dirty="0"/>
              <a:t>실험을</a:t>
            </a:r>
            <a:r>
              <a:rPr lang="en-US" altLang="ko-KR" dirty="0"/>
              <a:t> </a:t>
            </a:r>
            <a:r>
              <a:rPr lang="ko-KR" altLang="en-US" dirty="0"/>
              <a:t>보고 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  </a:t>
            </a:r>
            <a:r>
              <a:rPr lang="ko-KR" altLang="en-US" dirty="0"/>
              <a:t>지표면에 고정된 좌표계가 관성좌표계가 아님    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  </a:t>
            </a:r>
            <a:r>
              <a:rPr lang="ko-KR" altLang="en-US" dirty="0"/>
              <a:t>을 보이시오</a:t>
            </a:r>
            <a:r>
              <a:rPr lang="en-US" altLang="ko-KR" dirty="0"/>
              <a:t>.</a:t>
            </a:r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5</a:t>
            </a:fld>
            <a:endParaRPr lang="ko-KR" altLang="en-US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880" y="324315"/>
            <a:ext cx="91076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 smtClean="0"/>
              <a:t>Non-Inertial Reference Frame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873299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251519" y="1484784"/>
                <a:ext cx="6192689" cy="4608512"/>
              </a:xfrm>
            </p:spPr>
            <p:txBody>
              <a:bodyPr>
                <a:normAutofit fontScale="85000" lnSpcReduction="20000"/>
              </a:bodyPr>
              <a:lstStyle/>
              <a:p>
                <a14:m>
                  <m:oMath xmlns:m="http://schemas.openxmlformats.org/officeDocument/2006/math">
                    <m:r>
                      <a:rPr lang="ko-KR" altLang="en-US" b="0" i="1" smtClean="0">
                        <a:latin typeface="Cambria Math"/>
                      </a:rPr>
                      <m:t>두</m:t>
                    </m:r>
                    <m:r>
                      <a:rPr lang="en-US" altLang="ko-KR" b="0" i="1" smtClean="0">
                        <a:latin typeface="Cambria Math"/>
                      </a:rPr>
                      <m:t> </m:t>
                    </m:r>
                    <m:r>
                      <a:rPr lang="ko-KR" altLang="en-US" b="0" i="1" smtClean="0">
                        <a:latin typeface="Cambria Math"/>
                      </a:rPr>
                      <m:t>관성좌표계가</m:t>
                    </m:r>
                    <m:r>
                      <a:rPr lang="en-US" altLang="ko-KR" b="0" i="1" smtClean="0">
                        <a:latin typeface="Cambria Math"/>
                      </a:rPr>
                      <m:t> </m:t>
                    </m:r>
                    <m:r>
                      <a:rPr lang="en-US" altLang="ko-KR" i="1">
                        <a:latin typeface="Cambria Math"/>
                      </a:rPr>
                      <m:t>𝑥</m:t>
                    </m:r>
                    <m:r>
                      <a:rPr lang="ko-KR" altLang="en-US" b="0" i="1" smtClean="0">
                        <a:latin typeface="Cambria Math"/>
                      </a:rPr>
                      <m:t>축을</m:t>
                    </m:r>
                    <m:r>
                      <a:rPr lang="en-US" altLang="ko-KR" b="0" i="1" smtClean="0">
                        <a:latin typeface="Cambria Math"/>
                      </a:rPr>
                      <m:t> </m:t>
                    </m:r>
                    <m:r>
                      <a:rPr lang="ko-KR" altLang="en-US" b="0" i="1" smtClean="0">
                        <a:latin typeface="Cambria Math"/>
                      </a:rPr>
                      <m:t>따라</m:t>
                    </m:r>
                  </m:oMath>
                </a14:m>
                <a:endParaRPr lang="en-US" altLang="ko-KR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b="0" i="1" smtClean="0">
                          <a:latin typeface="Cambria Math"/>
                        </a:rPr>
                        <m:t>균일한</m:t>
                      </m:r>
                      <m:r>
                        <a:rPr lang="en-US" altLang="ko-KR" b="0" i="1" smtClean="0">
                          <a:latin typeface="Cambria Math"/>
                        </a:rPr>
                        <m:t> </m:t>
                      </m:r>
                      <m:r>
                        <a:rPr lang="ko-KR" altLang="en-US" b="0" i="1" smtClean="0">
                          <a:latin typeface="Cambria Math"/>
                        </a:rPr>
                        <m:t>상대속도</m:t>
                      </m:r>
                      <m:r>
                        <a:rPr lang="en-US" altLang="ko-KR" b="0" i="1" smtClean="0">
                          <a:latin typeface="Cambria Math"/>
                        </a:rPr>
                        <m:t> </m:t>
                      </m:r>
                      <m:r>
                        <a:rPr lang="en-US" altLang="ko-KR" b="0" i="1" smtClean="0">
                          <a:latin typeface="Cambria Math"/>
                        </a:rPr>
                        <m:t>𝑉</m:t>
                      </m:r>
                      <m:r>
                        <a:rPr lang="ko-KR" altLang="en-US" b="0" i="1" smtClean="0">
                          <a:latin typeface="Cambria Math"/>
                        </a:rPr>
                        <m:t>로</m:t>
                      </m:r>
                      <m:r>
                        <a:rPr lang="en-US" altLang="ko-KR" b="0" i="1" smtClean="0">
                          <a:latin typeface="Cambria Math"/>
                        </a:rPr>
                        <m:t> </m:t>
                      </m:r>
                      <m:r>
                        <a:rPr lang="ko-KR" altLang="en-US" b="0" i="1" smtClean="0">
                          <a:latin typeface="Cambria Math"/>
                        </a:rPr>
                        <m:t>운동하는</m:t>
                      </m:r>
                      <m:r>
                        <a:rPr lang="en-US" altLang="ko-KR" b="0" i="1" smtClean="0">
                          <a:latin typeface="Cambria Math"/>
                        </a:rPr>
                        <m:t> </m:t>
                      </m:r>
                      <m:r>
                        <a:rPr lang="ko-KR" altLang="en-US" b="0" i="1" smtClean="0">
                          <a:latin typeface="Cambria Math"/>
                        </a:rPr>
                        <m:t>경우</m:t>
                      </m:r>
                    </m:oMath>
                  </m:oMathPara>
                </a14:m>
                <a:endParaRPr lang="en-US" altLang="ko-KR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</a:rPr>
                      <m:t>𝑡</m:t>
                    </m:r>
                    <m:r>
                      <m:rPr>
                        <m:nor/>
                      </m:rPr>
                      <a:rPr lang="en-US" altLang="ko-KR" b="0" i="0" smtClean="0">
                        <a:latin typeface="Cambria Math"/>
                      </a:rPr>
                      <m:t> :</m:t>
                    </m:r>
                  </m:oMath>
                </a14:m>
                <a:r>
                  <a:rPr lang="en-US" altLang="ko-KR" b="0" i="0" dirty="0" smtClean="0">
                    <a:latin typeface="Cambria Math"/>
                  </a:rPr>
                  <a:t> </a:t>
                </a:r>
                <a:r>
                  <a:rPr lang="en-US" altLang="ko-KR" dirty="0"/>
                  <a:t> </a:t>
                </a:r>
                <a:r>
                  <a:rPr lang="en-US" altLang="ko-KR" dirty="0" smtClean="0"/>
                  <a:t>time is invariant</a:t>
                </a:r>
                <a:endParaRPr lang="en-US" altLang="ko-KR" b="0" i="0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ko-KR" altLang="en-US" b="0" dirty="0" smtClean="0"/>
                  <a:t>  </a:t>
                </a:r>
                <a14:m>
                  <m:oMath xmlns:m="http://schemas.openxmlformats.org/officeDocument/2006/math">
                    <m:r>
                      <a:rPr lang="ko-KR" altLang="en-US" b="0" i="1" dirty="0" smtClean="0">
                        <a:latin typeface="Cambria Math"/>
                      </a:rPr>
                      <m:t>두</m:t>
                    </m:r>
                    <m:r>
                      <a:rPr lang="en-US" altLang="ko-KR" b="0" i="1" dirty="0" smtClean="0">
                        <a:latin typeface="Cambria Math"/>
                      </a:rPr>
                      <m:t> </m:t>
                    </m:r>
                    <m:r>
                      <a:rPr lang="ko-KR" altLang="en-US" b="0" i="1" dirty="0" smtClean="0">
                        <a:latin typeface="Cambria Math"/>
                      </a:rPr>
                      <m:t>좌표계의</m:t>
                    </m:r>
                    <m:r>
                      <a:rPr lang="en-US" altLang="ko-KR" b="0" i="1" dirty="0" smtClean="0">
                        <a:latin typeface="Cambria Math"/>
                      </a:rPr>
                      <m:t> </m:t>
                    </m:r>
                    <m:r>
                      <a:rPr lang="ko-KR" altLang="en-US" b="0" i="1" dirty="0" smtClean="0">
                        <a:latin typeface="Cambria Math"/>
                      </a:rPr>
                      <m:t>시간은</m:t>
                    </m:r>
                    <m:r>
                      <a:rPr lang="en-US" altLang="ko-KR" b="0" i="1" dirty="0" smtClean="0">
                        <a:latin typeface="Cambria Math"/>
                      </a:rPr>
                      <m:t> </m:t>
                    </m:r>
                    <m:r>
                      <a:rPr lang="ko-KR" altLang="en-US" b="0" i="1" dirty="0" smtClean="0">
                        <a:latin typeface="Cambria Math"/>
                      </a:rPr>
                      <m:t>동일하다</m:t>
                    </m:r>
                  </m:oMath>
                </a14:m>
                <a:r>
                  <a:rPr lang="en-US" altLang="ko-KR" b="0" i="1" dirty="0" smtClean="0">
                    <a:latin typeface="Cambria Math"/>
                  </a:rPr>
                  <a:t>.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</a:rPr>
                      <m:t>𝑥</m:t>
                    </m:r>
                    <m:r>
                      <a:rPr lang="en-US" altLang="ko-KR" b="0" i="1" smtClean="0">
                        <a:latin typeface="Cambria Math"/>
                      </a:rPr>
                      <m:t>−</m:t>
                    </m:r>
                    <m:r>
                      <a:rPr lang="en-US" altLang="ko-KR" b="0" i="1" smtClean="0">
                        <a:latin typeface="Cambria Math"/>
                      </a:rPr>
                      <m:t>𝑉𝑡</m:t>
                    </m:r>
                    <m:r>
                      <a:rPr lang="en-US" altLang="ko-KR" b="0" i="1" smtClean="0">
                        <a:latin typeface="Cambria Math"/>
                      </a:rPr>
                      <m:t>,  </m:t>
                    </m:r>
                    <m:sSup>
                      <m:sSup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</a:rPr>
                      <m:t>𝑦</m:t>
                    </m:r>
                    <m:r>
                      <a:rPr lang="en-US" altLang="ko-KR" b="0" i="1" smtClean="0">
                        <a:latin typeface="Cambria Math"/>
                      </a:rPr>
                      <m:t>,   </m:t>
                    </m:r>
                    <m:sSup>
                      <m:sSup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</a:rPr>
                      <m:t>𝑧</m:t>
                    </m:r>
                  </m:oMath>
                </a14:m>
                <a:r>
                  <a:rPr lang="en-US" altLang="ko-KR" dirty="0" smtClean="0"/>
                  <a:t>:</a:t>
                </a:r>
              </a:p>
              <a:p>
                <a:pPr marL="0" indent="0">
                  <a:buNone/>
                </a:pPr>
                <a:r>
                  <a:rPr lang="en-US" altLang="ko-KR" dirty="0" smtClean="0"/>
                  <a:t>  </a:t>
                </a:r>
                <a:r>
                  <a:rPr lang="en-US" altLang="ko-KR" dirty="0"/>
                  <a:t> </a:t>
                </a:r>
                <a:r>
                  <a:rPr lang="en-US" altLang="ko-KR" dirty="0" smtClean="0"/>
                  <a:t>coordinates are covariant</a:t>
                </a:r>
              </a:p>
              <a:p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𝑆</m:t>
                    </m:r>
                    <m:r>
                      <a:rPr lang="en-US" altLang="ko-KR" b="0" i="1" smtClean="0">
                        <a:latin typeface="Cambria Math"/>
                      </a:rPr>
                      <m:t> </m:t>
                    </m:r>
                    <m:r>
                      <a:rPr lang="ko-KR" altLang="en-US" i="1" dirty="0">
                        <a:latin typeface="Cambria Math"/>
                      </a:rPr>
                      <m:t>에서</m:t>
                    </m:r>
                    <m:r>
                      <a:rPr lang="en-US" altLang="ko-KR" i="1" dirty="0">
                        <a:latin typeface="Cambria Math"/>
                      </a:rPr>
                      <m:t> </m:t>
                    </m:r>
                    <m:r>
                      <a:rPr lang="ko-KR" altLang="en-US" i="1" dirty="0">
                        <a:latin typeface="Cambria Math"/>
                      </a:rPr>
                      <m:t>본</m:t>
                    </m:r>
                    <m:r>
                      <a:rPr lang="en-US" altLang="ko-KR" i="1" dirty="0">
                        <a:latin typeface="Cambria Math"/>
                      </a:rPr>
                      <m:t> </m:t>
                    </m:r>
                    <m:r>
                      <a:rPr lang="ko-KR" altLang="en-US" i="1" dirty="0">
                        <a:latin typeface="Cambria Math"/>
                      </a:rPr>
                      <m:t>물체의</m:t>
                    </m:r>
                    <m:r>
                      <a:rPr lang="en-US" altLang="ko-KR" i="1" dirty="0">
                        <a:latin typeface="Cambria Math"/>
                      </a:rPr>
                      <m:t> </m:t>
                    </m:r>
                    <m:r>
                      <a:rPr lang="ko-KR" altLang="en-US" i="1" dirty="0">
                        <a:latin typeface="Cambria Math"/>
                      </a:rPr>
                      <m:t>속도</m:t>
                    </m:r>
                    <m:r>
                      <a:rPr lang="ko-KR" altLang="en-US" b="0" i="1" dirty="0" smtClean="0">
                        <a:latin typeface="Cambria Math"/>
                      </a:rPr>
                      <m:t>가</m:t>
                    </m:r>
                    <m:r>
                      <a:rPr lang="en-US" altLang="ko-KR" b="0" i="1" dirty="0" smtClean="0">
                        <a:latin typeface="Cambria Math"/>
                      </a:rPr>
                      <m:t> </m:t>
                    </m:r>
                    <m:r>
                      <a:rPr lang="en-US" altLang="ko-KR" b="0" i="1" smtClean="0">
                        <a:latin typeface="Cambria Math"/>
                      </a:rPr>
                      <m:t>𝑣</m:t>
                    </m:r>
                    <m:r>
                      <a:rPr lang="ko-KR" altLang="en-US" b="0" i="1" dirty="0" smtClean="0">
                        <a:latin typeface="Cambria Math"/>
                      </a:rPr>
                      <m:t>라면</m:t>
                    </m:r>
                  </m:oMath>
                </a14:m>
                <a:endParaRPr lang="en-US" altLang="ko-KR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𝑆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ko-KR" altLang="en-US" b="0" i="1" dirty="0" smtClean="0">
                        <a:latin typeface="Cambria Math"/>
                      </a:rPr>
                      <m:t>에서</m:t>
                    </m:r>
                    <m:r>
                      <a:rPr lang="en-US" altLang="ko-KR" b="0" i="1" dirty="0" smtClean="0">
                        <a:latin typeface="Cambria Math"/>
                      </a:rPr>
                      <m:t> </m:t>
                    </m:r>
                    <m:r>
                      <a:rPr lang="ko-KR" altLang="en-US" b="0" i="1" dirty="0" smtClean="0">
                        <a:latin typeface="Cambria Math"/>
                      </a:rPr>
                      <m:t>본</m:t>
                    </m:r>
                    <m:r>
                      <a:rPr lang="en-US" altLang="ko-KR" b="0" i="1" dirty="0" smtClean="0">
                        <a:latin typeface="Cambria Math"/>
                      </a:rPr>
                      <m:t> </m:t>
                    </m:r>
                    <m:r>
                      <a:rPr lang="ko-KR" altLang="en-US" b="0" i="1" dirty="0" smtClean="0">
                        <a:latin typeface="Cambria Math"/>
                      </a:rPr>
                      <m:t>물체의</m:t>
                    </m:r>
                    <m:r>
                      <a:rPr lang="en-US" altLang="ko-KR" b="0" i="1" dirty="0" smtClean="0">
                        <a:latin typeface="Cambria Math"/>
                      </a:rPr>
                      <m:t> </m:t>
                    </m:r>
                    <m:r>
                      <a:rPr lang="ko-KR" altLang="en-US" b="0" i="1" dirty="0" smtClean="0">
                        <a:latin typeface="Cambria Math"/>
                      </a:rPr>
                      <m:t>속도는</m:t>
                    </m:r>
                    <m:r>
                      <a:rPr lang="en-US" altLang="ko-KR" b="0" i="1" dirty="0" smtClean="0">
                        <a:latin typeface="Cambria Math"/>
                      </a:rPr>
                      <m:t> </m:t>
                    </m:r>
                  </m:oMath>
                </a14:m>
                <a:endParaRPr lang="en-US" altLang="ko-KR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altLang="ko-KR" b="0" dirty="0" smtClean="0"/>
                  <a:t>  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𝑣</m:t>
                    </m:r>
                    <m:r>
                      <a:rPr lang="en-US" altLang="ko-KR" b="0" i="1" smtClean="0">
                        <a:latin typeface="Cambria Math"/>
                      </a:rPr>
                      <m:t>′=</m:t>
                    </m:r>
                    <m:r>
                      <a:rPr lang="en-US" altLang="ko-KR" b="0" i="1" smtClean="0">
                        <a:latin typeface="Cambria Math"/>
                      </a:rPr>
                      <m:t>𝑣</m:t>
                    </m:r>
                    <m:r>
                      <a:rPr lang="en-US" altLang="ko-KR" i="1">
                        <a:latin typeface="Cambria Math"/>
                      </a:rPr>
                      <m:t>−</m:t>
                    </m:r>
                    <m:r>
                      <a:rPr lang="en-US" altLang="ko-KR" b="0" i="1" smtClean="0">
                        <a:latin typeface="Cambria Math"/>
                      </a:rPr>
                      <m:t>𝑉</m:t>
                    </m:r>
                  </m:oMath>
                </a14:m>
                <a:r>
                  <a:rPr lang="en-US" altLang="ko-KR" dirty="0" smtClean="0"/>
                  <a:t> </a:t>
                </a:r>
                <a:r>
                  <a:rPr lang="ko-KR" altLang="en-US" dirty="0" smtClean="0"/>
                  <a:t>이다</a:t>
                </a:r>
                <a:r>
                  <a:rPr lang="en-US" altLang="ko-KR" dirty="0" smtClean="0"/>
                  <a:t>. </a:t>
                </a:r>
                <a:r>
                  <a:rPr lang="ko-KR" altLang="en-US" dirty="0" smtClean="0"/>
                  <a:t>역으로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𝑣</m:t>
                    </m:r>
                    <m:r>
                      <a:rPr lang="en-US" altLang="ko-KR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i="1"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</a:rPr>
                      <m:t>+</m:t>
                    </m:r>
                    <m:r>
                      <a:rPr lang="en-US" altLang="ko-KR" i="1">
                        <a:latin typeface="Cambria Math"/>
                      </a:rPr>
                      <m:t>𝑉</m:t>
                    </m:r>
                  </m:oMath>
                </a14:m>
                <a:endParaRPr lang="en-US" altLang="ko-KR" dirty="0" smtClean="0"/>
              </a:p>
              <a:p>
                <a:pPr marL="0" indent="0">
                  <a:buNone/>
                </a:pPr>
                <a:r>
                  <a:rPr lang="en-US" altLang="ko-KR" dirty="0"/>
                  <a:t> </a:t>
                </a:r>
                <a:r>
                  <a:rPr lang="en-US" altLang="ko-KR" dirty="0" smtClean="0"/>
                  <a:t> </a:t>
                </a: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19" y="1484784"/>
                <a:ext cx="6192689" cy="4608512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6</a:t>
            </a:fld>
            <a:endParaRPr lang="ko-KR" altLang="en-US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880" y="324315"/>
            <a:ext cx="91076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 smtClean="0"/>
              <a:t>Galilean Transformation</a:t>
            </a:r>
            <a:endParaRPr lang="ko-KR" altLang="en-US" b="1" dirty="0"/>
          </a:p>
        </p:txBody>
      </p:sp>
      <p:sp>
        <p:nvSpPr>
          <p:cNvPr id="8" name="날짜 개체 틀 3"/>
          <p:cNvSpPr txBox="1">
            <a:spLocks/>
          </p:cNvSpPr>
          <p:nvPr/>
        </p:nvSpPr>
        <p:spPr>
          <a:xfrm>
            <a:off x="2724558" y="6377622"/>
            <a:ext cx="57358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900" dirty="0" smtClean="0"/>
              <a:t>그림출처</a:t>
            </a:r>
            <a:r>
              <a:rPr lang="en-US" altLang="ko-KR" sz="900" dirty="0" smtClean="0"/>
              <a:t>: </a:t>
            </a:r>
            <a:r>
              <a:rPr lang="en-US" altLang="ko-KR" sz="900" dirty="0"/>
              <a:t>http://psi.phys.wits.ac.za/teaching/Connell/phys284/2005/lecture-01/lecture_01/node5.html</a:t>
            </a:r>
            <a:endParaRPr lang="ko-KR" altLang="en-US" sz="900" dirty="0"/>
          </a:p>
        </p:txBody>
      </p:sp>
      <p:pic>
        <p:nvPicPr>
          <p:cNvPr id="2" name="Picture 2" descr="\includegraphics[width=0.7\textwidth]{ref_frames.eps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268760"/>
            <a:ext cx="3705225" cy="276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9811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691680" y="1951672"/>
            <a:ext cx="6192689" cy="4608512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Time is invariant</a:t>
            </a:r>
          </a:p>
          <a:p>
            <a:r>
              <a:rPr lang="en-US" altLang="ko-KR" dirty="0" smtClean="0"/>
              <a:t>Mass is invariant</a:t>
            </a:r>
          </a:p>
          <a:p>
            <a:r>
              <a:rPr lang="en-US" altLang="ko-KR" dirty="0" smtClean="0"/>
              <a:t>Coordinates are covariant</a:t>
            </a:r>
          </a:p>
          <a:p>
            <a:r>
              <a:rPr lang="en-US" altLang="ko-KR" dirty="0" smtClean="0"/>
              <a:t>Velocities are covariant</a:t>
            </a:r>
          </a:p>
          <a:p>
            <a:r>
              <a:rPr lang="en-US" altLang="ko-KR" dirty="0" smtClean="0"/>
              <a:t>Acceleration is invariant</a:t>
            </a:r>
            <a:endParaRPr lang="en-US" altLang="ko-KR" dirty="0"/>
          </a:p>
          <a:p>
            <a:r>
              <a:rPr lang="en-US" altLang="ko-KR" dirty="0" smtClean="0"/>
              <a:t>Force is invariant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7</a:t>
            </a:fld>
            <a:endParaRPr lang="ko-KR" altLang="en-US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880" y="324315"/>
            <a:ext cx="91076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 smtClean="0"/>
              <a:t>Invariant/Covariant</a:t>
            </a:r>
          </a:p>
          <a:p>
            <a:r>
              <a:rPr lang="en-US" altLang="ko-KR" b="1" dirty="0" smtClean="0"/>
              <a:t>under Galilean Transformation</a:t>
            </a:r>
            <a:endParaRPr lang="ko-KR" altLang="en-US" b="1" dirty="0"/>
          </a:p>
        </p:txBody>
      </p:sp>
      <p:sp>
        <p:nvSpPr>
          <p:cNvPr id="8" name="날짜 개체 틀 3"/>
          <p:cNvSpPr txBox="1">
            <a:spLocks/>
          </p:cNvSpPr>
          <p:nvPr/>
        </p:nvSpPr>
        <p:spPr>
          <a:xfrm>
            <a:off x="2724558" y="6377622"/>
            <a:ext cx="57358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900" dirty="0" smtClean="0"/>
              <a:t>그림출처</a:t>
            </a:r>
            <a:r>
              <a:rPr lang="en-US" altLang="ko-KR" sz="900" dirty="0" smtClean="0"/>
              <a:t>: </a:t>
            </a:r>
            <a:r>
              <a:rPr lang="en-US" altLang="ko-KR" sz="900" dirty="0"/>
              <a:t>http://psi.phys.wits.ac.za/teaching/Connell/phys284/2005/lecture-01/lecture_01/node5.html</a:t>
            </a:r>
            <a:endParaRPr lang="ko-KR" altLang="en-US" sz="900" dirty="0"/>
          </a:p>
        </p:txBody>
      </p:sp>
    </p:spTree>
    <p:extLst>
      <p:ext uri="{BB962C8B-B14F-4D97-AF65-F5344CB8AC3E}">
        <p14:creationId xmlns:p14="http://schemas.microsoft.com/office/powerpoint/2010/main" val="400127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539552" y="1412776"/>
                <a:ext cx="8352928" cy="4608512"/>
              </a:xfrm>
            </p:spPr>
            <p:txBody>
              <a:bodyPr>
                <a:normAutofit/>
              </a:bodyPr>
              <a:lstStyle/>
              <a:p>
                <a:r>
                  <a:rPr lang="ko-KR" altLang="en-US" dirty="0" smtClean="0"/>
                  <a:t>변위 </a:t>
                </a:r>
                <a:r>
                  <a:rPr lang="en-US" altLang="ko-KR" dirty="0" smtClean="0">
                    <a:sym typeface="Wingdings" pitchFamily="2" charset="2"/>
                  </a:rPr>
                  <a:t> </a:t>
                </a:r>
                <a:r>
                  <a:rPr lang="ko-KR" altLang="en-US" dirty="0" smtClean="0">
                    <a:sym typeface="Wingdings" pitchFamily="2" charset="2"/>
                  </a:rPr>
                  <a:t>속도 </a:t>
                </a:r>
                <a:r>
                  <a:rPr lang="en-US" altLang="ko-KR" dirty="0" smtClean="0">
                    <a:sym typeface="Wingdings" pitchFamily="2" charset="2"/>
                  </a:rPr>
                  <a:t> </a:t>
                </a:r>
                <a:r>
                  <a:rPr lang="ko-KR" altLang="en-US" dirty="0" smtClean="0">
                    <a:sym typeface="Wingdings" pitchFamily="2" charset="2"/>
                  </a:rPr>
                  <a:t>가속도 얻는 법</a:t>
                </a:r>
                <a:endParaRPr lang="en-US" altLang="ko-KR" dirty="0" smtClean="0"/>
              </a:p>
              <a:p>
                <a:r>
                  <a:rPr lang="ko-KR" altLang="en-US" dirty="0" smtClean="0"/>
                  <a:t>속도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𝑣</m:t>
                    </m:r>
                    <m:r>
                      <a:rPr lang="en-US" altLang="ko-KR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ko-KR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ko-KR" i="1">
                            <a:latin typeface="Cambria Math"/>
                          </a:rPr>
                          <m:t>𝑑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altLang="ko-KR" i="1">
                            <a:latin typeface="Cambria Math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altLang="ko-KR" dirty="0" smtClean="0"/>
                  <a:t> </a:t>
                </a:r>
                <a:r>
                  <a:rPr lang="ko-KR" altLang="en-US" dirty="0" smtClean="0"/>
                  <a:t>는</a:t>
                </a:r>
                <a:r>
                  <a:rPr lang="en-US" altLang="ko-KR" dirty="0" smtClean="0"/>
                  <a:t> </a:t>
                </a:r>
                <a:r>
                  <a:rPr lang="ko-KR" altLang="en-US" dirty="0" smtClean="0"/>
                  <a:t>변위를 시간에 관해 미분</a:t>
                </a:r>
                <a:endParaRPr lang="en-US" altLang="ko-KR" dirty="0" smtClean="0"/>
              </a:p>
              <a:p>
                <a:r>
                  <a:rPr lang="ko-KR" altLang="en-US" dirty="0" smtClean="0"/>
                  <a:t>등속도 운동을 하면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𝑣</m:t>
                    </m:r>
                    <m:r>
                      <a:rPr lang="en-US" altLang="ko-KR" i="1">
                        <a:latin typeface="Cambria Math"/>
                      </a:rPr>
                      <m:t> </m:t>
                    </m:r>
                  </m:oMath>
                </a14:m>
                <a:r>
                  <a:rPr lang="ko-KR" altLang="en-US" dirty="0" smtClean="0"/>
                  <a:t>는 상수</a:t>
                </a:r>
                <a:endParaRPr lang="en-US" altLang="ko-KR" dirty="0" smtClean="0"/>
              </a:p>
              <a:p>
                <a:r>
                  <a:rPr lang="ko-KR" altLang="en-US" dirty="0" smtClean="0"/>
                  <a:t>가속도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𝑎</m:t>
                    </m:r>
                    <m:r>
                      <a:rPr lang="en-US" altLang="ko-KR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ko-KR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ko-KR" i="1">
                            <a:latin typeface="Cambria Math"/>
                          </a:rPr>
                          <m:t>𝑑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𝑣</m:t>
                        </m:r>
                      </m:num>
                      <m:den>
                        <m:r>
                          <a:rPr lang="en-US" altLang="ko-KR" i="1">
                            <a:latin typeface="Cambria Math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altLang="ko-KR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ko-KR" i="1">
                            <a:latin typeface="Cambria Math"/>
                          </a:rPr>
                          <m:t>𝑑</m:t>
                        </m:r>
                        <m:r>
                          <a:rPr lang="en-US" altLang="ko-KR" i="1" baseline="30000">
                            <a:latin typeface="Cambria Math"/>
                          </a:rPr>
                          <m:t>2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altLang="ko-KR" i="1">
                            <a:latin typeface="Cambria Math"/>
                          </a:rPr>
                          <m:t>𝑑𝑡</m:t>
                        </m:r>
                        <m:r>
                          <a:rPr lang="en-US" altLang="ko-KR" i="1" baseline="3000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ko-KR" dirty="0"/>
                  <a:t> </a:t>
                </a:r>
                <a:r>
                  <a:rPr lang="ko-KR" altLang="en-US" dirty="0"/>
                  <a:t>는</a:t>
                </a:r>
                <a:r>
                  <a:rPr lang="en-US" altLang="ko-KR" dirty="0"/>
                  <a:t> </a:t>
                </a:r>
                <a:r>
                  <a:rPr lang="ko-KR" altLang="en-US" dirty="0" smtClean="0"/>
                  <a:t>속</a:t>
                </a:r>
                <a:r>
                  <a:rPr lang="ko-KR" altLang="en-US" dirty="0"/>
                  <a:t>도</a:t>
                </a:r>
                <a:r>
                  <a:rPr lang="ko-KR" altLang="en-US" dirty="0" smtClean="0"/>
                  <a:t>를 </a:t>
                </a:r>
                <a:r>
                  <a:rPr lang="ko-KR" altLang="en-US" dirty="0"/>
                  <a:t>시간에 관해 미분</a:t>
                </a:r>
                <a:endParaRPr lang="en-US" altLang="ko-KR" dirty="0"/>
              </a:p>
              <a:p>
                <a:r>
                  <a:rPr lang="ko-KR" altLang="en-US" dirty="0"/>
                  <a:t>등속도이면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𝑎</m:t>
                    </m:r>
                    <m:r>
                      <a:rPr lang="en-US" altLang="ko-KR" i="1">
                        <a:latin typeface="Cambria Math"/>
                      </a:rPr>
                      <m:t> </m:t>
                    </m:r>
                  </m:oMath>
                </a14:m>
                <a:r>
                  <a:rPr lang="ko-KR" altLang="en-US" dirty="0"/>
                  <a:t>는 </a:t>
                </a:r>
                <a:r>
                  <a:rPr lang="en-US" altLang="ko-KR" dirty="0" smtClean="0"/>
                  <a:t>0</a:t>
                </a:r>
                <a:endParaRPr lang="en-US" altLang="ko-KR" dirty="0"/>
              </a:p>
              <a:p>
                <a:endParaRPr lang="en-US" altLang="ko-KR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1412776"/>
                <a:ext cx="8352928" cy="4608512"/>
              </a:xfrm>
              <a:blipFill rotWithShape="1">
                <a:blip r:embed="rId2"/>
                <a:stretch>
                  <a:fillRect l="-1679" t="-185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8</a:t>
            </a:fld>
            <a:endParaRPr lang="ko-KR" altLang="en-US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880" y="324315"/>
            <a:ext cx="91076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b="1" dirty="0" smtClean="0"/>
              <a:t>등속운동에서 변위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속도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가속도</a:t>
            </a:r>
            <a:endParaRPr lang="ko-KR" altLang="en-US" b="1" dirty="0"/>
          </a:p>
        </p:txBody>
      </p:sp>
      <p:sp>
        <p:nvSpPr>
          <p:cNvPr id="8" name="날짜 개체 틀 3"/>
          <p:cNvSpPr txBox="1">
            <a:spLocks/>
          </p:cNvSpPr>
          <p:nvPr/>
        </p:nvSpPr>
        <p:spPr>
          <a:xfrm>
            <a:off x="2724558" y="6377622"/>
            <a:ext cx="57358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900" dirty="0" smtClean="0"/>
              <a:t>그림출처</a:t>
            </a:r>
            <a:r>
              <a:rPr lang="en-US" altLang="ko-KR" sz="900" dirty="0" smtClean="0"/>
              <a:t>: </a:t>
            </a:r>
            <a:r>
              <a:rPr lang="en-US" altLang="ko-KR" sz="900" dirty="0"/>
              <a:t>http://psi.phys.wits.ac.za/teaching/Connell/phys284/2005/lecture-01/lecture_01/node5.html</a:t>
            </a:r>
            <a:endParaRPr lang="ko-KR" altLang="en-US" sz="900" dirty="0"/>
          </a:p>
        </p:txBody>
      </p:sp>
    </p:spTree>
    <p:extLst>
      <p:ext uri="{BB962C8B-B14F-4D97-AF65-F5344CB8AC3E}">
        <p14:creationId xmlns:p14="http://schemas.microsoft.com/office/powerpoint/2010/main" val="282297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9</a:t>
            </a:fld>
            <a:endParaRPr lang="ko-KR" altLang="en-US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880" y="314927"/>
            <a:ext cx="91076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b="1" dirty="0" smtClean="0"/>
              <a:t>등속운동에서 변위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속도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가속도</a:t>
            </a:r>
            <a:endParaRPr lang="ko-KR" altLang="en-US" b="1" dirty="0"/>
          </a:p>
        </p:txBody>
      </p:sp>
      <p:sp>
        <p:nvSpPr>
          <p:cNvPr id="8" name="날짜 개체 틀 3"/>
          <p:cNvSpPr txBox="1">
            <a:spLocks/>
          </p:cNvSpPr>
          <p:nvPr/>
        </p:nvSpPr>
        <p:spPr>
          <a:xfrm>
            <a:off x="2724558" y="6377622"/>
            <a:ext cx="57358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900" dirty="0" smtClean="0"/>
              <a:t>그림출처</a:t>
            </a:r>
            <a:r>
              <a:rPr lang="en-US" altLang="ko-KR" sz="900" dirty="0" smtClean="0"/>
              <a:t>: </a:t>
            </a:r>
            <a:r>
              <a:rPr lang="en-US" altLang="ko-KR" sz="900" dirty="0"/>
              <a:t>http://psi.phys.wits.ac.za/teaching/Connell/phys284/2005/lecture-01/lecture_01/node5.html</a:t>
            </a:r>
            <a:endParaRPr lang="ko-KR" altLang="en-US" sz="900" dirty="0"/>
          </a:p>
        </p:txBody>
      </p:sp>
      <p:cxnSp>
        <p:nvCxnSpPr>
          <p:cNvPr id="6" name="직선 화살표 연결선 5"/>
          <p:cNvCxnSpPr/>
          <p:nvPr/>
        </p:nvCxnSpPr>
        <p:spPr>
          <a:xfrm>
            <a:off x="1115616" y="4500409"/>
            <a:ext cx="280831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/>
          <p:nvPr/>
        </p:nvCxnSpPr>
        <p:spPr>
          <a:xfrm flipV="1">
            <a:off x="1547664" y="1971745"/>
            <a:ext cx="0" cy="29607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/>
          <p:nvPr/>
        </p:nvCxnSpPr>
        <p:spPr>
          <a:xfrm>
            <a:off x="5004048" y="4482137"/>
            <a:ext cx="280831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/>
          <p:nvPr/>
        </p:nvCxnSpPr>
        <p:spPr>
          <a:xfrm flipV="1">
            <a:off x="5436096" y="1971745"/>
            <a:ext cx="0" cy="29607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1547664" y="3204265"/>
            <a:ext cx="2160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직사각형 17"/>
              <p:cNvSpPr/>
              <p:nvPr/>
            </p:nvSpPr>
            <p:spPr>
              <a:xfrm>
                <a:off x="983855" y="1772816"/>
                <a:ext cx="56380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3200" i="1"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ko-KR" altLang="en-US" sz="3200" dirty="0"/>
              </a:p>
            </p:txBody>
          </p:sp>
        </mc:Choice>
        <mc:Fallback xmlns="">
          <p:sp>
            <p:nvSpPr>
              <p:cNvPr id="18" name="직사각형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855" y="1772816"/>
                <a:ext cx="563809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직사각형 18"/>
              <p:cNvSpPr/>
              <p:nvPr/>
            </p:nvSpPr>
            <p:spPr>
              <a:xfrm>
                <a:off x="3499318" y="4419690"/>
                <a:ext cx="50084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32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ko-KR" altLang="en-US" sz="3200" dirty="0"/>
              </a:p>
            </p:txBody>
          </p:sp>
        </mc:Choice>
        <mc:Fallback xmlns="">
          <p:sp>
            <p:nvSpPr>
              <p:cNvPr id="19" name="직사각형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9318" y="4419690"/>
                <a:ext cx="500842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직사각형 19"/>
              <p:cNvSpPr/>
              <p:nvPr/>
            </p:nvSpPr>
            <p:spPr>
              <a:xfrm>
                <a:off x="4788024" y="1772816"/>
                <a:ext cx="55938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3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ko-KR" altLang="en-US" sz="3200" dirty="0"/>
              </a:p>
            </p:txBody>
          </p:sp>
        </mc:Choice>
        <mc:Fallback xmlns="">
          <p:sp>
            <p:nvSpPr>
              <p:cNvPr id="20" name="직사각형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1772816"/>
                <a:ext cx="559384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직사각형 20"/>
              <p:cNvSpPr/>
              <p:nvPr/>
            </p:nvSpPr>
            <p:spPr>
              <a:xfrm>
                <a:off x="7383526" y="4428401"/>
                <a:ext cx="50084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32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ko-KR" altLang="en-US" sz="3200" dirty="0"/>
              </a:p>
            </p:txBody>
          </p:sp>
        </mc:Choice>
        <mc:Fallback xmlns="">
          <p:sp>
            <p:nvSpPr>
              <p:cNvPr id="21" name="직사각형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3526" y="4428401"/>
                <a:ext cx="500842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직선 연결선 22"/>
          <p:cNvCxnSpPr/>
          <p:nvPr/>
        </p:nvCxnSpPr>
        <p:spPr>
          <a:xfrm flipV="1">
            <a:off x="5442303" y="2556193"/>
            <a:ext cx="2082025" cy="11521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직사각형 23"/>
              <p:cNvSpPr/>
              <p:nvPr/>
            </p:nvSpPr>
            <p:spPr>
              <a:xfrm>
                <a:off x="979753" y="2844225"/>
                <a:ext cx="63991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800" i="1">
                          <a:latin typeface="Cambria Math"/>
                        </a:rPr>
                        <m:t>𝑣</m:t>
                      </m:r>
                      <m:r>
                        <a:rPr lang="en-US" altLang="ko-KR" sz="2800" i="1" baseline="-2500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ko-KR" altLang="en-US" sz="2800" dirty="0"/>
              </a:p>
            </p:txBody>
          </p:sp>
        </mc:Choice>
        <mc:Fallback xmlns="">
          <p:sp>
            <p:nvSpPr>
              <p:cNvPr id="24" name="직사각형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753" y="2844225"/>
                <a:ext cx="639919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직사각형 24"/>
              <p:cNvSpPr/>
              <p:nvPr/>
            </p:nvSpPr>
            <p:spPr>
              <a:xfrm>
                <a:off x="4900811" y="3523655"/>
                <a:ext cx="63510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800" b="0" i="1" smtClean="0">
                          <a:latin typeface="Cambria Math"/>
                        </a:rPr>
                        <m:t>𝑥</m:t>
                      </m:r>
                      <m:r>
                        <a:rPr lang="en-US" altLang="ko-KR" sz="2800" i="1" baseline="-2500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ko-KR" altLang="en-US" sz="2800" dirty="0"/>
              </a:p>
            </p:txBody>
          </p:sp>
        </mc:Choice>
        <mc:Fallback xmlns="">
          <p:sp>
            <p:nvSpPr>
              <p:cNvPr id="25" name="직사각형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0811" y="3523655"/>
                <a:ext cx="635109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직선 연결선 26"/>
          <p:cNvCxnSpPr/>
          <p:nvPr/>
        </p:nvCxnSpPr>
        <p:spPr>
          <a:xfrm>
            <a:off x="5442303" y="3708321"/>
            <a:ext cx="2082025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 flipV="1">
            <a:off x="7524328" y="2556193"/>
            <a:ext cx="0" cy="115212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직사각형 29"/>
              <p:cNvSpPr/>
              <p:nvPr/>
            </p:nvSpPr>
            <p:spPr>
              <a:xfrm>
                <a:off x="7524328" y="2978949"/>
                <a:ext cx="5718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i="1" smtClean="0">
                          <a:latin typeface="Cambria Math"/>
                        </a:rPr>
                        <m:t>𝑣</m:t>
                      </m:r>
                      <m:r>
                        <a:rPr lang="en-US" altLang="ko-KR" i="1" baseline="-25000">
                          <a:latin typeface="Cambria Math"/>
                        </a:rPr>
                        <m:t>0</m:t>
                      </m:r>
                      <m:r>
                        <a:rPr lang="en-US" altLang="ko-KR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30" name="직사각형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2978949"/>
                <a:ext cx="571823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직선 연결선 30"/>
          <p:cNvCxnSpPr/>
          <p:nvPr/>
        </p:nvCxnSpPr>
        <p:spPr>
          <a:xfrm>
            <a:off x="5436096" y="2560385"/>
            <a:ext cx="2082025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직사각형 31"/>
              <p:cNvSpPr/>
              <p:nvPr/>
            </p:nvSpPr>
            <p:spPr>
              <a:xfrm>
                <a:off x="4322084" y="2375719"/>
                <a:ext cx="136392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i="1" smtClean="0">
                          <a:latin typeface="Cambria Math"/>
                        </a:rPr>
                        <m:t>𝑥</m:t>
                      </m:r>
                      <m:r>
                        <a:rPr lang="en-US" altLang="ko-KR" i="1" baseline="-25000">
                          <a:latin typeface="Cambria Math"/>
                        </a:rPr>
                        <m:t>0</m:t>
                      </m:r>
                      <m:r>
                        <a:rPr lang="en-US" altLang="ko-KR" b="0" i="1" smtClean="0">
                          <a:latin typeface="Cambria Math"/>
                        </a:rPr>
                        <m:t>+</m:t>
                      </m:r>
                      <m:r>
                        <a:rPr lang="en-US" altLang="ko-KR" i="1" smtClean="0">
                          <a:latin typeface="Cambria Math"/>
                        </a:rPr>
                        <m:t>𝑣</m:t>
                      </m:r>
                      <m:r>
                        <a:rPr lang="en-US" altLang="ko-KR" i="1" baseline="-25000">
                          <a:latin typeface="Cambria Math"/>
                        </a:rPr>
                        <m:t>0</m:t>
                      </m:r>
                      <m:r>
                        <a:rPr lang="en-US" altLang="ko-KR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32" name="직사각형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2084" y="2375719"/>
                <a:ext cx="1363928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직선 연결선 32"/>
          <p:cNvCxnSpPr/>
          <p:nvPr/>
        </p:nvCxnSpPr>
        <p:spPr>
          <a:xfrm flipV="1">
            <a:off x="3419872" y="3209201"/>
            <a:ext cx="0" cy="129120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직사각형 34"/>
              <p:cNvSpPr/>
              <p:nvPr/>
            </p:nvSpPr>
            <p:spPr>
              <a:xfrm>
                <a:off x="1851544" y="3670139"/>
                <a:ext cx="133645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i="1" smtClean="0">
                          <a:latin typeface="Cambria Math"/>
                        </a:rPr>
                        <m:t>면</m:t>
                      </m:r>
                      <m:r>
                        <a:rPr lang="ko-KR" altLang="en-US" b="0" i="1" smtClean="0">
                          <a:latin typeface="Cambria Math"/>
                        </a:rPr>
                        <m:t>적</m:t>
                      </m:r>
                      <m:r>
                        <a:rPr lang="en-US" altLang="ko-KR" b="0" i="1" smtClean="0">
                          <a:latin typeface="Cambria Math"/>
                        </a:rPr>
                        <m:t>=</m:t>
                      </m:r>
                      <m:r>
                        <a:rPr lang="en-US" altLang="ko-KR" i="1">
                          <a:latin typeface="Cambria Math"/>
                        </a:rPr>
                        <m:t>𝑣</m:t>
                      </m:r>
                      <m:r>
                        <a:rPr lang="en-US" altLang="ko-KR" i="1" baseline="-25000">
                          <a:latin typeface="Cambria Math"/>
                        </a:rPr>
                        <m:t>0</m:t>
                      </m:r>
                      <m:r>
                        <a:rPr lang="en-US" altLang="ko-KR" i="1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35" name="직사각형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1544" y="3670139"/>
                <a:ext cx="1336456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직사각형 35"/>
              <p:cNvSpPr/>
              <p:nvPr/>
            </p:nvSpPr>
            <p:spPr>
              <a:xfrm>
                <a:off x="5556512" y="1340768"/>
                <a:ext cx="220970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800" b="0" i="1" smtClean="0">
                          <a:latin typeface="Cambria Math"/>
                        </a:rPr>
                        <m:t>𝑥</m:t>
                      </m:r>
                      <m:r>
                        <a:rPr lang="en-US" altLang="ko-KR" sz="2800" b="0" i="0" smtClean="0">
                          <a:latin typeface="Cambria Math"/>
                        </a:rPr>
                        <m:t>=</m:t>
                      </m:r>
                      <m:r>
                        <a:rPr lang="en-US" altLang="ko-KR" sz="2800" b="0" i="1" smtClean="0">
                          <a:latin typeface="Cambria Math"/>
                        </a:rPr>
                        <m:t>𝑥</m:t>
                      </m:r>
                      <m:r>
                        <a:rPr lang="en-US" altLang="ko-KR" sz="2800" i="1" baseline="-25000">
                          <a:latin typeface="Cambria Math"/>
                        </a:rPr>
                        <m:t>0</m:t>
                      </m:r>
                      <m:r>
                        <a:rPr lang="en-US" altLang="ko-KR" sz="2800" i="1">
                          <a:latin typeface="Cambria Math"/>
                        </a:rPr>
                        <m:t>+</m:t>
                      </m:r>
                      <m:r>
                        <a:rPr lang="en-US" altLang="ko-KR" sz="2800" b="0" i="1" smtClean="0">
                          <a:latin typeface="Cambria Math"/>
                        </a:rPr>
                        <m:t>𝑣</m:t>
                      </m:r>
                      <m:r>
                        <a:rPr lang="en-US" altLang="ko-KR" sz="2800" i="1" baseline="-25000">
                          <a:latin typeface="Cambria Math"/>
                        </a:rPr>
                        <m:t>0</m:t>
                      </m:r>
                      <m:r>
                        <a:rPr lang="en-US" altLang="ko-KR" sz="28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US" altLang="ko-KR" sz="2800" dirty="0"/>
              </a:p>
            </p:txBody>
          </p:sp>
        </mc:Choice>
        <mc:Fallback xmlns="">
          <p:sp>
            <p:nvSpPr>
              <p:cNvPr id="36" name="직사각형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6512" y="1340768"/>
                <a:ext cx="2209707" cy="52322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직사각형 36"/>
              <p:cNvSpPr/>
              <p:nvPr/>
            </p:nvSpPr>
            <p:spPr>
              <a:xfrm>
                <a:off x="1187624" y="1340768"/>
                <a:ext cx="323966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ko-KR" sz="2800" i="1" smtClean="0">
                        <a:latin typeface="Cambria Math"/>
                      </a:rPr>
                      <m:t>𝑣</m:t>
                    </m:r>
                    <m:r>
                      <a:rPr lang="en-US" altLang="ko-KR" sz="2800" i="1" smtClean="0">
                        <a:latin typeface="Cambria Math"/>
                      </a:rPr>
                      <m:t> =</m:t>
                    </m:r>
                  </m:oMath>
                </a14:m>
                <a:r>
                  <a:rPr lang="en-US" altLang="ko-KR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ko-KR" sz="2800" i="1">
                        <a:latin typeface="Cambria Math"/>
                      </a:rPr>
                      <m:t>𝑣</m:t>
                    </m:r>
                    <m:r>
                      <a:rPr lang="en-US" altLang="ko-KR" sz="2800" i="1" baseline="-25000">
                        <a:latin typeface="Cambria Math"/>
                      </a:rPr>
                      <m:t>0 </m:t>
                    </m:r>
                  </m:oMath>
                </a14:m>
                <a:r>
                  <a:rPr lang="en-US" altLang="ko-KR" sz="2800" dirty="0" smtClean="0"/>
                  <a:t> = constant</a:t>
                </a:r>
                <a:endParaRPr lang="en-US" altLang="ko-KR" sz="2800" dirty="0"/>
              </a:p>
            </p:txBody>
          </p:sp>
        </mc:Choice>
        <mc:Fallback xmlns="">
          <p:sp>
            <p:nvSpPr>
              <p:cNvPr id="37" name="직사각형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1340768"/>
                <a:ext cx="3239669" cy="523220"/>
              </a:xfrm>
              <a:prstGeom prst="rect">
                <a:avLst/>
              </a:prstGeom>
              <a:blipFill rotWithShape="1">
                <a:blip r:embed="rId12"/>
                <a:stretch>
                  <a:fillRect t="-11628" r="-2825" b="-3139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368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1862</TotalTime>
  <Words>1070</Words>
  <Application>Microsoft Office PowerPoint</Application>
  <PresentationFormat>화면 슬라이드 쇼(4:3)</PresentationFormat>
  <Paragraphs>170</Paragraphs>
  <Slides>20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1" baseType="lpstr">
      <vt:lpstr>Office 테마</vt:lpstr>
      <vt:lpstr>E=mc2</vt:lpstr>
      <vt:lpstr>Galilean Transformation and Newtonian Mechanics</vt:lpstr>
      <vt:lpstr>Law of Inertia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F=ma</vt:lpstr>
      <vt:lpstr>PowerPoint 프레젠테이션</vt:lpstr>
      <vt:lpstr>PowerPoint 프레젠테이션</vt:lpstr>
      <vt:lpstr>PowerPoint 프레젠테이션</vt:lpstr>
      <vt:lpstr>PowerPoint 프레젠테이션</vt:lpstr>
      <vt:lpstr>Accelerating Frame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R&amp;D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E=mc2</dc:title>
  <dc:creator>Microsoft Corporation</dc:creator>
  <cp:lastModifiedBy>Jungil</cp:lastModifiedBy>
  <cp:revision>142</cp:revision>
  <dcterms:created xsi:type="dcterms:W3CDTF">2006-10-05T04:04:58Z</dcterms:created>
  <dcterms:modified xsi:type="dcterms:W3CDTF">2012-03-25T13:17:09Z</dcterms:modified>
</cp:coreProperties>
</file>