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71" r:id="rId4"/>
    <p:sldId id="278" r:id="rId5"/>
    <p:sldId id="279" r:id="rId6"/>
    <p:sldId id="294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84229" autoAdjust="0"/>
  </p:normalViewPr>
  <p:slideViewPr>
    <p:cSldViewPr>
      <p:cViewPr>
        <p:scale>
          <a:sx n="66" d="100"/>
          <a:sy n="66" d="100"/>
        </p:scale>
        <p:origin x="-170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EBD27-5EA3-45ED-B6F0-9251F9580111}" type="datetimeFigureOut">
              <a:rPr lang="ko-KR" altLang="en-US" smtClean="0"/>
              <a:t>2012-04-17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62942-121A-4139-8D9A-4A3691F1E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107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62942-121A-4139-8D9A-4A3691F1E23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39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351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10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1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94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25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47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921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98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514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728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51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FD170-B861-4D01-9D37-CB72ECE63E5F}" type="datetimeFigureOut">
              <a:rPr lang="ko-KR" altLang="en-US" smtClean="0"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10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6000" b="1" dirty="0" smtClean="0">
                <a:latin typeface="+mn-lt"/>
              </a:rPr>
              <a:t>Conservation of Mechanical Energy</a:t>
            </a:r>
            <a:endParaRPr lang="ko-KR" altLang="en-US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163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20120416\slide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1988839"/>
            <a:ext cx="6820937" cy="608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10</a:t>
            </a:fld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제목 1"/>
              <p:cNvSpPr txBox="1">
                <a:spLocks/>
              </p:cNvSpPr>
              <p:nvPr/>
            </p:nvSpPr>
            <p:spPr>
              <a:xfrm>
                <a:off x="395536" y="116632"/>
                <a:ext cx="8363272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altLang="ko-KR" sz="3200" b="1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ko-KR" sz="3200" b="1" i="1" dirty="0" smtClean="0">
                              <a:latin typeface="Cambria Math"/>
                            </a:rPr>
                            <m:t>𝑪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3200" b="1" i="1" dirty="0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200" b="1" i="1" dirty="0" smtClean="0"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  <m:r>
                            <a:rPr lang="en-US" altLang="ko-KR" sz="3200" b="1" i="1" dirty="0" smtClean="0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3200" b="1" i="1" dirty="0" smtClean="0"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altLang="ko-KR" sz="3200" b="1" i="1" dirty="0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200" b="1" i="1" dirty="0" smtClean="0">
                                  <a:latin typeface="Cambria Math"/>
                                </a:rPr>
                                <m:t>𝒙</m:t>
                              </m:r>
                            </m:e>
                          </m:acc>
                          <m:r>
                            <a:rPr lang="en-US" altLang="ko-KR" sz="3200" b="1" i="1" dirty="0" smtClean="0">
                              <a:latin typeface="Cambria Math"/>
                            </a:rPr>
                            <m:t>=</m:t>
                          </m:r>
                          <m:r>
                            <a:rPr lang="en-US" altLang="ko-KR" sz="3200" b="1" i="1" dirty="0" smtClean="0">
                              <a:latin typeface="Cambria Math"/>
                            </a:rPr>
                            <m:t>𝟎</m:t>
                          </m:r>
                        </m:e>
                      </m:nary>
                    </m:oMath>
                  </m:oMathPara>
                </a14:m>
                <a:endParaRPr lang="ko-KR" altLang="en-US" sz="3200" b="1" dirty="0"/>
              </a:p>
            </p:txBody>
          </p:sp>
        </mc:Choice>
        <mc:Fallback xmlns="">
          <p:sp>
            <p:nvSpPr>
              <p:cNvPr id="7" name="제목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6632"/>
                <a:ext cx="8363272" cy="1143000"/>
              </a:xfrm>
              <a:prstGeom prst="rect">
                <a:avLst/>
              </a:prstGeom>
              <a:blipFill rotWithShape="1">
                <a:blip r:embed="rId3"/>
                <a:stretch>
                  <a:fillRect b="-1702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55576" y="1556792"/>
                <a:ext cx="7115218" cy="1221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3000" dirty="0" smtClean="0"/>
                  <a:t>If is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sz="3000" b="1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000" b="1" i="1" dirty="0">
                            <a:latin typeface="Cambria Math"/>
                          </a:rPr>
                          <m:t>𝑭</m:t>
                        </m:r>
                      </m:e>
                    </m:acc>
                  </m:oMath>
                </a14:m>
                <a:r>
                  <a:rPr lang="en-US" altLang="ko-KR" sz="3000" dirty="0" smtClean="0"/>
                  <a:t> conservative, then </a:t>
                </a: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ctrlPr>
                          <a:rPr lang="en-US" altLang="ko-KR" sz="2800" b="1" i="1" dirty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ko-KR" sz="2800" b="1" i="1" dirty="0">
                            <a:latin typeface="Cambria Math"/>
                          </a:rPr>
                          <m:t>𝑪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en-US" altLang="ko-KR" sz="2800" b="1" i="1" dirty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2800" b="1" i="1" dirty="0">
                                <a:latin typeface="Cambria Math"/>
                              </a:rPr>
                              <m:t>𝑭</m:t>
                            </m:r>
                          </m:e>
                        </m:acc>
                        <m:r>
                          <a:rPr lang="en-US" altLang="ko-KR" sz="2800" b="1" i="1" dirty="0">
                            <a:latin typeface="Cambria Math"/>
                          </a:rPr>
                          <m:t>⋅</m:t>
                        </m:r>
                        <m:r>
                          <a:rPr lang="en-US" altLang="ko-KR" sz="2800" b="1" i="1" dirty="0">
                            <a:latin typeface="Cambria Math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altLang="ko-KR" sz="2800" b="1" i="1" dirty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2800" b="1" i="1" dirty="0">
                                <a:latin typeface="Cambria Math"/>
                              </a:rPr>
                              <m:t>𝒙</m:t>
                            </m:r>
                          </m:e>
                        </m:acc>
                        <m:r>
                          <a:rPr lang="en-US" altLang="ko-KR" sz="2800" b="1" i="1" dirty="0">
                            <a:latin typeface="Cambria Math"/>
                          </a:rPr>
                          <m:t>=</m:t>
                        </m:r>
                        <m:r>
                          <a:rPr lang="en-US" altLang="ko-KR" sz="2800" b="1" i="1" dirty="0">
                            <a:latin typeface="Cambria Math"/>
                          </a:rPr>
                          <m:t>𝟎</m:t>
                        </m:r>
                      </m:e>
                    </m:nary>
                  </m:oMath>
                </a14:m>
                <a:r>
                  <a:rPr lang="en-US" altLang="ko-KR" sz="3000" dirty="0" smtClean="0"/>
                  <a:t>, </a:t>
                </a:r>
                <a:br>
                  <a:rPr lang="en-US" altLang="ko-KR" sz="3000" dirty="0" smtClean="0"/>
                </a:br>
                <a:r>
                  <a:rPr lang="en-US" altLang="ko-KR" sz="3000" dirty="0" smtClean="0"/>
                  <a:t>where c is a closed path.</a:t>
                </a:r>
                <a:endParaRPr lang="ko-KR" altLang="en-US" sz="3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556792"/>
                <a:ext cx="7115218" cy="1221168"/>
              </a:xfrm>
              <a:prstGeom prst="rect">
                <a:avLst/>
              </a:prstGeom>
              <a:blipFill rotWithShape="1">
                <a:blip r:embed="rId4"/>
                <a:stretch>
                  <a:fillRect l="-2057" b="-1094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직사각형 5"/>
              <p:cNvSpPr/>
              <p:nvPr/>
            </p:nvSpPr>
            <p:spPr>
              <a:xfrm>
                <a:off x="4459128" y="2777958"/>
                <a:ext cx="4339328" cy="1890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altLang="ko-KR" sz="2800" b="1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ko-KR" sz="2800" b="1" i="1" dirty="0">
                              <a:latin typeface="Cambria Math"/>
                            </a:rPr>
                            <m:t>𝑪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2800" b="1" i="1" dirty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b="1" i="1" dirty="0"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  <m:r>
                            <a:rPr lang="en-US" altLang="ko-KR" sz="2800" b="1" i="1" dirty="0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2800" b="1" i="1" dirty="0"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altLang="ko-KR" sz="2800" b="1" i="1" dirty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b="1" i="1" dirty="0">
                                  <a:latin typeface="Cambria Math"/>
                                </a:rPr>
                                <m:t>𝒙</m:t>
                              </m:r>
                            </m:e>
                          </m:acc>
                          <m:r>
                            <a:rPr lang="en-US" altLang="ko-KR" sz="2800" b="1" i="1" dirty="0">
                              <a:latin typeface="Cambria Math"/>
                            </a:rPr>
                            <m:t>=</m:t>
                          </m:r>
                          <m:r>
                            <a:rPr lang="en-US" altLang="ko-KR" sz="2800" b="1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2800" b="1" i="1" dirty="0" smtClean="0">
                              <a:latin typeface="Cambria Math"/>
                            </a:rPr>
                            <m:t>𝑼</m:t>
                          </m:r>
                          <m:d>
                            <m:dPr>
                              <m:ctrlPr>
                                <a:rPr lang="en-US" altLang="ko-KR" sz="2800" b="1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ko-KR" sz="2800" b="1" i="1" dirty="0" smtClean="0">
                                  <a:latin typeface="Cambria Math"/>
                                </a:rPr>
                                <m:t>𝑨</m:t>
                              </m:r>
                            </m:e>
                          </m:d>
                          <m:r>
                            <a:rPr lang="en-US" altLang="ko-KR" sz="2800" b="1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ko-KR" sz="2800" b="1" i="1" dirty="0" smtClean="0">
                              <a:latin typeface="Cambria Math"/>
                            </a:rPr>
                            <m:t>𝑼</m:t>
                          </m:r>
                          <m:r>
                            <a:rPr lang="en-US" altLang="ko-KR" sz="2800" b="1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ko-KR" sz="2800" b="1" i="1" dirty="0" smtClean="0">
                              <a:latin typeface="Cambria Math"/>
                            </a:rPr>
                            <m:t>𝑨</m:t>
                          </m:r>
                          <m:r>
                            <a:rPr lang="en-US" altLang="ko-KR" sz="2800" b="1" i="1" dirty="0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lang="en-US" altLang="ko-KR" sz="3000" b="1" i="1" smtClean="0">
                          <a:latin typeface="Cambria Math"/>
                        </a:rPr>
                        <m:t>                  =</m:t>
                      </m:r>
                      <m:r>
                        <a:rPr lang="en-US" altLang="ko-KR" sz="3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ko-KR" altLang="en-US" sz="3000" dirty="0"/>
              </a:p>
            </p:txBody>
          </p:sp>
        </mc:Choice>
        <mc:Fallback xmlns=""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128" y="2777958"/>
                <a:ext cx="4339328" cy="18900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006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20120416\slide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50" y="1045250"/>
            <a:ext cx="7231632" cy="543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Exercise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03632" y="3761895"/>
                <a:ext cx="7349063" cy="2763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altLang="ko-KR" sz="3000" i="1" dirty="0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altLang="ko-KR" sz="3000" i="1" dirty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ko-KR" sz="3000" i="1" dirty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3000" b="0" i="1" dirty="0">
                                    <a:latin typeface="Cambria Math"/>
                                  </a:rPr>
                                  <m:t>𝐹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3000" b="0" i="1" dirty="0">
                                <a:latin typeface="Cambria Math"/>
                              </a:rPr>
                              <m:t>𝑔</m:t>
                            </m:r>
                          </m:sub>
                        </m:sSub>
                        <m:r>
                          <a:rPr lang="en-US" altLang="ko-KR" sz="3000" b="0" i="1" dirty="0">
                            <a:latin typeface="Cambria Math"/>
                          </a:rPr>
                          <m:t>⋅</m:t>
                        </m:r>
                        <m:r>
                          <a:rPr lang="en-US" altLang="ko-KR" sz="3000" b="0" i="1" dirty="0">
                            <a:latin typeface="Cambria Math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altLang="ko-KR" sz="3000" i="1" dirty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 dirty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altLang="ko-KR" sz="3000" b="0" i="0" dirty="0" smtClean="0">
                            <a:latin typeface="Cambria Math"/>
                          </a:rPr>
                          <m:t> = 0</m:t>
                        </m:r>
                        <m:r>
                          <m:rPr>
                            <m:nor/>
                          </m:rPr>
                          <a:rPr lang="en-US" altLang="ko-KR" sz="3000" dirty="0"/>
                          <m:t> </m:t>
                        </m:r>
                      </m:e>
                    </m:nary>
                  </m:oMath>
                </a14:m>
                <a:endParaRPr lang="en-US" altLang="ko-KR" sz="3000" i="1" dirty="0" smtClean="0">
                  <a:latin typeface="Cambria Math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3000" i="1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ko-KR" sz="30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 smtClean="0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altLang="ko-KR" sz="3000" b="0" i="1" dirty="0" smtClean="0">
                            <a:latin typeface="Cambria Math"/>
                          </a:rPr>
                          <m:t>𝑛𝑒𝑡</m:t>
                        </m:r>
                      </m:sub>
                    </m:sSub>
                    <m:r>
                      <a:rPr lang="en-US" altLang="ko-KR" sz="3000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sz="3000" i="1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ko-KR" sz="3000" i="1" dirty="0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 dirty="0" smtClean="0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altLang="ko-KR" sz="3000" b="0" i="1" dirty="0" smtClean="0">
                            <a:latin typeface="Cambria Math"/>
                          </a:rPr>
                          <m:t>𝑔</m:t>
                        </m:r>
                      </m:sub>
                    </m:sSub>
                    <m:r>
                      <a:rPr lang="en-US" altLang="ko-KR" sz="3000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sz="3000" i="1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ko-KR" sz="3000" i="1" dirty="0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 dirty="0" smtClean="0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altLang="ko-KR" sz="3000" b="0" i="1" dirty="0" smtClean="0">
                            <a:latin typeface="Cambria Math"/>
                          </a:rPr>
                          <m:t>𝑐𝑜𝑛𝑠𝑡𝑟𝑎𝑖𝑛𝑡</m:t>
                        </m:r>
                      </m:sub>
                    </m:sSub>
                  </m:oMath>
                </a14:m>
                <a:r>
                  <a:rPr lang="en-US" altLang="ko-KR" sz="3000" dirty="0" smtClean="0"/>
                  <a:t> &amp;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3000" i="1" dirty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ko-KR" sz="3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altLang="ko-KR" sz="3000" b="0" i="1" dirty="0" smtClean="0">
                            <a:latin typeface="Cambria Math"/>
                          </a:rPr>
                          <m:t>𝑐𝑜𝑛𝑠𝑡𝑟𝑎𝑖𝑛𝑡</m:t>
                        </m:r>
                      </m:sub>
                    </m:sSub>
                    <m:r>
                      <a:rPr lang="en-US" altLang="ko-KR" sz="3000" b="0" i="1" dirty="0" smtClean="0">
                        <a:latin typeface="Cambria Math"/>
                      </a:rPr>
                      <m:t>⊥</m:t>
                    </m:r>
                    <m:r>
                      <a:rPr lang="en-US" altLang="ko-KR" sz="3000" b="0" i="1" dirty="0" smtClean="0">
                        <a:latin typeface="Cambria Math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US" altLang="ko-KR" sz="3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000" b="0" i="1" dirty="0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en-US" altLang="ko-KR" sz="3000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sz="3000" b="0" i="1" dirty="0" smtClean="0">
                        <a:latin typeface="Cambria Math"/>
                      </a:rPr>
                      <m:t>∴</m:t>
                    </m:r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altLang="ko-KR" sz="3000" i="1" dirty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altLang="ko-KR" sz="3000" i="1" dirty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ko-KR" sz="3000" i="1" dirty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3000" b="0" i="1" dirty="0">
                                    <a:latin typeface="Cambria Math"/>
                                  </a:rPr>
                                  <m:t>𝐹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3000" b="0" i="1" dirty="0" smtClean="0">
                                <a:latin typeface="Cambria Math"/>
                              </a:rPr>
                              <m:t>𝑛𝑒𝑡</m:t>
                            </m:r>
                          </m:sub>
                        </m:sSub>
                        <m:r>
                          <a:rPr lang="en-US" altLang="ko-KR" sz="3000" b="0" i="1" dirty="0">
                            <a:latin typeface="Cambria Math"/>
                          </a:rPr>
                          <m:t>⋅</m:t>
                        </m:r>
                        <m:r>
                          <a:rPr lang="en-US" altLang="ko-KR" sz="3000" b="0" i="1" dirty="0">
                            <a:latin typeface="Cambria Math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altLang="ko-KR" sz="3000" i="1" dirty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 dirty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altLang="ko-KR" sz="3000" dirty="0"/>
                          <m:t> </m:t>
                        </m:r>
                      </m:e>
                    </m:nary>
                    <m:r>
                      <a:rPr lang="en-US" altLang="ko-KR" sz="3000" b="0" i="1" dirty="0" smtClean="0">
                        <a:latin typeface="Cambria Math"/>
                      </a:rPr>
                      <m:t>=</m:t>
                    </m:r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altLang="ko-KR" sz="3000" i="1" dirty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altLang="ko-KR" sz="3000" i="1" dirty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ko-KR" sz="3000" i="1" dirty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3000" b="0" i="1" dirty="0">
                                    <a:latin typeface="Cambria Math"/>
                                  </a:rPr>
                                  <m:t>𝐹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3000" b="0" i="1" dirty="0">
                                <a:latin typeface="Cambria Math"/>
                              </a:rPr>
                              <m:t>𝑔</m:t>
                            </m:r>
                          </m:sub>
                        </m:sSub>
                        <m:r>
                          <a:rPr lang="en-US" altLang="ko-KR" sz="3000" b="0" i="1" dirty="0">
                            <a:latin typeface="Cambria Math"/>
                          </a:rPr>
                          <m:t>⋅</m:t>
                        </m:r>
                        <m:r>
                          <a:rPr lang="en-US" altLang="ko-KR" sz="3000" b="0" i="1" dirty="0">
                            <a:latin typeface="Cambria Math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altLang="ko-KR" sz="3000" i="1" dirty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 dirty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altLang="ko-KR" sz="3000" dirty="0"/>
                          <m:t> </m:t>
                        </m:r>
                      </m:e>
                    </m:nary>
                    <m:r>
                      <a:rPr lang="en-US" altLang="ko-KR" sz="3000" b="0" i="1" dirty="0" smtClean="0">
                        <a:latin typeface="Cambria Math"/>
                      </a:rPr>
                      <m:t>=0</m:t>
                    </m:r>
                  </m:oMath>
                </a14:m>
                <a:endParaRPr lang="en-US" altLang="ko-KR" sz="3000" i="1" dirty="0" smtClean="0">
                  <a:latin typeface="Cambria Math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3000" b="0" i="0" dirty="0" smtClean="0">
                        <a:latin typeface="Cambria Math"/>
                      </a:rPr>
                      <m:t>Δ</m:t>
                    </m:r>
                    <m:r>
                      <a:rPr lang="en-US" altLang="ko-KR" sz="3000" b="0" i="1" dirty="0" smtClean="0">
                        <a:latin typeface="Cambria Math"/>
                      </a:rPr>
                      <m:t>𝑈</m:t>
                    </m:r>
                    <m:r>
                      <a:rPr lang="en-US" altLang="ko-KR" sz="3000" b="0" i="0" dirty="0" smtClean="0">
                        <a:latin typeface="Cambria Math"/>
                      </a:rPr>
                      <m:t>=0</m:t>
                    </m:r>
                    <m:r>
                      <a:rPr lang="en-US" altLang="ko-KR" sz="3000" b="0" i="1" dirty="0" smtClean="0">
                        <a:latin typeface="Cambria Math"/>
                      </a:rPr>
                      <m:t> &amp;</m:t>
                    </m:r>
                    <m:r>
                      <a:rPr lang="en-US" altLang="ko-KR" sz="3000" b="0" i="0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3000" b="0" i="0" dirty="0" smtClean="0">
                        <a:latin typeface="Cambria Math"/>
                      </a:rPr>
                      <m:t>Δ</m:t>
                    </m:r>
                    <m:r>
                      <a:rPr lang="en-US" altLang="ko-KR" sz="3000" b="0" i="1" dirty="0" smtClean="0">
                        <a:latin typeface="Cambria Math"/>
                      </a:rPr>
                      <m:t>𝐸</m:t>
                    </m:r>
                    <m:r>
                      <a:rPr lang="en-US" altLang="ko-KR" sz="3000" b="0" i="0" dirty="0" smtClean="0">
                        <a:latin typeface="Cambria Math"/>
                      </a:rPr>
                      <m:t>=0</m:t>
                    </m:r>
                    <m:r>
                      <a:rPr lang="en-US" altLang="ko-KR" sz="3000" b="0" i="1" dirty="0" smtClean="0">
                        <a:latin typeface="Cambria Math"/>
                      </a:rPr>
                      <m:t> →  </m:t>
                    </m:r>
                    <m:r>
                      <m:rPr>
                        <m:sty m:val="p"/>
                      </m:rPr>
                      <a:rPr lang="en-US" altLang="ko-KR" sz="3000" b="0" i="0" dirty="0" smtClean="0">
                        <a:latin typeface="Cambria Math"/>
                      </a:rPr>
                      <m:t>Δ</m:t>
                    </m:r>
                    <m:r>
                      <a:rPr lang="en-US" altLang="ko-KR" sz="3000" b="0" i="1" dirty="0" smtClean="0">
                        <a:latin typeface="Cambria Math"/>
                      </a:rPr>
                      <m:t>𝑇</m:t>
                    </m:r>
                    <m:r>
                      <a:rPr lang="en-US" altLang="ko-KR" sz="3000" b="0" i="0" dirty="0" smtClean="0">
                        <a:latin typeface="Cambria Math"/>
                      </a:rPr>
                      <m:t>=0</m:t>
                    </m:r>
                  </m:oMath>
                </a14:m>
                <a:endParaRPr lang="en-US" altLang="ko-KR" sz="3000" b="0" i="1" dirty="0" smtClean="0">
                  <a:latin typeface="Cambria Math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sz="3000" b="0" i="1" dirty="0" smtClean="0">
                        <a:latin typeface="Cambria Math"/>
                      </a:rPr>
                      <m:t>∴</m:t>
                    </m:r>
                    <m:sSub>
                      <m:sSubPr>
                        <m:ctrlPr>
                          <a:rPr lang="en-US" altLang="ko-KR" sz="30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3000" b="0" i="1" dirty="0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ko-KR" sz="3000" b="0" i="1" dirty="0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altLang="ko-KR" sz="3000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sz="30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3000" b="0" i="1" dirty="0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ko-KR" sz="3000" b="0" i="1" dirty="0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altLang="ko-KR" sz="3000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sz="30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3000" b="0" i="1" dirty="0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ko-KR" sz="3000" b="0" i="1" dirty="0" smtClean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endParaRPr lang="en-US" altLang="ko-KR" sz="300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632" y="3761895"/>
                <a:ext cx="7349063" cy="27634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033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20120416\slide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8101013" cy="608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Path Independence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2593" y="1290734"/>
                <a:ext cx="8063811" cy="1085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3000" dirty="0" smtClean="0"/>
                  <a:t>If F is conservative,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3000" b="0" i="0" smtClean="0">
                        <a:latin typeface="Cambria Math"/>
                      </a:rPr>
                      <m:t>Δ</m:t>
                    </m:r>
                    <m:r>
                      <a:rPr lang="en-US" altLang="ko-KR" sz="3000" b="0" i="1" smtClean="0">
                        <a:latin typeface="Cambria Math"/>
                      </a:rPr>
                      <m:t>𝑈</m:t>
                    </m:r>
                    <m:r>
                      <a:rPr lang="en-US" altLang="ko-KR" sz="3000" b="0" i="1" smtClean="0">
                        <a:latin typeface="Cambria Math"/>
                      </a:rPr>
                      <m:t>=</m:t>
                    </m:r>
                    <m:r>
                      <a:rPr lang="en-US" altLang="ko-KR" sz="3000" b="0" i="1" smtClean="0">
                        <a:latin typeface="Cambria Math"/>
                      </a:rPr>
                      <m:t>𝑈</m:t>
                    </m:r>
                    <m:d>
                      <m:dPr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3000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ko-KR" sz="30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3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3000" b="0" i="1" smtClean="0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altLang="ko-KR" sz="3000" b="0" i="1" smtClean="0">
                        <a:latin typeface="Cambria Math"/>
                      </a:rPr>
                      <m:t>−</m:t>
                    </m:r>
                    <m:r>
                      <a:rPr lang="en-US" altLang="ko-KR" sz="3000" b="0" i="1" smtClean="0">
                        <a:latin typeface="Cambria Math"/>
                      </a:rPr>
                      <m:t>𝑈</m:t>
                    </m:r>
                    <m:r>
                      <a:rPr lang="en-US" altLang="ko-KR" sz="30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ko-KR" sz="3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altLang="ko-KR" sz="3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sz="3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sz="3000" dirty="0" smtClean="0"/>
                  <a:t/>
                </a:r>
                <a:br>
                  <a:rPr lang="en-US" altLang="ko-KR" sz="3000" dirty="0" smtClean="0"/>
                </a:br>
                <a:r>
                  <a:rPr lang="en-US" altLang="ko-KR" sz="3000" dirty="0" smtClean="0"/>
                  <a:t>is independent of the path.</a:t>
                </a:r>
                <a:endParaRPr lang="ko-KR" altLang="en-US" sz="3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93" y="1290734"/>
                <a:ext cx="8063811" cy="1085746"/>
              </a:xfrm>
              <a:prstGeom prst="rect">
                <a:avLst/>
              </a:prstGeom>
              <a:blipFill rotWithShape="1">
                <a:blip r:embed="rId3"/>
                <a:stretch>
                  <a:fillRect l="-1738" t="-5056" b="-168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50320" y="2352421"/>
                <a:ext cx="4399473" cy="4322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ctrlPr>
                            <a:rPr lang="ko-KR" altLang="en-US" sz="280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altLang="ko-KR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altLang="ko-KR" sz="28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altLang="ko-KR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en-US" altLang="ko-KR" sz="28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2800" b="0" i="1" smtClean="0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ko-KR" sz="2800" b="0" i="1" smtClean="0">
                              <a:latin typeface="Cambria Math"/>
                            </a:rPr>
                            <m:t>=0</m:t>
                          </m:r>
                        </m:e>
                      </m:nary>
                    </m:oMath>
                    <m:oMath xmlns:m="http://schemas.openxmlformats.org/officeDocument/2006/math">
                      <m:nary>
                        <m:naryPr>
                          <m:ctrlPr>
                            <a:rPr lang="en-US" altLang="ko-KR" sz="280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en-US" altLang="ko-KR" sz="2800" i="1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2800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</m:nary>
                      <m:r>
                        <a:rPr lang="en-US" altLang="ko-KR" sz="2800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altLang="ko-KR" sz="2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15"/>
                            </m:rPr>
                            <a:rPr lang="en-US" altLang="ko-KR" sz="28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80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en-US" altLang="ko-KR" sz="2800" i="1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2800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</m:nary>
                      <m:r>
                        <a:rPr lang="en-US" altLang="ko-KR" sz="28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altLang="ko-KR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ko-KR" sz="2800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en-US" altLang="ko-KR" sz="2800" i="1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2800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</m:nary>
                      <m:r>
                        <a:rPr lang="en-US" altLang="ko-KR" sz="2800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trlPr>
                            <a:rPr lang="en-US" altLang="ko-KR" sz="2800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en-US" altLang="ko-KR" sz="2800" i="1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2800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</m:nary>
                      <m:r>
                        <a:rPr lang="en-US" altLang="ko-KR" sz="28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altLang="ko-KR" sz="28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800" b="0" i="1" smtClean="0">
                          <a:latin typeface="Cambria Math"/>
                        </a:rPr>
                        <m:t>→ </m:t>
                      </m:r>
                      <m:nary>
                        <m:naryPr>
                          <m:ctrlPr>
                            <a:rPr lang="en-US" altLang="ko-KR" sz="2800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en-US" altLang="ko-KR" sz="2800" i="1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2800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</m:nary>
                      <m:r>
                        <a:rPr lang="en-US" altLang="ko-KR" sz="28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ko-KR" sz="2800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en-US" altLang="ko-KR" sz="2800" i="1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2800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altLang="ko-KR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320" y="2352421"/>
                <a:ext cx="4399473" cy="43229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32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20120416\slide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10877"/>
            <a:ext cx="8101013" cy="608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Exercise</a:t>
            </a:r>
            <a:endParaRPr lang="ko-KR" alt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977546" y="4509120"/>
            <a:ext cx="49871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 smtClean="0"/>
              <a:t>Speed (kinetic energy) </a:t>
            </a:r>
            <a:br>
              <a:rPr lang="en-US" altLang="ko-KR" sz="3000" dirty="0" smtClean="0"/>
            </a:br>
            <a:r>
              <a:rPr lang="en-US" altLang="ko-KR" sz="3000" dirty="0" smtClean="0"/>
              <a:t>is independent of the path!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40557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20120416\slide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7" y="404664"/>
            <a:ext cx="8101013" cy="608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Elastic Collision</a:t>
            </a:r>
            <a:endParaRPr lang="ko-KR" alt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4005064"/>
            <a:ext cx="7931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b="1" dirty="0" smtClean="0">
                <a:solidFill>
                  <a:schemeClr val="accent5"/>
                </a:solidFill>
              </a:rPr>
              <a:t>Elastic</a:t>
            </a:r>
            <a:r>
              <a:rPr lang="en-US" altLang="ko-KR" sz="3000" dirty="0" smtClean="0"/>
              <a:t> : Kinetic energy is </a:t>
            </a:r>
            <a:r>
              <a:rPr lang="en-US" altLang="ko-KR" sz="3000" b="1" dirty="0" smtClean="0">
                <a:solidFill>
                  <a:schemeClr val="accent5"/>
                </a:solidFill>
              </a:rPr>
              <a:t>conserved</a:t>
            </a:r>
          </a:p>
          <a:p>
            <a:r>
              <a:rPr lang="en-US" altLang="ko-KR" sz="3000" b="1" dirty="0" smtClean="0">
                <a:solidFill>
                  <a:srgbClr val="FF0000"/>
                </a:solidFill>
              </a:rPr>
              <a:t>Inelastic</a:t>
            </a:r>
            <a:r>
              <a:rPr lang="en-US" altLang="ko-KR" sz="3000" dirty="0" smtClean="0"/>
              <a:t> : Kinetic energy is </a:t>
            </a:r>
            <a:r>
              <a:rPr lang="en-US" altLang="ko-KR" sz="3000" b="1" dirty="0" smtClean="0">
                <a:solidFill>
                  <a:srgbClr val="FF0000"/>
                </a:solidFill>
              </a:rPr>
              <a:t>lost</a:t>
            </a:r>
            <a:r>
              <a:rPr lang="en-US" altLang="ko-KR" sz="3000" dirty="0" smtClean="0"/>
              <a:t/>
            </a:r>
            <a:br>
              <a:rPr lang="en-US" altLang="ko-KR" sz="3000" dirty="0" smtClean="0"/>
            </a:br>
            <a:r>
              <a:rPr lang="en-US" altLang="ko-KR" sz="3000" b="1" dirty="0" smtClean="0">
                <a:solidFill>
                  <a:srgbClr val="FFC000"/>
                </a:solidFill>
              </a:rPr>
              <a:t>Completely inelastic </a:t>
            </a:r>
            <a:r>
              <a:rPr lang="en-US" altLang="ko-KR" sz="3000" dirty="0" smtClean="0"/>
              <a:t>: Kinetic energy is                 </a:t>
            </a:r>
            <a:br>
              <a:rPr lang="en-US" altLang="ko-KR" sz="3000" dirty="0" smtClean="0"/>
            </a:br>
            <a:r>
              <a:rPr lang="en-US" altLang="ko-KR" sz="3000" dirty="0" smtClean="0"/>
              <a:t>                              </a:t>
            </a:r>
            <a:r>
              <a:rPr lang="en-US" altLang="ko-KR" sz="3000" b="1" dirty="0" smtClean="0">
                <a:solidFill>
                  <a:srgbClr val="FFC000"/>
                </a:solidFill>
              </a:rPr>
              <a:t>maximally lost</a:t>
            </a:r>
            <a:endParaRPr lang="ko-KR" altLang="en-US" sz="3000" b="1" dirty="0">
              <a:solidFill>
                <a:srgbClr val="FFC000"/>
              </a:solidFill>
            </a:endParaRPr>
          </a:p>
        </p:txBody>
      </p:sp>
      <p:sp>
        <p:nvSpPr>
          <p:cNvPr id="3" name="폭발 1 2"/>
          <p:cNvSpPr/>
          <p:nvPr/>
        </p:nvSpPr>
        <p:spPr>
          <a:xfrm>
            <a:off x="4167631" y="1215728"/>
            <a:ext cx="1047013" cy="1047013"/>
          </a:xfrm>
          <a:prstGeom prst="irregularSeal1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71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20120416\slide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65" y="695982"/>
            <a:ext cx="7854641" cy="590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15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Elastic Collision of </a:t>
            </a:r>
            <a:br>
              <a:rPr lang="en-US" altLang="ko-KR" b="1" dirty="0" smtClean="0"/>
            </a:br>
            <a:r>
              <a:rPr lang="en-US" altLang="ko-KR" b="1" dirty="0" smtClean="0"/>
              <a:t>identical particles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3464" y="4293096"/>
                <a:ext cx="8699626" cy="2288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500" dirty="0" smtClean="0"/>
                  <a:t>Momentum conservation :  </a:t>
                </a:r>
                <a14:m>
                  <m:oMath xmlns:m="http://schemas.openxmlformats.org/officeDocument/2006/math">
                    <m:r>
                      <a:rPr lang="en-US" altLang="ko-KR" sz="2500" b="0" i="1" smtClean="0">
                        <a:latin typeface="Cambria Math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altLang="ko-KR" sz="25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25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altLang="ko-KR" sz="2500" b="0" i="1" smtClean="0">
                        <a:latin typeface="Cambria Math"/>
                      </a:rPr>
                      <m:t>+</m:t>
                    </m:r>
                    <m:r>
                      <a:rPr lang="en-US" altLang="ko-KR" sz="2500" b="0" i="1" smtClean="0">
                        <a:latin typeface="Cambria Math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altLang="ko-KR" sz="25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2500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altLang="ko-KR" sz="2500" b="0" i="1" dirty="0" smtClean="0">
                        <a:latin typeface="Cambria Math"/>
                      </a:rPr>
                      <m:t>=</m:t>
                    </m:r>
                    <m:r>
                      <a:rPr lang="en-US" altLang="ko-KR" sz="2500" b="0" i="1" dirty="0" smtClean="0">
                        <a:latin typeface="Cambria Math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altLang="ko-KR" sz="25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2500" b="0" i="1" dirty="0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altLang="ko-KR" sz="2500" b="0" i="1" dirty="0" smtClean="0">
                        <a:latin typeface="Cambria Math"/>
                      </a:rPr>
                      <m:t>+</m:t>
                    </m:r>
                    <m:r>
                      <a:rPr lang="en-US" altLang="ko-KR" sz="2500" b="0" i="1" dirty="0" smtClean="0">
                        <a:latin typeface="Cambria Math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altLang="ko-KR" sz="25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2500" b="0" i="1" dirty="0" smtClean="0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endParaRPr lang="en-US" altLang="ko-KR" sz="2500" b="0" dirty="0" smtClean="0"/>
              </a:p>
              <a:p>
                <a:r>
                  <a:rPr lang="en-US" altLang="ko-KR" sz="2500" dirty="0" smtClean="0"/>
                  <a:t>                                   </a:t>
                </a:r>
                <a14:m>
                  <m:oMath xmlns:m="http://schemas.openxmlformats.org/officeDocument/2006/math">
                    <m:r>
                      <a:rPr lang="en-US" altLang="ko-KR" sz="2500" b="0" i="1" smtClean="0">
                        <a:latin typeface="Cambria Math"/>
                      </a:rPr>
                      <m:t>→</m:t>
                    </m:r>
                    <m:acc>
                      <m:accPr>
                        <m:chr m:val="⃗"/>
                        <m:ctrlPr>
                          <a:rPr lang="en-US" altLang="ko-KR" sz="25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25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altLang="ko-KR" sz="2500" b="0" i="1" dirty="0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altLang="ko-KR" sz="25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2500" b="0" i="1" dirty="0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altLang="ko-KR" sz="2500" b="0" i="1" dirty="0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ko-KR" sz="25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2500" b="0" i="1" dirty="0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altLang="ko-KR" sz="2500" b="0" i="1" dirty="0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altLang="ko-KR" sz="25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2500" b="0" i="1" dirty="0" smtClean="0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endParaRPr lang="en-US" altLang="ko-KR" sz="2500" dirty="0" smtClean="0"/>
              </a:p>
              <a:p>
                <a:endParaRPr lang="en-US" altLang="ko-KR" sz="2500" dirty="0" smtClean="0"/>
              </a:p>
              <a:p>
                <a:r>
                  <a:rPr lang="en-US" altLang="ko-KR" sz="2500" dirty="0" smtClean="0"/>
                  <a:t>Energy </a:t>
                </a:r>
                <a:r>
                  <a:rPr lang="en-US" altLang="ko-KR" sz="2500" dirty="0"/>
                  <a:t>conservation </a:t>
                </a:r>
                <a:r>
                  <a:rPr lang="en-US" altLang="ko-KR" sz="2500" dirty="0" smtClean="0"/>
                  <a:t>      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sz="2500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sz="2500" b="0" i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sz="2500" i="1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altLang="ko-KR" sz="2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25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ko-KR" sz="25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sz="25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ko-KR" sz="2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sz="2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sz="25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sz="2500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altLang="ko-KR" sz="2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25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altLang="ko-KR" sz="25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sz="25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sz="25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sz="25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sz="250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sz="2500" i="1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altLang="ko-KR" sz="25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25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sz="25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sz="25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ko-KR" sz="25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sz="25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sz="25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sz="2500" i="1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altLang="ko-KR" sz="25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25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altLang="ko-KR" sz="25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altLang="ko-KR" sz="2500" dirty="0"/>
              </a:p>
              <a:p>
                <a:r>
                  <a:rPr lang="en-US" altLang="ko-KR" sz="2500" dirty="0"/>
                  <a:t>                                  </a:t>
                </a:r>
                <a:r>
                  <a:rPr lang="en-US" altLang="ko-KR" sz="25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sz="2500" i="1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altLang="ko-KR" sz="2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25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ko-KR" sz="25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sz="25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altLang="ko-KR" sz="2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25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altLang="ko-KR" sz="25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sz="25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ko-KR" sz="2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25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sz="25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sz="25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altLang="ko-KR" sz="2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25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altLang="ko-KR" sz="25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ko-KR" altLang="en-US" sz="25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4" y="4293096"/>
                <a:ext cx="8699626" cy="2288255"/>
              </a:xfrm>
              <a:prstGeom prst="rect">
                <a:avLst/>
              </a:prstGeom>
              <a:blipFill rotWithShape="1">
                <a:blip r:embed="rId3"/>
                <a:stretch>
                  <a:fillRect l="-11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068392" y="1394566"/>
            <a:ext cx="2854436" cy="553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/>
              <a:t>i</a:t>
            </a:r>
            <a:r>
              <a:rPr lang="en-US" altLang="ko-KR" sz="3000" dirty="0" smtClean="0"/>
              <a:t>nitial velocities</a:t>
            </a:r>
            <a:endParaRPr lang="ko-KR" alt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6137997" y="3092669"/>
            <a:ext cx="2644442" cy="553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/>
              <a:t>f</a:t>
            </a:r>
            <a:r>
              <a:rPr lang="en-US" altLang="ko-KR" sz="3000" dirty="0" smtClean="0"/>
              <a:t>inal velocities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21746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1-D case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6703" y="1149712"/>
                <a:ext cx="8394670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500" b="0" i="1" smtClean="0">
                          <a:latin typeface="Cambria Math"/>
                        </a:rPr>
                        <m:t>𝑎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 +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𝑏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   =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𝑥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𝑦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→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𝑎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−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𝑥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ctrlPr>
                            <a:rPr lang="en-US" altLang="ko-KR" sz="25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25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altLang="ko-KR" sz="25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25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altLang="ko-KR" sz="25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5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altLang="ko-KR" sz="25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5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ko-KR" sz="25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5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altLang="ko-KR" sz="25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5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ko-KR" sz="25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5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altLang="ko-KR" sz="25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5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ko-KR" sz="25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5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altLang="ko-KR" sz="25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500" b="0" i="1" smtClean="0"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altLang="ko-KR" sz="25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5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altLang="ko-KR" sz="25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5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altLang="ko-KR" sz="25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5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altLang="ko-KR" sz="25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500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ctrlPr>
                            <a:rPr lang="en-US" altLang="ko-KR" sz="25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25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25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ko-KR" sz="25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25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ko-KR" sz="25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25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ko-KR" sz="25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  <m:oMath xmlns:m="http://schemas.openxmlformats.org/officeDocument/2006/math">
                      <m:r>
                        <a:rPr lang="en-US" altLang="ko-KR" sz="2500" b="0" i="1" smtClean="0">
                          <a:latin typeface="Cambria Math"/>
                        </a:rPr>
                        <m:t>                                           →</m:t>
                      </m:r>
                      <m:d>
                        <m:dPr>
                          <m:ctrlPr>
                            <a:rPr lang="en-US" altLang="ko-KR" sz="25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25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altLang="ko-KR" sz="25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ko-KR" sz="25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altLang="ko-KR" sz="25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25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altLang="ko-KR" sz="25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25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ko-KR" sz="2500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ctrlPr>
                            <a:rPr lang="en-US" altLang="ko-KR" sz="25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25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altLang="ko-KR" sz="25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ko-KR" sz="25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d>
                        <m:dPr>
                          <m:ctrlPr>
                            <a:rPr lang="en-US" altLang="ko-KR" sz="25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25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altLang="ko-KR" sz="25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25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altLang="ko-KR" sz="2500" b="0" i="1" smtClean="0">
                          <a:latin typeface="Cambria Math"/>
                        </a:rPr>
                        <m:t>                                                 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𝑎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𝑥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𝑏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ko-KR" altLang="en-US" sz="25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03" y="1149712"/>
                <a:ext cx="8394670" cy="16312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63688" y="3003591"/>
                <a:ext cx="2207014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500" b="0" i="1" smtClean="0">
                          <a:latin typeface="Cambria Math"/>
                        </a:rPr>
                        <m:t>𝑎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𝑥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𝑏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ko-KR" altLang="en-US" sz="25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003591"/>
                <a:ext cx="2207014" cy="4770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63688" y="3372923"/>
                <a:ext cx="2445862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500" b="0" i="1" smtClean="0">
                          <a:latin typeface="Cambria Math"/>
                        </a:rPr>
                        <m:t>𝑎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−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𝑥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=−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𝑏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ko-KR" altLang="en-US" sz="2500" i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372923"/>
                <a:ext cx="2445862" cy="4770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46965" y="3880071"/>
                <a:ext cx="1440459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500" b="0" i="1" smtClean="0">
                          <a:latin typeface="Cambria Math"/>
                        </a:rPr>
                        <m:t>2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𝑎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=2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ko-KR" altLang="en-US" sz="25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965" y="3880071"/>
                <a:ext cx="1440459" cy="4770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78466" y="2993757"/>
                <a:ext cx="2207014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500" b="0" i="1" smtClean="0">
                          <a:latin typeface="Cambria Math"/>
                        </a:rPr>
                        <m:t>𝑎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𝑥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𝑏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ko-KR" altLang="en-US" sz="2500" i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466" y="2993757"/>
                <a:ext cx="2207014" cy="4770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78466" y="3363089"/>
                <a:ext cx="2445862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500" b="0" i="1" smtClean="0">
                          <a:latin typeface="Cambria Math"/>
                        </a:rPr>
                        <m:t>𝑎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−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𝑥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=−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𝑏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ko-KR" altLang="en-US" sz="2500" i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466" y="3363089"/>
                <a:ext cx="2445862" cy="4770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67226" y="3880755"/>
                <a:ext cx="1429494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500" b="0" i="1" smtClean="0">
                          <a:latin typeface="Cambria Math"/>
                        </a:rPr>
                        <m:t>2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𝑥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=2</m:t>
                      </m:r>
                      <m:r>
                        <a:rPr lang="en-US" altLang="ko-KR" sz="2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ko-KR" altLang="en-US" sz="2500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226" y="3880755"/>
                <a:ext cx="1429494" cy="4770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왼쪽 중괄호 12"/>
          <p:cNvSpPr/>
          <p:nvPr/>
        </p:nvSpPr>
        <p:spPr>
          <a:xfrm>
            <a:off x="1619672" y="3140968"/>
            <a:ext cx="216024" cy="63343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14" name="왼쪽 중괄호 13"/>
          <p:cNvSpPr/>
          <p:nvPr/>
        </p:nvSpPr>
        <p:spPr>
          <a:xfrm>
            <a:off x="4970454" y="3136971"/>
            <a:ext cx="216024" cy="63343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cxnSp>
        <p:nvCxnSpPr>
          <p:cNvPr id="17" name="직선 연결선 16"/>
          <p:cNvCxnSpPr/>
          <p:nvPr/>
        </p:nvCxnSpPr>
        <p:spPr>
          <a:xfrm>
            <a:off x="1212347" y="3849977"/>
            <a:ext cx="28779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4572000" y="3861048"/>
            <a:ext cx="28779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03184" y="3222538"/>
            <a:ext cx="51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/>
              <a:t>+</a:t>
            </a:r>
            <a:endParaRPr lang="ko-KR" altLang="en-US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484608" y="3222539"/>
            <a:ext cx="3962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/>
              <a:t>-</a:t>
            </a:r>
            <a:endParaRPr lang="ko-KR" alt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0682" y="4991022"/>
                <a:ext cx="7640040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smtClean="0">
                          <a:latin typeface="Cambria Math"/>
                        </a:rPr>
                        <m:t>∴</m:t>
                      </m:r>
                      <m:r>
                        <a:rPr lang="en-US" altLang="ko-KR" sz="3200" b="0" i="1" smtClean="0">
                          <a:latin typeface="Cambria Math"/>
                        </a:rPr>
                        <m:t>𝑦</m:t>
                      </m:r>
                      <m:r>
                        <a:rPr lang="en-US" altLang="ko-KR" sz="32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3200" b="0" i="1" smtClean="0">
                          <a:latin typeface="Cambria Math"/>
                        </a:rPr>
                        <m:t>𝑎</m:t>
                      </m:r>
                      <m:r>
                        <a:rPr lang="en-US" altLang="ko-KR" sz="3200" b="0" i="1" smtClean="0">
                          <a:latin typeface="Cambria Math"/>
                        </a:rPr>
                        <m:t> &amp; </m:t>
                      </m:r>
                      <m:r>
                        <a:rPr lang="en-US" altLang="ko-KR" sz="3200" b="0" i="1" smtClean="0">
                          <a:latin typeface="Cambria Math"/>
                        </a:rPr>
                        <m:t>𝑥</m:t>
                      </m:r>
                      <m:r>
                        <a:rPr lang="en-US" altLang="ko-KR" sz="32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32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altLang="ko-KR" sz="3200" dirty="0" smtClean="0"/>
              </a:p>
              <a:p>
                <a:r>
                  <a:rPr lang="en-US" altLang="ko-KR" sz="3200" dirty="0" smtClean="0"/>
                  <a:t>                 Velocities are exchanged ! </a:t>
                </a:r>
                <a:endParaRPr lang="ko-KR" altLang="en-US" sz="3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82" y="4991022"/>
                <a:ext cx="7640040" cy="1077218"/>
              </a:xfrm>
              <a:prstGeom prst="rect">
                <a:avLst/>
              </a:prstGeom>
              <a:blipFill rotWithShape="1">
                <a:blip r:embed="rId9"/>
                <a:stretch>
                  <a:fillRect r="-1038" b="-1761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87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G:\20120416\slide1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226" y="1307787"/>
            <a:ext cx="4939397" cy="371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Scalar product and cosine law</a:t>
            </a:r>
            <a:endParaRPr lang="ko-KR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51920" y="1556792"/>
                <a:ext cx="5138779" cy="3439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3000" b="0" i="1" smtClean="0">
                              <a:latin typeface="Cambria Math"/>
                            </a:rPr>
                            <m:t>𝐶</m:t>
                          </m:r>
                        </m:e>
                      </m:acc>
                      <m:r>
                        <a:rPr lang="en-US" altLang="ko-KR" sz="30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3000" b="0" i="1" smtClean="0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altLang="ko-KR" sz="3000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30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</m:acc>
                        </m:e>
                      </m:d>
                      <m:r>
                        <a:rPr lang="en-US" altLang="ko-KR" sz="3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⃗"/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</m:acc>
                          <m:r>
                            <a:rPr lang="en-US" altLang="ko-KR" sz="3000" b="0" i="1" smtClean="0">
                              <a:latin typeface="Cambria Math"/>
                            </a:rPr>
                            <m:t>⋅</m:t>
                          </m:r>
                          <m:acc>
                            <m:accPr>
                              <m:chr m:val="⃗"/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</m:acc>
                        </m:e>
                      </m:rad>
                      <m:r>
                        <a:rPr lang="en-US" altLang="ko-KR" sz="3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ko-KR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ko-KR" sz="30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sz="3000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ko-KR" sz="3000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3000" b="0" i="1" smtClean="0">
                              <a:latin typeface="Cambria Math"/>
                            </a:rPr>
                            <m:t>0</m:t>
                          </m:r>
                        </m:e>
                      </m:rad>
                    </m:oMath>
                  </m:oMathPara>
                </a14:m>
                <a:r>
                  <a:rPr lang="en-US" altLang="ko-KR" sz="3000" b="0" dirty="0" smtClean="0"/>
                  <a:t/>
                </a:r>
                <a:br>
                  <a:rPr lang="en-US" altLang="ko-KR" sz="3000" b="0" dirty="0" smtClean="0"/>
                </a:br>
                <a:r>
                  <a:rPr lang="en-US" altLang="ko-KR" sz="3000" b="0" dirty="0" smtClean="0"/>
                  <a:t>  </a:t>
                </a:r>
                <a14:m>
                  <m:oMath xmlns:m="http://schemas.openxmlformats.org/officeDocument/2006/math">
                    <m:r>
                      <a:rPr lang="en-US" altLang="ko-KR" sz="3000" b="0" i="1" smtClean="0">
                        <a:latin typeface="Cambria Math"/>
                      </a:rPr>
                      <m:t>→ </m:t>
                    </m:r>
                    <m:sSup>
                      <m:sSupPr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altLang="ko-KR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sz="3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altLang="ko-KR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sz="30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altLang="ko-KR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sz="3000" b="0" i="1" smtClean="0">
                        <a:latin typeface="Cambria Math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altLang="ko-KR" sz="3000" b="0" i="1" smtClean="0">
                        <a:latin typeface="Cambria Math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altLang="ko-KR" sz="3000" b="0" dirty="0" smtClean="0"/>
                  <a:t/>
                </a:r>
                <a:br>
                  <a:rPr lang="en-US" altLang="ko-KR" sz="3000" b="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000" b="0" i="0" smtClean="0">
                          <a:latin typeface="Cambria Math"/>
                        </a:rPr>
                        <m:t>          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3000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altLang="ko-KR" sz="3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3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3000" b="0" i="1" smtClean="0"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en-US" altLang="ko-KR" sz="3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3000" b="0" i="1" smtClean="0">
                          <a:latin typeface="Cambria Math"/>
                        </a:rPr>
                        <m:t>−2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𝐴𝐵</m:t>
                      </m:r>
                      <m:r>
                        <m:rPr>
                          <m:sty m:val="p"/>
                        </m:rPr>
                        <a:rPr lang="en-US" altLang="ko-KR" sz="3000" b="0" i="1" smtClean="0">
                          <a:latin typeface="Cambria Math"/>
                        </a:rPr>
                        <m:t>cos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𝜃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altLang="ko-KR" sz="3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000" b="0" i="1" smtClean="0">
                          <a:latin typeface="Cambria Math"/>
                        </a:rPr>
                        <m:t>∴</m:t>
                      </m:r>
                      <m:r>
                        <m:rPr>
                          <m:sty m:val="p"/>
                        </m:rPr>
                        <a:rPr lang="en-US" altLang="ko-KR" sz="3000" b="0" i="1" smtClean="0">
                          <a:latin typeface="Cambria Math"/>
                        </a:rPr>
                        <m:t>cos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𝜃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sz="3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000" i="1"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ko-KR" sz="3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30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sz="3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000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altLang="ko-KR" sz="3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30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ko-KR" sz="3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000" i="1">
                                  <a:latin typeface="Cambria Math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ko-KR" sz="3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ko-KR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altLang="ko-KR" sz="3000" b="0" i="1" smtClean="0">
                              <a:latin typeface="Cambria Math"/>
                            </a:rPr>
                            <m:t>𝐴𝐵</m:t>
                          </m:r>
                        </m:den>
                      </m:f>
                    </m:oMath>
                  </m:oMathPara>
                </a14:m>
                <a:endParaRPr lang="en-US" altLang="ko-KR" sz="3000" b="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556792"/>
                <a:ext cx="5138779" cy="343921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직사각형 2"/>
              <p:cNvSpPr/>
              <p:nvPr/>
            </p:nvSpPr>
            <p:spPr>
              <a:xfrm>
                <a:off x="179512" y="4149282"/>
                <a:ext cx="3052310" cy="647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ko-KR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32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altLang="ko-KR" sz="3200" i="1">
                          <a:latin typeface="Cambria Math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altLang="ko-KR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32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 altLang="ko-KR" sz="32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3200" b="0" i="1" smtClean="0">
                          <a:latin typeface="Cambria Math"/>
                        </a:rPr>
                        <m:t>𝐴𝐵</m:t>
                      </m:r>
                      <m:r>
                        <m:rPr>
                          <m:sty m:val="p"/>
                        </m:rPr>
                        <a:rPr lang="en-US" altLang="ko-KR" sz="3200" b="0" i="1" smtClean="0">
                          <a:latin typeface="Cambria Math"/>
                        </a:rPr>
                        <m:t>cos</m:t>
                      </m:r>
                      <m:r>
                        <a:rPr lang="en-US" altLang="ko-KR" sz="3200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3" name="직사각형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282"/>
                <a:ext cx="3052310" cy="6478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8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20120416\slide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721" y="-46287"/>
            <a:ext cx="8101012" cy="608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2-D case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5032" y="1292987"/>
                <a:ext cx="8844280" cy="16105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altLang="ko-KR" sz="28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altLang="ko-KR" sz="28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altLang="ko-KR" sz="28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altLang="ko-KR" sz="2800" b="0" i="1" smtClean="0">
                          <a:latin typeface="Cambria Math"/>
                        </a:rPr>
                        <m:t>  →  </m:t>
                      </m:r>
                      <m:d>
                        <m:dPr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altLang="ko-KR" sz="2800" b="0" i="1" smtClean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en-US" altLang="ko-KR" sz="2800" b="0" i="1" smtClean="0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altLang="ko-KR" sz="2800" b="0" i="1" smtClean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altLang="ko-KR" sz="28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en-US" altLang="ko-KR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ko-KR" sz="2800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ko-KR" sz="28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e>
                      </m:d>
                      <m:r>
                        <a:rPr lang="en-US" altLang="ko-KR" sz="2800" i="1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altLang="ko-KR" sz="2800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ko-KR" sz="28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altLang="ko-KR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e>
                      </m:d>
                    </m:oMath>
                    <m:oMath xmlns:m="http://schemas.openxmlformats.org/officeDocument/2006/math">
                      <m:r>
                        <a:rPr lang="en-US" altLang="ko-KR" sz="2800" b="0" i="1" smtClean="0">
                          <a:latin typeface="Cambria Math"/>
                        </a:rPr>
                        <m:t>                                      </m:t>
                      </m:r>
                      <m:sSup>
                        <m:sSupPr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altLang="ko-KR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altLang="ko-KR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800" b="0" i="1" smtClean="0">
                          <a:latin typeface="Cambria Math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altLang="ko-KR" sz="2800" b="0" i="1" smtClean="0">
                          <a:latin typeface="Cambria Math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altLang="ko-KR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altLang="ko-KR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altLang="ko-KR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800" b="0" i="1" smtClean="0">
                          <a:latin typeface="Cambria Math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altLang="ko-KR" sz="2800" b="0" i="1" smtClean="0">
                          <a:latin typeface="Cambria Math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altLang="ko-KR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altLang="ko-KR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altLang="ko-KR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altLang="ko-KR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2800" b="0" i="1" smtClean="0">
                          <a:latin typeface="Cambria Math"/>
                        </a:rPr>
                        <m:t>→  </m:t>
                      </m:r>
                      <m:acc>
                        <m:accPr>
                          <m:chr m:val="⃗"/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altLang="ko-KR" sz="2800" b="0" i="1" smtClean="0">
                          <a:latin typeface="Cambria Math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altLang="ko-KR" sz="28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altLang="ko-KR" sz="2800" b="0" i="1" smtClean="0">
                          <a:latin typeface="Cambria Math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altLang="ko-KR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2800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ko-KR" alt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32" y="1292987"/>
                <a:ext cx="8844280" cy="16105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6248" y="2996951"/>
                <a:ext cx="4386137" cy="6576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3200" dirty="0" smtClean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200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altLang="ko-KR" sz="32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ko-KR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200" b="0" i="1" smtClean="0">
                            <a:latin typeface="Cambria Math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altLang="ko-KR" sz="3200" dirty="0" smtClean="0"/>
                  <a:t>, then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2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altLang="ko-KR" sz="3200" b="0" i="1" smtClean="0">
                        <a:latin typeface="Cambria Math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altLang="ko-KR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2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altLang="ko-KR" sz="3200" b="0" i="1" smtClean="0">
                        <a:latin typeface="Cambria Math"/>
                      </a:rPr>
                      <m:t>=0</m:t>
                    </m:r>
                    <m:r>
                      <a:rPr lang="en-US" altLang="ko-KR" sz="3200" b="0" i="0" smtClean="0">
                        <a:latin typeface="Cambria Math"/>
                      </a:rPr>
                      <m:t>.</m:t>
                    </m:r>
                  </m:oMath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48" y="2996951"/>
                <a:ext cx="4386137" cy="657681"/>
              </a:xfrm>
              <a:prstGeom prst="rect">
                <a:avLst/>
              </a:prstGeom>
              <a:blipFill rotWithShape="1">
                <a:blip r:embed="rId4"/>
                <a:stretch>
                  <a:fillRect l="-3472" t="-1852" b="-2870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7584" y="3654881"/>
                <a:ext cx="6080447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altLang="ko-KR" sz="30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ko-KR" sz="3000" b="0" dirty="0" smtClean="0"/>
                  <a:t> : head-on collision (</a:t>
                </a:r>
                <a14:m>
                  <m:oMath xmlns:m="http://schemas.openxmlformats.org/officeDocument/2006/math">
                    <m:r>
                      <a:rPr lang="en-US" altLang="ko-KR" sz="3000" b="0" i="0" smtClean="0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altLang="ko-KR" sz="3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altLang="ko-KR" sz="3000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altLang="ko-KR" sz="3000" b="0" dirty="0" smtClean="0"/>
                  <a:t> )</a:t>
                </a:r>
                <a:br>
                  <a:rPr lang="en-US" altLang="ko-KR" sz="3000" b="0" dirty="0" smtClean="0"/>
                </a:b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altLang="ko-KR" sz="30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ko-KR" sz="3000" b="0" dirty="0" smtClean="0"/>
                  <a:t> : no collision</a:t>
                </a:r>
                <a:r>
                  <a:rPr lang="en-US" altLang="ko-KR" sz="3000" dirty="0"/>
                  <a:t> </a:t>
                </a:r>
                <a:r>
                  <a:rPr lang="en-US" altLang="ko-KR" sz="3000" dirty="0" smtClean="0"/>
                  <a:t>        (</a:t>
                </a:r>
                <a14:m>
                  <m:oMath xmlns:m="http://schemas.openxmlformats.org/officeDocument/2006/math">
                    <m:r>
                      <a:rPr lang="en-US" altLang="ko-KR" sz="3000" b="0" i="0" smtClean="0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altLang="ko-KR" sz="3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altLang="ko-KR" sz="3000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altLang="ko-KR" sz="3000" b="0" dirty="0" smtClean="0"/>
                  <a:t> )</a:t>
                </a:r>
                <a:br>
                  <a:rPr lang="en-US" altLang="ko-KR" sz="3000" b="0" dirty="0" smtClean="0"/>
                </a:b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altLang="ko-KR" sz="3000" b="0" i="1" smtClean="0">
                        <a:latin typeface="Cambria Math"/>
                      </a:rPr>
                      <m:t>⊥</m:t>
                    </m:r>
                    <m:acc>
                      <m:accPr>
                        <m:chr m:val="⃗"/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ko-KR" altLang="en-US" sz="3000" dirty="0" smtClean="0"/>
                  <a:t> </a:t>
                </a:r>
                <a:r>
                  <a:rPr lang="en-US" altLang="ko-KR" sz="3000" dirty="0" smtClean="0"/>
                  <a:t>: </a:t>
                </a:r>
                <a:endParaRPr lang="ko-KR" altLang="en-US" sz="3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654881"/>
                <a:ext cx="6080447" cy="1477328"/>
              </a:xfrm>
              <a:prstGeom prst="rect">
                <a:avLst/>
              </a:prstGeom>
              <a:blipFill rotWithShape="1">
                <a:blip r:embed="rId5"/>
                <a:stretch>
                  <a:fillRect t="-5372" r="-1404" b="-1198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784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>
                <a:latin typeface="+mn-lt"/>
              </a:rPr>
              <a:t>Conservation of mass</a:t>
            </a:r>
          </a:p>
          <a:p>
            <a:r>
              <a:rPr lang="en-US" altLang="ko-KR" sz="3600" b="1" dirty="0" smtClean="0">
                <a:latin typeface="+mn-lt"/>
              </a:rPr>
              <a:t>Conservation of linear momentum</a:t>
            </a:r>
          </a:p>
          <a:p>
            <a:r>
              <a:rPr lang="en-US" altLang="ko-KR" sz="3600" b="1" dirty="0" smtClean="0">
                <a:latin typeface="+mn-lt"/>
              </a:rPr>
              <a:t>Conservation of mechanical energy</a:t>
            </a:r>
            <a:endParaRPr lang="ko-KR" altLang="en-US" sz="3600" b="1" dirty="0">
              <a:latin typeface="+mn-lt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19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Summary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61077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>
                <a:latin typeface="+mn-lt"/>
              </a:rPr>
              <a:t>Potential Energy</a:t>
            </a:r>
            <a:endParaRPr lang="ko-KR" altLang="en-US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59632" y="1556792"/>
                <a:ext cx="4514441" cy="3431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000" b="0" i="1" smtClean="0">
                          <a:latin typeface="Cambria Math"/>
                        </a:rPr>
                        <m:t>𝑈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=−∫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𝐹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 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𝑑𝑥</m:t>
                      </m:r>
                    </m:oMath>
                    <m:oMath xmlns:m="http://schemas.openxmlformats.org/officeDocument/2006/math">
                      <m:r>
                        <a:rPr lang="en-US" altLang="ko-KR" sz="3000" b="0" i="1" smtClean="0">
                          <a:latin typeface="Cambria Math"/>
                        </a:rPr>
                        <m:t>𝐹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sz="3000" b="0" i="1" smtClean="0">
                              <a:latin typeface="Cambria Math"/>
                            </a:rPr>
                            <m:t>𝑑𝑈</m:t>
                          </m:r>
                        </m:num>
                        <m:den>
                          <m:r>
                            <a:rPr lang="en-US" altLang="ko-KR" sz="3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ko-KR" sz="3000" b="0" i="0" smtClean="0">
                          <a:latin typeface="Cambria Math"/>
                        </a:rPr>
                        <m:t>Δ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𝑈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=−</m:t>
                      </m:r>
                      <m:nary>
                        <m:naryPr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altLang="ko-KR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altLang="ko-KR" sz="3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r>
                            <a:rPr lang="en-US" altLang="ko-KR" sz="3000" b="0" i="1" smtClean="0">
                              <a:latin typeface="Cambria Math"/>
                            </a:rPr>
                            <m:t>𝐹</m:t>
                          </m:r>
                          <m:r>
                            <a:rPr lang="en-US" altLang="ko-KR" sz="3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altLang="ko-KR" sz="30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altLang="ko-KR" sz="3000" b="0" i="1" smtClean="0">
                              <a:latin typeface="Cambria Math"/>
                            </a:rPr>
                            <m:t>=−</m:t>
                          </m:r>
                          <m:r>
                            <m:rPr>
                              <m:sty m:val="p"/>
                            </m:rPr>
                            <a:rPr lang="en-US" altLang="ko-KR" sz="3000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altLang="ko-KR" sz="3000" b="0" i="1" smtClean="0">
                              <a:latin typeface="Cambria Math"/>
                            </a:rPr>
                            <m:t>𝑇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lang="en-US" altLang="ko-KR" sz="3000" b="0" i="1" smtClean="0">
                          <a:latin typeface="Cambria Math"/>
                        </a:rPr>
                        <m:t>∴</m:t>
                      </m:r>
                      <m:r>
                        <m:rPr>
                          <m:sty m:val="p"/>
                        </m:rPr>
                        <a:rPr lang="en-US" altLang="ko-KR" sz="3000" b="0" i="0" smtClean="0">
                          <a:latin typeface="Cambria Math"/>
                        </a:rPr>
                        <m:t>Δ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𝑈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ko-KR" sz="3000" b="0" i="0" smtClean="0">
                          <a:latin typeface="Cambria Math"/>
                        </a:rPr>
                        <m:t>Δ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𝑇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=0</m:t>
                      </m:r>
                    </m:oMath>
                    <m:oMath xmlns:m="http://schemas.openxmlformats.org/officeDocument/2006/math">
                      <m:r>
                        <a:rPr lang="en-US" altLang="ko-KR" sz="3000" b="0" i="0" smtClean="0">
                          <a:latin typeface="Cambria Math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 altLang="ko-KR" sz="3000" b="0" i="0" smtClean="0">
                          <a:latin typeface="Cambria Math"/>
                        </a:rPr>
                        <m:t>Δ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𝐸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=0,  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𝐸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𝑇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𝑈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ko-KR" altLang="en-US" sz="3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556792"/>
                <a:ext cx="4514441" cy="34315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444208" y="2757207"/>
            <a:ext cx="18281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 smtClean="0"/>
              <a:t>Work-K.E.</a:t>
            </a:r>
            <a:br>
              <a:rPr lang="en-US" altLang="ko-KR" sz="3000" dirty="0" smtClean="0"/>
            </a:br>
            <a:r>
              <a:rPr lang="en-US" altLang="ko-KR" sz="3000" dirty="0" smtClean="0"/>
              <a:t>theorem</a:t>
            </a:r>
            <a:endParaRPr lang="ko-KR" altLang="en-US" sz="3000" dirty="0"/>
          </a:p>
        </p:txBody>
      </p:sp>
      <p:cxnSp>
        <p:nvCxnSpPr>
          <p:cNvPr id="8" name="직선 화살표 연결선 7"/>
          <p:cNvCxnSpPr>
            <a:stCxn id="3" idx="1"/>
          </p:cNvCxnSpPr>
          <p:nvPr/>
        </p:nvCxnSpPr>
        <p:spPr>
          <a:xfrm flipH="1">
            <a:off x="5580112" y="3265039"/>
            <a:ext cx="864096" cy="1639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49924" y="4412736"/>
            <a:ext cx="36166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 smtClean="0"/>
              <a:t>(total mechanical E)</a:t>
            </a:r>
            <a:endParaRPr lang="ko-KR" alt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420327" y="4966734"/>
            <a:ext cx="86066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/>
              <a:t>If </a:t>
            </a:r>
            <a:r>
              <a:rPr lang="en-US" altLang="ko-KR" sz="3000" i="1" dirty="0" smtClean="0">
                <a:ea typeface="Cambria Math" pitchFamily="18" charset="0"/>
              </a:rPr>
              <a:t>F</a:t>
            </a:r>
            <a:r>
              <a:rPr lang="en-US" altLang="ko-KR" sz="3000" dirty="0" smtClean="0"/>
              <a:t>  is a function of position </a:t>
            </a:r>
            <a:r>
              <a:rPr lang="en-US" altLang="ko-KR" sz="3000" i="1" dirty="0" smtClean="0">
                <a:ea typeface="Cambria Math" pitchFamily="18" charset="0"/>
              </a:rPr>
              <a:t>x</a:t>
            </a:r>
            <a:r>
              <a:rPr lang="en-US" altLang="ko-KR" sz="3000" i="1" dirty="0" smtClean="0"/>
              <a:t>, </a:t>
            </a:r>
            <a:r>
              <a:rPr lang="en-US" altLang="ko-KR" sz="3000" dirty="0" smtClean="0"/>
              <a:t>then</a:t>
            </a:r>
            <a:br>
              <a:rPr lang="en-US" altLang="ko-KR" sz="3000" dirty="0" smtClean="0"/>
            </a:br>
            <a:r>
              <a:rPr lang="en-US" altLang="ko-KR" sz="3000" dirty="0" smtClean="0"/>
              <a:t>the total mechanical energy must be conserved. </a:t>
            </a:r>
            <a:br>
              <a:rPr lang="en-US" altLang="ko-KR" sz="3000" dirty="0" smtClean="0"/>
            </a:br>
            <a:r>
              <a:rPr lang="en-US" altLang="ko-KR" sz="3000" dirty="0" smtClean="0"/>
              <a:t>This force is called a conservative force.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99433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20120416\slid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122" y="3161141"/>
            <a:ext cx="6264696" cy="470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20120416\slid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122" y="-7211"/>
            <a:ext cx="6038023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Potential Energy and Stability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06490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120416\slide3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1628800"/>
            <a:ext cx="4565526" cy="343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Potential Energy and Stability</a:t>
            </a:r>
            <a:endParaRPr lang="ko-KR" altLang="en-US" b="1" dirty="0"/>
          </a:p>
        </p:txBody>
      </p:sp>
      <p:pic>
        <p:nvPicPr>
          <p:cNvPr id="2051" name="Picture 3" descr="G:\20120416\slide3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118" y="1642435"/>
            <a:ext cx="4547378" cy="341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56760" y="4941168"/>
            <a:ext cx="262437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500" b="1" dirty="0"/>
              <a:t>s</a:t>
            </a:r>
            <a:r>
              <a:rPr lang="en-US" altLang="ko-KR" sz="3500" b="1" dirty="0" smtClean="0"/>
              <a:t>table </a:t>
            </a:r>
          </a:p>
          <a:p>
            <a:pPr algn="ctr"/>
            <a:r>
              <a:rPr lang="en-US" altLang="ko-KR" sz="3500" b="1" dirty="0" smtClean="0"/>
              <a:t>equilibrium</a:t>
            </a:r>
            <a:endParaRPr lang="ko-KR" altLang="en-US" sz="3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50620" y="4954736"/>
            <a:ext cx="262437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500" b="1" dirty="0"/>
              <a:t>u</a:t>
            </a:r>
            <a:r>
              <a:rPr lang="en-US" altLang="ko-KR" sz="3500" b="1" dirty="0" smtClean="0"/>
              <a:t>nstable </a:t>
            </a:r>
          </a:p>
          <a:p>
            <a:pPr algn="ctr"/>
            <a:r>
              <a:rPr lang="en-US" altLang="ko-KR" sz="3500" b="1" dirty="0" smtClean="0"/>
              <a:t>equilibrium</a:t>
            </a:r>
            <a:endParaRPr lang="ko-KR" alt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65046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20120416\slide4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40" y="688132"/>
            <a:ext cx="7483976" cy="562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Turning Points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55575" y="4725144"/>
                <a:ext cx="4319131" cy="14183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000" b="0" i="1" smtClean="0">
                          <a:latin typeface="Cambria Math"/>
                        </a:rPr>
                        <m:t>𝐸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𝑈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𝑇</m:t>
                      </m:r>
                    </m:oMath>
                    <m:oMath xmlns:m="http://schemas.openxmlformats.org/officeDocument/2006/math">
                      <m:r>
                        <a:rPr lang="en-US" altLang="ko-KR" sz="3000" b="0" i="1" smtClean="0">
                          <a:latin typeface="Cambria Math"/>
                        </a:rPr>
                        <m:t>𝑇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𝐸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−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𝑈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sz="3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3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altLang="ko-KR" sz="30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30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altLang="ko-KR" sz="3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3000" b="0" i="1" smtClean="0">
                          <a:latin typeface="Cambria Math"/>
                        </a:rPr>
                        <m:t>≥0</m:t>
                      </m:r>
                    </m:oMath>
                  </m:oMathPara>
                </a14:m>
                <a:endParaRPr lang="ko-KR" altLang="en-US" sz="3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5" y="4725144"/>
                <a:ext cx="4319131" cy="14183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직사각형 5"/>
              <p:cNvSpPr/>
              <p:nvPr/>
            </p:nvSpPr>
            <p:spPr>
              <a:xfrm>
                <a:off x="5173238" y="5076402"/>
                <a:ext cx="3311484" cy="6093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3000" dirty="0"/>
                  <a:t>Therefore, </a:t>
                </a:r>
                <a14:m>
                  <m:oMath xmlns:m="http://schemas.openxmlformats.org/officeDocument/2006/math">
                    <m:r>
                      <a:rPr lang="en-US" altLang="ko-KR" sz="3000" i="1">
                        <a:latin typeface="Cambria Math"/>
                      </a:rPr>
                      <m:t>𝐸</m:t>
                    </m:r>
                    <m:r>
                      <a:rPr lang="en-US" altLang="ko-KR" sz="3000" i="1">
                        <a:latin typeface="Cambria Math"/>
                      </a:rPr>
                      <m:t>≥</m:t>
                    </m:r>
                    <m:r>
                      <a:rPr lang="en-US" altLang="ko-KR" sz="3000" i="1">
                        <a:latin typeface="Cambria Math"/>
                      </a:rPr>
                      <m:t>𝑈</m:t>
                    </m:r>
                  </m:oMath>
                </a14:m>
                <a:r>
                  <a:rPr lang="en-US" altLang="ko-KR" sz="3000" dirty="0"/>
                  <a:t>. </a:t>
                </a:r>
                <a:endParaRPr lang="ko-KR" altLang="en-US" sz="3000" dirty="0"/>
              </a:p>
            </p:txBody>
          </p:sp>
        </mc:Choice>
        <mc:Fallback xmlns=""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238" y="5076402"/>
                <a:ext cx="3311484" cy="609398"/>
              </a:xfrm>
              <a:prstGeom prst="rect">
                <a:avLst/>
              </a:prstGeom>
              <a:blipFill rotWithShape="1">
                <a:blip r:embed="rId5"/>
                <a:stretch>
                  <a:fillRect l="-4420" t="-13000" r="-3315" b="-21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15616" y="587610"/>
            <a:ext cx="873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U&gt;E</a:t>
            </a:r>
            <a:br>
              <a:rPr lang="en-US" altLang="ko-KR" sz="2800" dirty="0" smtClean="0"/>
            </a:br>
            <a:r>
              <a:rPr lang="en-US" altLang="ko-KR" sz="2800" dirty="0" smtClean="0"/>
              <a:t>T&lt;0</a:t>
            </a:r>
            <a:endParaRPr lang="ko-KR" alt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876256" y="3553852"/>
            <a:ext cx="1938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(U&lt;E, T&gt;0)</a:t>
            </a:r>
            <a:endParaRPr lang="ko-KR" alt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201005" y="1541717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U&gt;E, T&lt;0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4290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120416\slide4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04" y="228439"/>
            <a:ext cx="8101012" cy="608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Turning Points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00304" y="4375922"/>
                <a:ext cx="7553735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3000" dirty="0" smtClean="0"/>
                  <a:t>When </a:t>
                </a:r>
                <a14:m>
                  <m:oMath xmlns:m="http://schemas.openxmlformats.org/officeDocument/2006/math">
                    <m:r>
                      <a:rPr lang="en-US" altLang="ko-KR" sz="3000" i="1">
                        <a:latin typeface="Cambria Math"/>
                      </a:rPr>
                      <m:t>𝐸</m:t>
                    </m:r>
                    <m:r>
                      <a:rPr lang="en-US" altLang="ko-KR" sz="3000" b="0" i="1" smtClean="0">
                        <a:latin typeface="Cambria Math"/>
                      </a:rPr>
                      <m:t>=</m:t>
                    </m:r>
                    <m:r>
                      <a:rPr lang="en-US" altLang="ko-KR" sz="3000" i="1">
                        <a:latin typeface="Cambria Math"/>
                      </a:rPr>
                      <m:t>𝑈</m:t>
                    </m:r>
                  </m:oMath>
                </a14:m>
                <a:r>
                  <a:rPr lang="en-US" altLang="ko-KR" sz="3000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ko-KR" sz="3000" b="0" i="1" smtClean="0">
                        <a:latin typeface="Cambria Math"/>
                      </a:rPr>
                      <m:t>𝑇</m:t>
                    </m:r>
                    <m:r>
                      <a:rPr lang="en-US" altLang="ko-KR" sz="30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ko-KR" sz="3000" dirty="0" smtClean="0"/>
                  <a:t> and the object stops. </a:t>
                </a:r>
                <a:br>
                  <a:rPr lang="en-US" altLang="ko-KR" sz="3000" dirty="0" smtClean="0"/>
                </a:br>
                <a:r>
                  <a:rPr lang="en-US" altLang="ko-KR" sz="3000" dirty="0" smtClean="0"/>
                  <a:t>If F is toward the allowed region, </a:t>
                </a:r>
                <a:br>
                  <a:rPr lang="en-US" altLang="ko-KR" sz="3000" dirty="0" smtClean="0"/>
                </a:br>
                <a:r>
                  <a:rPr lang="en-US" altLang="ko-KR" sz="3000" dirty="0" smtClean="0"/>
                  <a:t>then the object makes a turn. </a:t>
                </a:r>
                <a:br>
                  <a:rPr lang="en-US" altLang="ko-KR" sz="3000" dirty="0" smtClean="0"/>
                </a:br>
                <a:r>
                  <a:rPr lang="en-US" altLang="ko-KR" sz="3000" dirty="0" smtClean="0"/>
                  <a:t>This is called the turning point.</a:t>
                </a:r>
                <a:endParaRPr lang="ko-KR" altLang="en-US" sz="3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04" y="4375922"/>
                <a:ext cx="7553735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1856" t="-4088" r="-404" b="-880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292080" y="1074966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i="1" dirty="0" smtClean="0"/>
              <a:t>U(x)</a:t>
            </a:r>
            <a:endParaRPr lang="ko-KR" altLang="en-US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12160" y="2218075"/>
                <a:ext cx="25166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800" b="0" i="1" smtClean="0">
                          <a:latin typeface="Cambria Math"/>
                        </a:rPr>
                        <m:t>𝐸</m:t>
                      </m:r>
                      <m:r>
                        <a:rPr lang="en-US" altLang="ko-KR" sz="28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2800" b="0" i="1" smtClean="0">
                          <a:latin typeface="Cambria Math"/>
                        </a:rPr>
                        <m:t>𝑈</m:t>
                      </m:r>
                      <m:r>
                        <a:rPr lang="en-US" altLang="ko-KR" sz="2800" b="0" i="1" smtClean="0">
                          <a:latin typeface="Cambria Math"/>
                        </a:rPr>
                        <m:t> (</m:t>
                      </m:r>
                      <m:r>
                        <a:rPr lang="en-US" altLang="ko-KR" sz="2800" b="0" i="1" smtClean="0">
                          <a:latin typeface="Cambria Math"/>
                        </a:rPr>
                        <m:t>𝑇</m:t>
                      </m:r>
                      <m:r>
                        <a:rPr lang="en-US" altLang="ko-KR" sz="2800" b="0" i="1" smtClean="0">
                          <a:latin typeface="Cambria Math"/>
                        </a:rPr>
                        <m:t>=0)</m:t>
                      </m:r>
                    </m:oMath>
                  </m:oMathPara>
                </a14:m>
                <a:endParaRPr lang="ko-KR" alt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18075"/>
                <a:ext cx="2516651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직선 화살표 연결선 9"/>
          <p:cNvCxnSpPr/>
          <p:nvPr/>
        </p:nvCxnSpPr>
        <p:spPr>
          <a:xfrm flipH="1" flipV="1">
            <a:off x="5102478" y="2007648"/>
            <a:ext cx="909682" cy="413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타원 10"/>
          <p:cNvSpPr/>
          <p:nvPr/>
        </p:nvSpPr>
        <p:spPr>
          <a:xfrm>
            <a:off x="1907704" y="1844824"/>
            <a:ext cx="170438" cy="170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4932040" y="1837210"/>
            <a:ext cx="170438" cy="170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674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20120416\slide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95" y="404664"/>
            <a:ext cx="8101013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7</a:t>
            </a:fld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제목 1"/>
              <p:cNvSpPr txBox="1">
                <a:spLocks/>
              </p:cNvSpPr>
              <p:nvPr/>
            </p:nvSpPr>
            <p:spPr>
              <a:xfrm>
                <a:off x="395536" y="116632"/>
                <a:ext cx="8363272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altLang="ko-KR" b="1" i="1" smtClean="0">
                          <a:latin typeface="Cambria Math"/>
                        </a:rPr>
                        <m:t>=</m:t>
                      </m:r>
                      <m:r>
                        <a:rPr lang="en-US" altLang="ko-KR" b="1" i="1" smtClean="0">
                          <a:latin typeface="Cambria Math"/>
                        </a:rPr>
                        <m:t>𝒎𝒈𝑯</m:t>
                      </m:r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7" name="제목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6632"/>
                <a:ext cx="8363272" cy="1143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5347" y="2204864"/>
                <a:ext cx="3673313" cy="2013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4000" b="0" i="1" smtClean="0">
                          <a:latin typeface="Cambria Math"/>
                        </a:rPr>
                        <m:t>𝑈</m:t>
                      </m:r>
                      <m:r>
                        <a:rPr lang="en-US" altLang="ko-KR" sz="4000" b="0" i="1" smtClean="0">
                          <a:latin typeface="Cambria Math"/>
                        </a:rPr>
                        <m:t>=−∫</m:t>
                      </m:r>
                      <m:acc>
                        <m:accPr>
                          <m:chr m:val="⃗"/>
                          <m:ctrlPr>
                            <a:rPr lang="en-US" altLang="ko-KR" sz="4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40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en-US" altLang="ko-KR" sz="4000" b="0" i="1" smtClean="0">
                          <a:latin typeface="Cambria Math"/>
                        </a:rPr>
                        <m:t>⋅</m:t>
                      </m:r>
                      <m:r>
                        <a:rPr lang="en-US" altLang="ko-KR" sz="4000" b="0" i="1" smtClean="0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n-US" altLang="ko-KR" sz="4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40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</m:oMath>
                    <m:oMath xmlns:m="http://schemas.openxmlformats.org/officeDocument/2006/math">
                      <m:r>
                        <a:rPr lang="en-US" altLang="ko-KR" sz="4000" b="0" i="1" smtClean="0">
                          <a:latin typeface="Cambria Math"/>
                        </a:rPr>
                        <m:t>    =−</m:t>
                      </m:r>
                      <m:d>
                        <m:dPr>
                          <m:ctrlPr>
                            <a:rPr lang="en-US" altLang="ko-KR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4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4000" b="0" i="1" smtClean="0">
                              <a:latin typeface="Cambria Math"/>
                            </a:rPr>
                            <m:t>𝑚𝑔</m:t>
                          </m:r>
                        </m:e>
                      </m:d>
                      <m:r>
                        <a:rPr lang="en-US" altLang="ko-KR" sz="4000" b="0" i="1" smtClean="0">
                          <a:latin typeface="Cambria Math"/>
                        </a:rPr>
                        <m:t>𝐻</m:t>
                      </m:r>
                    </m:oMath>
                    <m:oMath xmlns:m="http://schemas.openxmlformats.org/officeDocument/2006/math">
                      <m:r>
                        <a:rPr lang="en-US" altLang="ko-KR" sz="4000" b="0" i="1" smtClean="0">
                          <a:latin typeface="Cambria Math"/>
                        </a:rPr>
                        <m:t>    =</m:t>
                      </m:r>
                      <m:r>
                        <a:rPr lang="en-US" altLang="ko-KR" sz="4000" b="0" i="1" smtClean="0">
                          <a:latin typeface="Cambria Math"/>
                        </a:rPr>
                        <m:t>𝑚𝑔𝐻</m:t>
                      </m:r>
                    </m:oMath>
                  </m:oMathPara>
                </a14:m>
                <a:endParaRPr lang="ko-KR" alt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347" y="2204864"/>
                <a:ext cx="3673313" cy="201369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7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20120416\slid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836712"/>
            <a:ext cx="7726924" cy="583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Modification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83968" y="1286046"/>
                <a:ext cx="4684872" cy="2836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4000" b="0" i="1" smtClean="0">
                          <a:latin typeface="Cambria Math"/>
                        </a:rPr>
                        <m:t>𝑈</m:t>
                      </m:r>
                      <m:r>
                        <a:rPr lang="en-US" altLang="ko-KR" sz="4000" b="0" i="1" smtClean="0">
                          <a:latin typeface="Cambria Math"/>
                        </a:rPr>
                        <m:t>=−∫</m:t>
                      </m:r>
                      <m:sSub>
                        <m:sSubPr>
                          <m:ctrlPr>
                            <a:rPr lang="en-US" altLang="ko-KR" sz="40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altLang="ko-KR" sz="4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40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altLang="ko-KR" sz="40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altLang="ko-KR" sz="4000" b="0" i="1" smtClean="0">
                          <a:latin typeface="Cambria Math"/>
                        </a:rPr>
                        <m:t>⋅</m:t>
                      </m:r>
                      <m:r>
                        <a:rPr lang="en-US" altLang="ko-KR" sz="4000" b="0" i="1" smtClean="0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n-US" altLang="ko-KR" sz="4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40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</m:oMath>
                    <m:oMath xmlns:m="http://schemas.openxmlformats.org/officeDocument/2006/math">
                      <m:r>
                        <a:rPr lang="en-US" altLang="ko-KR" sz="4000" b="0" i="1" smtClean="0">
                          <a:latin typeface="Cambria Math"/>
                        </a:rPr>
                        <m:t>    =−</m:t>
                      </m:r>
                      <m:d>
                        <m:dPr>
                          <m:ctrlPr>
                            <a:rPr lang="en-US" altLang="ko-KR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4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4000" b="0" i="1" smtClean="0">
                              <a:latin typeface="Cambria Math"/>
                            </a:rPr>
                            <m:t>𝑚𝑔</m:t>
                          </m:r>
                          <m:acc>
                            <m:accPr>
                              <m:chr m:val="̂"/>
                              <m:ctrlPr>
                                <a:rPr lang="en-US" altLang="ko-KR" sz="4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40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acc>
                        </m:e>
                      </m:d>
                      <m:r>
                        <a:rPr lang="en-US" altLang="ko-KR" sz="4000" i="1">
                          <a:latin typeface="Cambria Math"/>
                        </a:rPr>
                        <m:t>⋅</m:t>
                      </m:r>
                      <m:r>
                        <a:rPr lang="en-US" altLang="ko-KR" sz="4000" b="0" i="1" smtClean="0">
                          <a:latin typeface="Cambria Math"/>
                        </a:rPr>
                        <m:t>𝐻</m:t>
                      </m:r>
                      <m:acc>
                        <m:accPr>
                          <m:chr m:val="̂"/>
                          <m:ctrlPr>
                            <a:rPr lang="en-US" altLang="ko-KR" sz="4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4000" i="1">
                              <a:latin typeface="Cambria Math"/>
                            </a:rPr>
                            <m:t>𝑧</m:t>
                          </m:r>
                        </m:e>
                      </m:acc>
                    </m:oMath>
                    <m:oMath xmlns:m="http://schemas.openxmlformats.org/officeDocument/2006/math">
                      <m:r>
                        <a:rPr lang="en-US" altLang="ko-KR" sz="4000" b="0" i="1" smtClean="0">
                          <a:latin typeface="Cambria Math"/>
                        </a:rPr>
                        <m:t>[ </m:t>
                      </m:r>
                      <m:acc>
                        <m:accPr>
                          <m:chr m:val="̂"/>
                          <m:ctrlPr>
                            <a:rPr lang="en-US" altLang="ko-KR" sz="4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4000" b="0" i="1" smtClean="0">
                              <a:latin typeface="Cambria Math"/>
                            </a:rPr>
                            <m:t>𝑧</m:t>
                          </m:r>
                        </m:e>
                      </m:acc>
                      <m:r>
                        <a:rPr lang="en-US" altLang="ko-KR" sz="4000" b="0" i="1" smtClean="0">
                          <a:latin typeface="Cambria Math"/>
                        </a:rPr>
                        <m:t>⋅</m:t>
                      </m:r>
                      <m:acc>
                        <m:accPr>
                          <m:chr m:val="̂"/>
                          <m:ctrlPr>
                            <a:rPr lang="en-US" altLang="ko-KR" sz="4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40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altLang="ko-KR" sz="4000" b="0" i="1" smtClean="0">
                          <a:latin typeface="Cambria Math"/>
                        </a:rPr>
                        <m:t>=0, ∵</m:t>
                      </m:r>
                      <m:sSub>
                        <m:sSubPr>
                          <m:ctrlPr>
                            <a:rPr lang="en-US" altLang="ko-KR" sz="40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altLang="ko-KR" sz="40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40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altLang="ko-KR" sz="4000" i="1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altLang="ko-KR" sz="4000" b="0" i="1" smtClean="0">
                          <a:latin typeface="Cambria Math"/>
                        </a:rPr>
                        <m:t>⊥</m:t>
                      </m:r>
                      <m:acc>
                        <m:accPr>
                          <m:chr m:val="⃗"/>
                          <m:ctrlPr>
                            <a:rPr lang="en-US" altLang="ko-KR" sz="4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4000" b="0" i="1" smtClean="0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altLang="ko-KR" sz="4000" b="0" i="1" smtClean="0">
                          <a:latin typeface="Cambria Math"/>
                        </a:rPr>
                        <m:t>]</m:t>
                      </m:r>
                    </m:oMath>
                    <m:oMath xmlns:m="http://schemas.openxmlformats.org/officeDocument/2006/math">
                      <m:r>
                        <a:rPr lang="en-US" altLang="ko-KR" sz="4000" b="0" i="1" smtClean="0">
                          <a:latin typeface="Cambria Math"/>
                        </a:rPr>
                        <m:t>    =</m:t>
                      </m:r>
                      <m:r>
                        <a:rPr lang="en-US" altLang="ko-KR" sz="4000" b="0" i="1" smtClean="0">
                          <a:latin typeface="Cambria Math"/>
                        </a:rPr>
                        <m:t>𝑚𝑔𝐻</m:t>
                      </m:r>
                    </m:oMath>
                  </m:oMathPara>
                </a14:m>
                <a:endParaRPr lang="ko-KR" alt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286046"/>
                <a:ext cx="4684872" cy="28366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87737" y="4932965"/>
            <a:ext cx="75788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 smtClean="0"/>
              <a:t>Horizontal displacement does not change</a:t>
            </a:r>
            <a:br>
              <a:rPr lang="en-US" altLang="ko-KR" sz="3000" dirty="0" smtClean="0"/>
            </a:br>
            <a:r>
              <a:rPr lang="en-US" altLang="ko-KR" sz="3000" dirty="0" smtClean="0"/>
              <a:t>the potential energy, which depends only </a:t>
            </a:r>
            <a:br>
              <a:rPr lang="en-US" altLang="ko-KR" sz="3000" dirty="0" smtClean="0"/>
            </a:br>
            <a:r>
              <a:rPr lang="en-US" altLang="ko-KR" sz="3000" dirty="0" smtClean="0"/>
              <a:t>on the vertical displacement.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8451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20120416\slide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7486651" cy="562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9</a:t>
            </a:fld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제목 1"/>
              <p:cNvSpPr txBox="1">
                <a:spLocks/>
              </p:cNvSpPr>
              <p:nvPr/>
            </p:nvSpPr>
            <p:spPr>
              <a:xfrm>
                <a:off x="395536" y="116632"/>
                <a:ext cx="8363272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77500" lnSpcReduction="20000"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𝒔𝒑𝒓𝒊𝒏𝒈</m:t>
                          </m:r>
                        </m:sub>
                      </m:sSub>
                      <m:r>
                        <a:rPr lang="en-US" altLang="ko-KR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altLang="ko-KR" b="1" i="1" smtClean="0"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7" name="제목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6632"/>
                <a:ext cx="8363272" cy="1143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직사각형 1"/>
              <p:cNvSpPr/>
              <p:nvPr/>
            </p:nvSpPr>
            <p:spPr>
              <a:xfrm>
                <a:off x="4588734" y="1412776"/>
                <a:ext cx="3407471" cy="2952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000" b="1" i="1" smtClean="0">
                          <a:latin typeface="Cambria Math"/>
                        </a:rPr>
                        <m:t>𝑼</m:t>
                      </m:r>
                      <m:r>
                        <a:rPr lang="en-US" altLang="ko-KR" sz="3000" b="1" i="1">
                          <a:latin typeface="Cambria Math"/>
                        </a:rPr>
                        <m:t>=</m:t>
                      </m:r>
                      <m:r>
                        <a:rPr lang="en-US" altLang="ko-KR" sz="3000" b="1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trlPr>
                            <a:rPr lang="en-US" altLang="ko-KR" sz="3000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ko-KR" sz="3000" b="1" i="1" smtClean="0"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altLang="ko-KR" sz="3000" b="1" i="1" smtClean="0">
                              <a:latin typeface="Cambria Math"/>
                            </a:rPr>
                            <m:t>𝒙</m:t>
                          </m:r>
                        </m:sup>
                        <m:e>
                          <m:r>
                            <a:rPr lang="en-US" altLang="ko-KR" sz="3000" b="1" i="1" smtClean="0">
                              <a:latin typeface="Cambria Math"/>
                            </a:rPr>
                            <m:t>𝑭</m:t>
                          </m:r>
                          <m:r>
                            <a:rPr lang="en-US" altLang="ko-KR" sz="30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altLang="ko-KR" sz="3000" b="1" i="1" smtClean="0">
                              <a:latin typeface="Cambria Math"/>
                            </a:rPr>
                            <m:t>𝒅𝒙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lang="en-US" altLang="ko-KR" sz="3000" b="1" i="1" smtClean="0">
                          <a:latin typeface="Cambria Math"/>
                        </a:rPr>
                        <m:t>    =</m:t>
                      </m:r>
                      <m:r>
                        <a:rPr lang="en-US" altLang="ko-KR" sz="3000" b="1" i="1">
                          <a:latin typeface="Cambria Math"/>
                        </a:rPr>
                        <m:t>−</m:t>
                      </m:r>
                      <m:nary>
                        <m:naryPr>
                          <m:ctrlPr>
                            <a:rPr lang="en-US" altLang="ko-KR" sz="3000" b="1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ko-KR" sz="3000" b="1" i="1"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altLang="ko-KR" sz="3000" b="1" i="1">
                              <a:latin typeface="Cambria Math"/>
                            </a:rPr>
                            <m:t>𝒙</m:t>
                          </m:r>
                        </m:sup>
                        <m:e>
                          <m:d>
                            <m:dPr>
                              <m:ctrlPr>
                                <a:rPr lang="en-US" altLang="ko-KR" sz="3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ko-KR" sz="30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ko-KR" sz="3000" b="1" i="1" smtClean="0">
                                  <a:latin typeface="Cambria Math"/>
                                </a:rPr>
                                <m:t>𝒌𝒙</m:t>
                              </m:r>
                            </m:e>
                          </m:d>
                          <m:r>
                            <a:rPr lang="en-US" altLang="ko-KR" sz="3000" b="1" i="1">
                              <a:latin typeface="Cambria Math"/>
                            </a:rPr>
                            <m:t>𝒅𝒙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lang="en-US" altLang="ko-KR" sz="3000" b="1" i="1" smtClean="0">
                          <a:latin typeface="Cambria Math"/>
                        </a:rPr>
                        <m:t>    =</m:t>
                      </m:r>
                      <m:f>
                        <m:fPr>
                          <m:ctrlPr>
                            <a:rPr lang="en-US" altLang="ko-KR" sz="3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sz="3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ko-KR" sz="30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altLang="ko-KR" sz="3000" b="1" i="1" smtClean="0"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altLang="ko-KR" sz="3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3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altLang="ko-KR" sz="3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ko-KR" altLang="en-US" sz="3000" b="1" dirty="0"/>
              </a:p>
            </p:txBody>
          </p:sp>
        </mc:Choice>
        <mc:Fallback xmlns="">
          <p:sp>
            <p:nvSpPr>
              <p:cNvPr id="2" name="직사각형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734" y="1412776"/>
                <a:ext cx="3407471" cy="29526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47663" y="5611057"/>
                <a:ext cx="6375271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3000" b="0" i="1" smtClean="0">
                        <a:latin typeface="Cambria Math"/>
                      </a:rPr>
                      <m:t>𝑈</m:t>
                    </m:r>
                    <m:d>
                      <m:dPr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𝑥</m:t>
                        </m:r>
                        <m:r>
                          <a:rPr lang="en-US" altLang="ko-KR" sz="3000" b="0" i="1" smtClean="0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altLang="ko-KR" sz="3000" b="0" i="1" smtClean="0">
                        <a:latin typeface="Cambria Math"/>
                      </a:rPr>
                      <m:t>=0 </m:t>
                    </m:r>
                    <m:r>
                      <m:rPr>
                        <m:sty m:val="p"/>
                      </m:rPr>
                      <a:rPr lang="en-US" altLang="ko-KR" sz="3000" b="0" i="0" smtClean="0">
                        <a:latin typeface="Cambria Math"/>
                      </a:rPr>
                      <m:t>i</m:t>
                    </m:r>
                  </m:oMath>
                </a14:m>
                <a:r>
                  <a:rPr lang="en-US" altLang="ko-KR" sz="3000" dirty="0" smtClean="0"/>
                  <a:t>s the </a:t>
                </a:r>
                <a:r>
                  <a:rPr lang="en-US" altLang="ko-KR" sz="3000" dirty="0"/>
                  <a:t>s</a:t>
                </a:r>
                <a:r>
                  <a:rPr lang="en-US" altLang="ko-KR" sz="3000" dirty="0" smtClean="0"/>
                  <a:t>implest choice.</a:t>
                </a:r>
                <a:endParaRPr lang="ko-KR" altLang="en-US" sz="3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3" y="5611057"/>
                <a:ext cx="6375271" cy="553998"/>
              </a:xfrm>
              <a:prstGeom prst="rect">
                <a:avLst/>
              </a:prstGeom>
              <a:blipFill rotWithShape="1">
                <a:blip r:embed="rId5"/>
                <a:stretch>
                  <a:fillRect t="-14286" r="-1530" b="-329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88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803</Words>
  <Application>Microsoft Office PowerPoint</Application>
  <PresentationFormat>화면 슬라이드 쇼(4:3)</PresentationFormat>
  <Paragraphs>118</Paragraphs>
  <Slides>19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Conservation of Mechanical Energy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vis viva dispute</dc:title>
  <dc:creator>김민호</dc:creator>
  <cp:lastModifiedBy>김민호</cp:lastModifiedBy>
  <cp:revision>55</cp:revision>
  <dcterms:created xsi:type="dcterms:W3CDTF">2012-04-07T05:34:26Z</dcterms:created>
  <dcterms:modified xsi:type="dcterms:W3CDTF">2012-04-17T11:49:12Z</dcterms:modified>
</cp:coreProperties>
</file>