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63" r:id="rId3"/>
    <p:sldId id="270" r:id="rId4"/>
    <p:sldId id="302" r:id="rId5"/>
    <p:sldId id="308" r:id="rId6"/>
    <p:sldId id="304" r:id="rId7"/>
    <p:sldId id="320" r:id="rId8"/>
    <p:sldId id="321" r:id="rId9"/>
    <p:sldId id="309" r:id="rId10"/>
    <p:sldId id="305" r:id="rId11"/>
    <p:sldId id="313" r:id="rId12"/>
    <p:sldId id="303" r:id="rId13"/>
    <p:sldId id="311" r:id="rId14"/>
    <p:sldId id="314" r:id="rId15"/>
    <p:sldId id="319" r:id="rId16"/>
    <p:sldId id="318" r:id="rId17"/>
    <p:sldId id="316" r:id="rId18"/>
    <p:sldId id="315" r:id="rId19"/>
    <p:sldId id="306" r:id="rId20"/>
    <p:sldId id="317" r:id="rId21"/>
    <p:sldId id="307" r:id="rId22"/>
    <p:sldId id="322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82" autoAdjust="0"/>
  </p:normalViewPr>
  <p:slideViewPr>
    <p:cSldViewPr>
      <p:cViewPr>
        <p:scale>
          <a:sx n="145" d="100"/>
          <a:sy n="145" d="100"/>
        </p:scale>
        <p:origin x="-288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530DA-F535-40FD-B41F-01D288201B35}" type="datetimeFigureOut">
              <a:rPr lang="ko-KR" altLang="en-US" smtClean="0"/>
              <a:t>2012-03-10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EE5AB-B396-4312-821B-D83534B83B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96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14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6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25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0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72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97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1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6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3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48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0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44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4/40/Distancedisplacement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c/Galileo.arp.300pix.jp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nderhowto.com/how-to-experiment-law-inertia-354383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fvwp&amp;NR=1&amp;v=MMC4MpoGIh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nderhowto.com/how-to-demonstrate-newtons-law-inertia-223913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nderhowto.com/how-to-master-newtons-second-law-motion-with-nasa-329431/" TargetMode="External"/><Relationship Id="rId2" Type="http://schemas.openxmlformats.org/officeDocument/2006/relationships/hyperlink" Target="http://www.wonderhowto.com/how-to-demonstrate-newtons-law-inertia-2239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video.about.com/physics/Newton-s-Law-of-Gravity.htm" TargetMode="External"/><Relationship Id="rId4" Type="http://schemas.openxmlformats.org/officeDocument/2006/relationships/hyperlink" Target="http://www.wonderhowto.com/how-to-demonstrate-newtons-third-law-motion-22391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1/Electromagnetism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36104" y="548680"/>
                <a:ext cx="8207896" cy="3888431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5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15000" i="1" smtClean="0">
                          <a:latin typeface="Cambria Math"/>
                        </a:rPr>
                        <m:t>=</m:t>
                      </m:r>
                      <m:r>
                        <a:rPr lang="en-US" altLang="ko-KR" sz="15000" b="0" i="1" smtClean="0">
                          <a:latin typeface="Cambria Math"/>
                        </a:rPr>
                        <m:t>𝑚𝑐</m:t>
                      </m:r>
                      <m:r>
                        <a:rPr lang="en-US" altLang="ko-KR" sz="150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ko-KR" altLang="en-US" sz="15000" baseline="30000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36104" y="548680"/>
                <a:ext cx="8207896" cy="38884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368152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2012. 3. 12.</a:t>
            </a:r>
          </a:p>
          <a:p>
            <a:r>
              <a:rPr lang="ko-KR" altLang="en-US" sz="4000" dirty="0" smtClean="0"/>
              <a:t>이정</a:t>
            </a:r>
            <a:r>
              <a:rPr lang="ko-KR" altLang="en-US" sz="4000" dirty="0"/>
              <a:t>일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𝐸</a:t>
            </a:r>
            <a:r>
              <a:rPr lang="en-US" altLang="ko-KR" dirty="0" smtClean="0"/>
              <a:t>=</a:t>
            </a:r>
            <a:r>
              <a:rPr lang="ko-KR" altLang="en-US" dirty="0" smtClean="0"/>
              <a:t>𝑚𝑐</a:t>
            </a:r>
            <a:r>
              <a:rPr lang="en-US" altLang="ko-KR" baseline="30000" dirty="0" smtClean="0"/>
              <a:t>2</a:t>
            </a:r>
            <a:endParaRPr lang="ko-KR" altLang="en-US" baseline="30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ko-KR" altLang="en-US" sz="8000" b="1" dirty="0" smtClean="0"/>
              <a:t>관성의 법칙</a:t>
            </a:r>
            <a:endParaRPr lang="ko-KR" altLang="en-US" sz="8000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30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위치</a:t>
            </a:r>
            <a:r>
              <a:rPr lang="en-US" altLang="ko-KR" dirty="0" smtClean="0"/>
              <a:t>(position)</a:t>
            </a:r>
          </a:p>
          <a:p>
            <a:r>
              <a:rPr lang="ko-KR" altLang="en-US" b="1" dirty="0" smtClean="0"/>
              <a:t>변위</a:t>
            </a:r>
            <a:r>
              <a:rPr lang="en-US" altLang="ko-KR" dirty="0" smtClean="0"/>
              <a:t>(displacement)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 위치의</a:t>
            </a:r>
            <a:r>
              <a:rPr lang="en-US" altLang="ko-KR" dirty="0" smtClean="0"/>
              <a:t> </a:t>
            </a:r>
            <a:r>
              <a:rPr lang="ko-KR" altLang="en-US" dirty="0"/>
              <a:t>변화를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크기와 방향을 가진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화살표로 나타낸 것</a:t>
            </a:r>
            <a:endParaRPr lang="en-US" altLang="ko-KR" dirty="0" smtClean="0"/>
          </a:p>
          <a:p>
            <a:r>
              <a:rPr lang="ko-KR" altLang="en-US" dirty="0" smtClean="0"/>
              <a:t>변위와 같이 크기와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방향을 가진 </a:t>
            </a:r>
            <a:r>
              <a:rPr lang="ko-KR" altLang="en-US" dirty="0" err="1" smtClean="0"/>
              <a:t>물리량을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벡터</a:t>
            </a:r>
            <a:r>
              <a:rPr lang="ko-KR" altLang="en-US" dirty="0" smtClean="0"/>
              <a:t>라고 부르며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문자 위에 화살표를 달아서 표기한다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용어의 정의</a:t>
            </a:r>
            <a:endParaRPr lang="ko-KR" altLang="en-US" b="1" dirty="0"/>
          </a:p>
        </p:txBody>
      </p:sp>
      <p:sp>
        <p:nvSpPr>
          <p:cNvPr id="9" name="날짜 개체 틀 3"/>
          <p:cNvSpPr txBox="1">
            <a:spLocks/>
          </p:cNvSpPr>
          <p:nvPr/>
        </p:nvSpPr>
        <p:spPr>
          <a:xfrm>
            <a:off x="2771800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http://en.wikipedia.org/wiki/File:Distancedisplacement.svg</a:t>
            </a:r>
            <a:endParaRPr lang="ko-KR" altLang="en-US" sz="800" dirty="0"/>
          </a:p>
        </p:txBody>
      </p:sp>
      <p:pic>
        <p:nvPicPr>
          <p:cNvPr id="3077" name="Picture 5" descr="File:Distancedisplacement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085" y="2276872"/>
            <a:ext cx="407025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직사각형 1"/>
              <p:cNvSpPr/>
              <p:nvPr/>
            </p:nvSpPr>
            <p:spPr>
              <a:xfrm>
                <a:off x="6372200" y="2132856"/>
                <a:ext cx="5340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l-GR" i="1">
                          <a:latin typeface="Cambria Math"/>
                        </a:rPr>
                        <m:t>𝜟</m:t>
                      </m:r>
                      <m:r>
                        <a:rPr lang="en-US" altLang="ko-KR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직사각형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132856"/>
                <a:ext cx="5340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5220071" y="4365104"/>
                <a:ext cx="552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l-GR" i="1" smtClean="0">
                          <a:latin typeface="Cambria Math"/>
                        </a:rPr>
                        <m:t>𝜟</m:t>
                      </m:r>
                      <m:r>
                        <a:rPr lang="en-US" altLang="ko-KR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1" y="4365104"/>
                <a:ext cx="55233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5341106" y="4221088"/>
                <a:ext cx="460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106" y="4221088"/>
                <a:ext cx="46038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30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712968" cy="5328592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b="1" dirty="0" smtClean="0"/>
                  <a:t>속도</a:t>
                </a:r>
                <a:r>
                  <a:rPr lang="en-US" altLang="ko-KR" dirty="0" smtClean="0"/>
                  <a:t>(velocity):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</a:rPr>
                      <m:t> </m:t>
                    </m:r>
                    <m:r>
                      <a:rPr lang="en-US" altLang="ko-KR" b="0" i="1" dirty="0" smtClean="0">
                        <a:latin typeface="Cambria Math"/>
                      </a:rPr>
                      <m:t>     </m:t>
                    </m:r>
                    <m:r>
                      <a:rPr lang="en-US" altLang="ko-KR" i="1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ko-KR" altLang="el-GR" i="1">
                            <a:latin typeface="Cambria Math"/>
                          </a:rPr>
                          <m:t>𝜟</m:t>
                        </m:r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ko-KR" altLang="el-GR" i="1">
                            <a:latin typeface="Cambria Math"/>
                          </a:rPr>
                          <m:t>𝜟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altLang="ko-KR" dirty="0"/>
              </a:p>
              <a:p>
                <a:endParaRPr lang="en-US" altLang="ko-KR" dirty="0" smtClean="0"/>
              </a:p>
              <a:p>
                <a:r>
                  <a:rPr lang="ko-KR" altLang="en-US" b="1" dirty="0" smtClean="0"/>
                  <a:t>속력</a:t>
                </a:r>
                <a:r>
                  <a:rPr lang="en-US" altLang="ko-KR" dirty="0" smtClean="0"/>
                  <a:t>(speed):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ko-KR" altLang="el-GR" i="1">
                            <a:latin typeface="Cambria Math"/>
                          </a:rPr>
                          <m:t>𝜟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ko-KR" altLang="el-GR" i="1">
                            <a:latin typeface="Cambria Math"/>
                          </a:rPr>
                          <m:t>𝜟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altLang="ko-KR" dirty="0" smtClean="0"/>
              </a:p>
              <a:p>
                <a:endParaRPr lang="en-US" altLang="ko-KR" dirty="0" smtClean="0"/>
              </a:p>
              <a:p>
                <a:r>
                  <a:rPr lang="ko-KR" altLang="en-US" b="1" dirty="0" smtClean="0"/>
                  <a:t>가속도</a:t>
                </a:r>
                <a:r>
                  <a:rPr lang="en-US" altLang="ko-KR" dirty="0" smtClean="0"/>
                  <a:t>(acceleration):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ko-KR" altLang="el-GR" i="1">
                            <a:latin typeface="Cambria Math"/>
                          </a:rPr>
                          <m:t>𝜟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ko-KR" altLang="el-GR" i="1">
                            <a:latin typeface="Cambria Math"/>
                          </a:rPr>
                          <m:t>𝜟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712968" cy="5328592"/>
              </a:xfrm>
              <a:blipFill rotWithShape="1">
                <a:blip r:embed="rId2"/>
                <a:stretch>
                  <a:fillRect l="-1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용어의 정의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http://science.howstuffworks.com/science-vs-myth/everyday-myths/newton-law-of-motion1.htm</a:t>
            </a:r>
            <a:endParaRPr lang="ko-KR" altLang="en-US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직사각형 1"/>
              <p:cNvSpPr/>
              <p:nvPr/>
            </p:nvSpPr>
            <p:spPr>
              <a:xfrm>
                <a:off x="3635896" y="1340768"/>
                <a:ext cx="50405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2" name="직사각형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340768"/>
                <a:ext cx="504056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4577172" y="1189520"/>
                <a:ext cx="460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172" y="1189520"/>
                <a:ext cx="46038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4499992" y="4221088"/>
                <a:ext cx="50405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221088"/>
                <a:ext cx="50405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5364088" y="4037002"/>
                <a:ext cx="576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037002"/>
                <a:ext cx="576064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8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ym typeface="Wingdings" pitchFamily="2" charset="2"/>
              </a:rPr>
              <a:t>수평으로 운동하는 물체가 방해를 받지     않으면 속도는 불변한다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가속운동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감속운동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등속운동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err="1" smtClean="0"/>
              <a:t>Galilei</a:t>
            </a:r>
            <a:r>
              <a:rPr lang="ko-KR" altLang="en-US" b="1" dirty="0" smtClean="0"/>
              <a:t> 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사고실험</a:t>
            </a:r>
            <a:endParaRPr lang="ko-KR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77647"/>
            <a:ext cx="3336032" cy="333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날짜 개체 틀 3"/>
          <p:cNvSpPr txBox="1">
            <a:spLocks/>
          </p:cNvSpPr>
          <p:nvPr/>
        </p:nvSpPr>
        <p:spPr>
          <a:xfrm>
            <a:off x="2699792" y="6376243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</a:t>
            </a:r>
            <a:r>
              <a:rPr lang="en-US" altLang="ko-KR" sz="800" dirty="0" smtClean="0"/>
              <a:t>science.howstuffworks.com/science-vs-myth/everyday-myths/newton-law-of-motion1.htm (</a:t>
            </a:r>
            <a:r>
              <a:rPr lang="ko-KR" altLang="en-US" sz="800" dirty="0" smtClean="0"/>
              <a:t>좌</a:t>
            </a:r>
            <a:r>
              <a:rPr lang="en-US" altLang="ko-KR" sz="800" dirty="0" smtClean="0"/>
              <a:t>)</a:t>
            </a:r>
          </a:p>
          <a:p>
            <a:r>
              <a:rPr lang="en-US" altLang="ko-KR" sz="800" dirty="0"/>
              <a:t>             http://</a:t>
            </a:r>
            <a:r>
              <a:rPr lang="en-US" altLang="ko-KR" sz="800" dirty="0" smtClean="0"/>
              <a:t>en.wikipedia.org/wiki/File:Galileo.arp.300pix.jpg (</a:t>
            </a:r>
            <a:r>
              <a:rPr lang="ko-KR" altLang="en-US" sz="800" dirty="0" smtClean="0"/>
              <a:t>우</a:t>
            </a:r>
            <a:r>
              <a:rPr lang="en-US" altLang="ko-KR" sz="800" dirty="0" smtClean="0"/>
              <a:t>)</a:t>
            </a:r>
            <a:endParaRPr lang="ko-KR" altLang="en-US" sz="800" dirty="0"/>
          </a:p>
        </p:txBody>
      </p:sp>
      <p:pic>
        <p:nvPicPr>
          <p:cNvPr id="5122" name="Picture 2" descr="File:Galileo.arp.300pix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16" y="2556054"/>
            <a:ext cx="314325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2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ym typeface="Wingdings" pitchFamily="2" charset="2"/>
                <a:hlinkClick r:id="rId2"/>
              </a:rPr>
              <a:t>실험 </a:t>
            </a:r>
            <a:r>
              <a:rPr lang="en-US" altLang="ko-KR" dirty="0" smtClean="0">
                <a:sym typeface="Wingdings" pitchFamily="2" charset="2"/>
                <a:hlinkClick r:id="rId2"/>
              </a:rPr>
              <a:t>1</a:t>
            </a:r>
            <a:endParaRPr lang="en-US" altLang="ko-KR" dirty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- </a:t>
            </a:r>
            <a:r>
              <a:rPr lang="ko-KR" altLang="en-US" dirty="0" err="1">
                <a:sym typeface="Wingdings" pitchFamily="2" charset="2"/>
              </a:rPr>
              <a:t>펜뚜껑이</a:t>
            </a:r>
            <a:r>
              <a:rPr lang="ko-KR" altLang="en-US" dirty="0">
                <a:sym typeface="Wingdings" pitchFamily="2" charset="2"/>
              </a:rPr>
              <a:t> </a:t>
            </a:r>
            <a:r>
              <a:rPr lang="ko-KR" altLang="en-US" dirty="0" err="1">
                <a:sym typeface="Wingdings" pitchFamily="2" charset="2"/>
              </a:rPr>
              <a:t>병속에</a:t>
            </a:r>
            <a:r>
              <a:rPr lang="ko-KR" altLang="en-US" dirty="0">
                <a:sym typeface="Wingdings" pitchFamily="2" charset="2"/>
              </a:rPr>
              <a:t> 들어간 이유를 </a:t>
            </a:r>
            <a:endParaRPr lang="en-US" altLang="ko-KR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   </a:t>
            </a:r>
            <a:r>
              <a:rPr lang="ko-KR" altLang="en-US" dirty="0">
                <a:sym typeface="Wingdings" pitchFamily="2" charset="2"/>
              </a:rPr>
              <a:t>관성의 법칙으로 설명해보자</a:t>
            </a:r>
            <a:endParaRPr lang="en-US" altLang="ko-KR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 - </a:t>
            </a:r>
            <a:r>
              <a:rPr lang="ko-KR" altLang="en-US" dirty="0">
                <a:sym typeface="Wingdings" pitchFamily="2" charset="2"/>
              </a:rPr>
              <a:t>펜 뚜껑이 수평으로 이동하지 않은 이유는</a:t>
            </a:r>
            <a:r>
              <a:rPr lang="en-US" altLang="ko-KR" dirty="0">
                <a:sym typeface="Wingdings" pitchFamily="2" charset="2"/>
              </a:rPr>
              <a:t>?</a:t>
            </a: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 - </a:t>
            </a:r>
            <a:r>
              <a:rPr lang="ko-KR" altLang="en-US" dirty="0">
                <a:sym typeface="Wingdings" pitchFamily="2" charset="2"/>
              </a:rPr>
              <a:t>아래로 가속된 이유는</a:t>
            </a:r>
            <a:r>
              <a:rPr lang="en-US" altLang="ko-KR" dirty="0">
                <a:sym typeface="Wingdings" pitchFamily="2" charset="2"/>
              </a:rPr>
              <a:t>?</a:t>
            </a: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 - </a:t>
            </a:r>
            <a:r>
              <a:rPr lang="ko-KR" altLang="en-US" dirty="0">
                <a:sym typeface="Wingdings" pitchFamily="2" charset="2"/>
              </a:rPr>
              <a:t>살살 낚아채면 무슨 일이 </a:t>
            </a:r>
            <a:r>
              <a:rPr lang="ko-KR" altLang="en-US" dirty="0" smtClean="0">
                <a:sym typeface="Wingdings" pitchFamily="2" charset="2"/>
              </a:rPr>
              <a:t>일어날까</a:t>
            </a:r>
            <a:endParaRPr lang="en-US" altLang="ko-KR" dirty="0" smtClean="0">
              <a:sym typeface="Wingdings" pitchFamily="2" charset="2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Demonstration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29946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ym typeface="Wingdings" pitchFamily="2" charset="2"/>
                <a:hlinkClick r:id="rId2"/>
              </a:rPr>
              <a:t>관찰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- </a:t>
            </a:r>
            <a:r>
              <a:rPr lang="ko-KR" altLang="en-US" dirty="0" smtClean="0">
                <a:sym typeface="Wingdings" pitchFamily="2" charset="2"/>
              </a:rPr>
              <a:t>잘 지은 건물은 관성의 법칙에 따라 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  </a:t>
            </a:r>
            <a:r>
              <a:rPr lang="ko-KR" altLang="en-US" dirty="0" smtClean="0">
                <a:sym typeface="Wingdings" pitchFamily="2" charset="2"/>
              </a:rPr>
              <a:t>무너지지 않고 가만히 있다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  - </a:t>
            </a:r>
            <a:r>
              <a:rPr lang="ko-KR" altLang="en-US" dirty="0" smtClean="0">
                <a:sym typeface="Wingdings" pitchFamily="2" charset="2"/>
              </a:rPr>
              <a:t>힘이 전혀 작용하지 않아서 관성의 법칙을     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  </a:t>
            </a:r>
            <a:r>
              <a:rPr lang="ko-KR" altLang="en-US" dirty="0" smtClean="0">
                <a:sym typeface="Wingdings" pitchFamily="2" charset="2"/>
              </a:rPr>
              <a:t>만족하는가</a:t>
            </a:r>
            <a:r>
              <a:rPr lang="en-US" altLang="ko-KR" dirty="0">
                <a:sym typeface="Wingdings" pitchFamily="2" charset="2"/>
              </a:rPr>
              <a:t>?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- </a:t>
            </a:r>
            <a:r>
              <a:rPr lang="ko-KR" altLang="en-US" dirty="0" smtClean="0">
                <a:sym typeface="Wingdings" pitchFamily="2" charset="2"/>
              </a:rPr>
              <a:t>무너지기 전과 후에 모두 작용하는 힘은      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   </a:t>
            </a:r>
            <a:r>
              <a:rPr lang="ko-KR" altLang="en-US" dirty="0" smtClean="0">
                <a:sym typeface="Wingdings" pitchFamily="2" charset="2"/>
              </a:rPr>
              <a:t>무엇이고 무너질 때 사라진 힘은 무엇인가</a:t>
            </a:r>
            <a:r>
              <a:rPr lang="en-US" altLang="ko-KR" dirty="0" smtClean="0">
                <a:sym typeface="Wingdings" pitchFamily="2" charset="2"/>
              </a:rPr>
              <a:t>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Demonstration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84314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ym typeface="Wingdings" pitchFamily="2" charset="2"/>
              </a:rPr>
              <a:t>정지한 것과 </a:t>
            </a:r>
            <a:r>
              <a:rPr lang="ko-KR" altLang="en-US" dirty="0" err="1" smtClean="0">
                <a:sym typeface="Wingdings" pitchFamily="2" charset="2"/>
              </a:rPr>
              <a:t>등속운동하는</a:t>
            </a:r>
            <a:r>
              <a:rPr lang="ko-KR" altLang="en-US" dirty="0" smtClean="0">
                <a:sym typeface="Wingdings" pitchFamily="2" charset="2"/>
              </a:rPr>
              <a:t> 것의 차이는</a:t>
            </a:r>
            <a:r>
              <a:rPr lang="en-US" altLang="ko-KR" dirty="0" smtClean="0">
                <a:sym typeface="Wingdings" pitchFamily="2" charset="2"/>
              </a:rPr>
              <a:t>?</a:t>
            </a:r>
          </a:p>
          <a:p>
            <a:r>
              <a:rPr lang="en-US" altLang="ko-KR" dirty="0" err="1" smtClean="0">
                <a:sym typeface="Wingdings" pitchFamily="2" charset="2"/>
              </a:rPr>
              <a:t>Galilei</a:t>
            </a:r>
            <a:r>
              <a:rPr lang="ko-KR" altLang="en-US" dirty="0" smtClean="0">
                <a:sym typeface="Wingdings" pitchFamily="2" charset="2"/>
              </a:rPr>
              <a:t>는 </a:t>
            </a:r>
            <a:r>
              <a:rPr lang="ko-KR" altLang="en-US" dirty="0" err="1" smtClean="0">
                <a:sym typeface="Wingdings" pitchFamily="2" charset="2"/>
              </a:rPr>
              <a:t>관성좌표계의</a:t>
            </a:r>
            <a:r>
              <a:rPr lang="ko-KR" altLang="en-US" dirty="0" smtClean="0">
                <a:sym typeface="Wingdings" pitchFamily="2" charset="2"/>
              </a:rPr>
              <a:t> 개념을 도입하여 두 가지 상태가 은 동일함을 보임</a:t>
            </a:r>
            <a:endParaRPr lang="en-US" altLang="ko-KR" dirty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관성 </a:t>
            </a:r>
            <a:r>
              <a:rPr lang="ko-KR" altLang="en-US" dirty="0" err="1" smtClean="0">
                <a:sym typeface="Wingdings" pitchFamily="2" charset="2"/>
              </a:rPr>
              <a:t>좌표계는</a:t>
            </a:r>
            <a:r>
              <a:rPr lang="ko-KR" altLang="en-US" dirty="0" smtClean="0">
                <a:sym typeface="Wingdings" pitchFamily="2" charset="2"/>
              </a:rPr>
              <a:t> 관성의 법칙이 만족되는     기준 </a:t>
            </a:r>
            <a:r>
              <a:rPr lang="ko-KR" altLang="en-US" dirty="0" err="1" smtClean="0">
                <a:sym typeface="Wingdings" pitchFamily="2" charset="2"/>
              </a:rPr>
              <a:t>좌표계</a:t>
            </a:r>
            <a:r>
              <a:rPr lang="en-US" altLang="ko-KR" dirty="0" smtClean="0">
                <a:sym typeface="Wingdings" pitchFamily="2" charset="2"/>
              </a:rPr>
              <a:t>(reference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frame)</a:t>
            </a:r>
            <a:r>
              <a:rPr lang="ko-KR" altLang="en-US" dirty="0" smtClean="0">
                <a:sym typeface="Wingdings" pitchFamily="2" charset="2"/>
              </a:rPr>
              <a:t>이다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힘이 없을 때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라는 조건은 </a:t>
            </a:r>
            <a:r>
              <a:rPr lang="en-US" altLang="ko-KR" dirty="0"/>
              <a:t>N</a:t>
            </a:r>
            <a:r>
              <a:rPr lang="en-US" altLang="ko-KR" dirty="0" smtClean="0"/>
              <a:t>ewton</a:t>
            </a:r>
            <a:r>
              <a:rPr lang="ko-KR" altLang="en-US" dirty="0" smtClean="0"/>
              <a:t>의 생각</a:t>
            </a:r>
            <a:endParaRPr lang="en-US" altLang="ko-KR" dirty="0" smtClean="0"/>
          </a:p>
          <a:p>
            <a:r>
              <a:rPr lang="ko-KR" altLang="en-US" dirty="0" smtClean="0"/>
              <a:t>물리법칙이 모든 </a:t>
            </a:r>
            <a:r>
              <a:rPr lang="ko-KR" altLang="en-US" dirty="0" err="1" smtClean="0"/>
              <a:t>관성좌표계에서</a:t>
            </a:r>
            <a:r>
              <a:rPr lang="ko-KR" altLang="en-US" dirty="0" smtClean="0"/>
              <a:t> 동일하게 만족된다는 </a:t>
            </a:r>
            <a:r>
              <a:rPr lang="en-US" altLang="ko-KR" dirty="0" smtClean="0"/>
              <a:t>postulate</a:t>
            </a:r>
            <a:r>
              <a:rPr lang="ko-KR" altLang="en-US" dirty="0" smtClean="0"/>
              <a:t>는 상대성 이론의 기초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관성 </a:t>
            </a:r>
            <a:r>
              <a:rPr lang="ko-KR" altLang="en-US" b="1" dirty="0" err="1" smtClean="0"/>
              <a:t>좌표계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12414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ym typeface="Wingdings" pitchFamily="2" charset="2"/>
              </a:rPr>
              <a:t>관성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좌표계간의 변환을 </a:t>
            </a:r>
            <a:r>
              <a:rPr lang="ko-KR" altLang="en-US" dirty="0" err="1" smtClean="0">
                <a:sym typeface="Wingdings" pitchFamily="2" charset="2"/>
              </a:rPr>
              <a:t>갈릴레이</a:t>
            </a:r>
            <a:r>
              <a:rPr lang="ko-KR" altLang="en-US" dirty="0" smtClean="0">
                <a:sym typeface="Wingdings" pitchFamily="2" charset="2"/>
              </a:rPr>
              <a:t> 변환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물리법칙은 </a:t>
            </a:r>
            <a:r>
              <a:rPr lang="ko-KR" altLang="en-US" dirty="0" err="1" smtClean="0">
                <a:sym typeface="Wingdings" pitchFamily="2" charset="2"/>
              </a:rPr>
              <a:t>갈릴레이</a:t>
            </a:r>
            <a:r>
              <a:rPr lang="ko-KR" altLang="en-US" dirty="0" smtClean="0">
                <a:sym typeface="Wingdings" pitchFamily="2" charset="2"/>
              </a:rPr>
              <a:t> 변환과 무관해야 한다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Invariance: </a:t>
            </a:r>
            <a:r>
              <a:rPr lang="ko-KR" altLang="en-US" dirty="0" smtClean="0">
                <a:sym typeface="Wingdings" pitchFamily="2" charset="2"/>
              </a:rPr>
              <a:t>물리법칙의 불변성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Covariance: </a:t>
            </a:r>
            <a:r>
              <a:rPr lang="ko-KR" altLang="en-US" dirty="0" smtClean="0">
                <a:sym typeface="Wingdings" pitchFamily="2" charset="2"/>
              </a:rPr>
              <a:t>관측자에 따라 바뀌는 </a:t>
            </a:r>
            <a:r>
              <a:rPr lang="ko-KR" altLang="en-US" dirty="0" err="1" smtClean="0">
                <a:sym typeface="Wingdings" pitchFamily="2" charset="2"/>
              </a:rPr>
              <a:t>물리량은</a:t>
            </a:r>
            <a:r>
              <a:rPr lang="ko-KR" altLang="en-US" dirty="0" smtClean="0">
                <a:sym typeface="Wingdings" pitchFamily="2" charset="2"/>
              </a:rPr>
              <a:t> 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                   </a:t>
            </a:r>
            <a:r>
              <a:rPr lang="ko-KR" altLang="en-US" dirty="0" smtClean="0">
                <a:sym typeface="Wingdings" pitchFamily="2" charset="2"/>
              </a:rPr>
              <a:t>규칙성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err="1" smtClean="0">
                <a:sym typeface="Wingdings" pitchFamily="2" charset="2"/>
              </a:rPr>
              <a:t>공변성</a:t>
            </a:r>
            <a:r>
              <a:rPr lang="en-US" altLang="ko-KR" dirty="0" smtClean="0">
                <a:sym typeface="Wingdings" pitchFamily="2" charset="2"/>
              </a:rPr>
              <a:t>)</a:t>
            </a:r>
            <a:r>
              <a:rPr lang="ko-KR" altLang="en-US" dirty="0" smtClean="0">
                <a:sym typeface="Wingdings" pitchFamily="2" charset="2"/>
              </a:rPr>
              <a:t>이 있다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Galilean</a:t>
            </a:r>
            <a:r>
              <a:rPr lang="ko-KR" altLang="en-US" b="1" dirty="0" smtClean="0"/>
              <a:t> </a:t>
            </a:r>
            <a:r>
              <a:rPr lang="en-US" altLang="ko-KR" b="1" dirty="0" err="1" smtClean="0"/>
              <a:t>Transforamtion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9341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/>
          </a:bodyPr>
          <a:lstStyle/>
          <a:p>
            <a:r>
              <a:rPr lang="ko-KR" altLang="en-US" dirty="0">
                <a:hlinkClick r:id="rId2"/>
              </a:rPr>
              <a:t>관성의 </a:t>
            </a:r>
            <a:r>
              <a:rPr lang="ko-KR" altLang="en-US" dirty="0" smtClean="0">
                <a:hlinkClick r:id="rId2"/>
              </a:rPr>
              <a:t>법칙</a:t>
            </a:r>
            <a:r>
              <a:rPr lang="ko-KR" altLang="en-US" dirty="0" smtClean="0"/>
              <a:t>에 관련된 실험을 봅시다</a:t>
            </a:r>
            <a:endParaRPr lang="en-US" altLang="ko-KR" dirty="0"/>
          </a:p>
          <a:p>
            <a:r>
              <a:rPr lang="ko-KR" altLang="en-US" dirty="0" smtClean="0">
                <a:sym typeface="Wingdings" pitchFamily="2" charset="2"/>
              </a:rPr>
              <a:t>동전이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컵에 들어가는 이유는</a:t>
            </a:r>
            <a:r>
              <a:rPr lang="en-US" altLang="ko-KR" dirty="0" smtClean="0">
                <a:sym typeface="Wingdings" pitchFamily="2" charset="2"/>
              </a:rPr>
              <a:t>?</a:t>
            </a:r>
          </a:p>
          <a:p>
            <a:r>
              <a:rPr lang="ko-KR" altLang="en-US" dirty="0" smtClean="0">
                <a:sym typeface="Wingdings" pitchFamily="2" charset="2"/>
              </a:rPr>
              <a:t>종이를 느리게 움직이면 어떨까</a:t>
            </a:r>
            <a:r>
              <a:rPr lang="en-US" altLang="ko-KR" dirty="0" smtClean="0">
                <a:sym typeface="Wingdings" pitchFamily="2" charset="2"/>
              </a:rPr>
              <a:t>?</a:t>
            </a:r>
            <a:endParaRPr lang="en-US" altLang="ko-KR" dirty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동전과 책</a:t>
            </a:r>
            <a:r>
              <a:rPr lang="en-US" altLang="ko-KR" dirty="0" smtClean="0">
                <a:sym typeface="Wingdings" pitchFamily="2" charset="2"/>
              </a:rPr>
              <a:t>+</a:t>
            </a:r>
            <a:r>
              <a:rPr lang="ko-KR" altLang="en-US" dirty="0" smtClean="0">
                <a:sym typeface="Wingdings" pitchFamily="2" charset="2"/>
              </a:rPr>
              <a:t>인형의 같은 점과 다른 점은</a:t>
            </a:r>
            <a:r>
              <a:rPr lang="en-US" altLang="ko-KR" dirty="0" smtClean="0">
                <a:sym typeface="Wingdings" pitchFamily="2" charset="2"/>
              </a:rPr>
              <a:t>?</a:t>
            </a:r>
          </a:p>
          <a:p>
            <a:r>
              <a:rPr lang="ko-KR" altLang="en-US" dirty="0" smtClean="0"/>
              <a:t>물이 차있는 컵과 빈 컵의 경우 어떤 경우 더 빨리 종이를 빼야 할까</a:t>
            </a:r>
            <a:r>
              <a:rPr lang="en-US" altLang="ko-KR" dirty="0" smtClean="0"/>
              <a:t>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관성의 법칙 실험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0919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536504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공간은 균일하다</a:t>
            </a:r>
            <a:endParaRPr lang="en-US" altLang="ko-KR" b="1" dirty="0" smtClean="0"/>
          </a:p>
          <a:p>
            <a:r>
              <a:rPr lang="ko-KR" altLang="en-US" b="1" dirty="0" smtClean="0"/>
              <a:t>시</a:t>
            </a:r>
            <a:r>
              <a:rPr lang="ko-KR" altLang="en-US" b="1" dirty="0"/>
              <a:t>간</a:t>
            </a:r>
            <a:r>
              <a:rPr lang="ko-KR" altLang="en-US" b="1" dirty="0" smtClean="0"/>
              <a:t>은 균일하게 흐른다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시간의 흐름이나 공간의 구조가 균일하지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않다면 관성의 법칙이 성립할 수 있을까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숨겨진 </a:t>
            </a:r>
            <a:r>
              <a:rPr lang="en-US" altLang="ko-KR" b="1" dirty="0" smtClean="0"/>
              <a:t>postulate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76198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ko-KR" altLang="en-US" sz="8000" b="1" dirty="0" smtClean="0"/>
              <a:t>물리법칙이란 </a:t>
            </a:r>
            <a:r>
              <a:rPr lang="en-US" altLang="ko-KR" sz="8000" b="1" dirty="0" smtClean="0"/>
              <a:t/>
            </a:r>
            <a:br>
              <a:rPr lang="en-US" altLang="ko-KR" sz="8000" b="1" dirty="0" smtClean="0"/>
            </a:br>
            <a:r>
              <a:rPr lang="ko-KR" altLang="en-US" sz="8000" b="1" dirty="0" smtClean="0"/>
              <a:t>무엇인가</a:t>
            </a:r>
            <a:r>
              <a:rPr lang="en-US" altLang="ko-KR" sz="8000" b="1" dirty="0" smtClean="0"/>
              <a:t>?</a:t>
            </a:r>
            <a:endParaRPr lang="ko-KR" altLang="en-US" sz="8000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41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536504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관성의 법칙을 이용하여 세상에서 가장 단순한 시계를 만들어 보자</a:t>
            </a: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정지한 물체로 시계를 만들 수 없는 이유는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힘을 받지 않고 운동하는 물체를 시계로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이용하려면 무엇이 필요하고 어떤 원리로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시간을 측정할 수 있을까</a:t>
            </a:r>
            <a:r>
              <a:rPr lang="en-US" altLang="ko-KR" dirty="0" smtClean="0"/>
              <a:t>?</a:t>
            </a:r>
            <a:endParaRPr lang="ko-KR" altLang="en-US" dirty="0" err="1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시계를 만들자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8398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9654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자신의 학문분야에서 중요한 법칙의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예를 들고 그 뜻을 설명하자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알려진 반례를 찾아보자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이를 통해 이 법칙을 적용할 수 있는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영역을 명확하게 설명하고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반례까지 설명할 수 있는 더욱 일반화된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법칙이 있다면 찾아보자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제출기한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장소</a:t>
            </a:r>
            <a:r>
              <a:rPr lang="en-US" altLang="ko-KR" dirty="0" smtClean="0"/>
              <a:t>: 3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19</a:t>
            </a:r>
            <a:r>
              <a:rPr lang="ko-KR" altLang="en-US" dirty="0" smtClean="0"/>
              <a:t>일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eku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제출할 숙제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54314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mtClean="0"/>
              <a:t>고전물리학</a:t>
            </a:r>
            <a:r>
              <a:rPr lang="ko-KR" altLang="en-US" smtClean="0"/>
              <a:t>의 </a:t>
            </a:r>
            <a:r>
              <a:rPr lang="ko-KR" altLang="en-US" dirty="0" smtClean="0"/>
              <a:t>변천사를 간단하게 살펴봅니다</a:t>
            </a:r>
            <a:r>
              <a:rPr lang="en-US" altLang="ko-KR" dirty="0" smtClean="0"/>
              <a:t>. 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다음시간에는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40998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자연계에 있는 물체의 운동 규칙을 요약한  참이라고 믿어지는 명제</a:t>
            </a:r>
            <a:endParaRPr lang="en-US" altLang="ko-KR" dirty="0" smtClean="0"/>
          </a:p>
          <a:p>
            <a:r>
              <a:rPr lang="ko-KR" altLang="en-US" dirty="0" smtClean="0"/>
              <a:t>시간과 장소를 초월하여 만족하여야만 한다</a:t>
            </a:r>
            <a:endParaRPr lang="en-US" altLang="ko-KR" dirty="0" smtClean="0"/>
          </a:p>
          <a:p>
            <a:r>
              <a:rPr lang="ko-KR" altLang="en-US" dirty="0" smtClean="0"/>
              <a:t>단 한 개의 반례라도 있으면 법칙의 자격을 상실한다</a:t>
            </a:r>
            <a:endParaRPr lang="en-US" altLang="ko-KR" dirty="0" smtClean="0"/>
          </a:p>
          <a:p>
            <a:r>
              <a:rPr lang="ko-KR" altLang="en-US" dirty="0" smtClean="0"/>
              <a:t>생각해 볼 문제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예외가 발생할 경우 해결 방법은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뉴턴의 법칙은 완벽하지 않음이 밝혀졌다</a:t>
            </a:r>
            <a:r>
              <a:rPr lang="en-US" altLang="ko-KR" dirty="0" smtClean="0"/>
              <a:t>.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그런데 왜</a:t>
            </a:r>
            <a:r>
              <a:rPr lang="en-US" altLang="ko-KR" dirty="0" smtClean="0"/>
              <a:t> </a:t>
            </a:r>
            <a:r>
              <a:rPr lang="ko-KR" altLang="en-US" dirty="0" smtClean="0"/>
              <a:t>아직도 법칙이라고 부를까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물리법칙의 정의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2151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84784"/>
                <a:ext cx="8712968" cy="5184576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Newton’s Laws of Motion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 </a:t>
                </a:r>
                <a:r>
                  <a:rPr lang="en-US" altLang="ko-KR" dirty="0" smtClean="0"/>
                  <a:t>  1. </a:t>
                </a:r>
                <a:r>
                  <a:rPr lang="ko-KR" altLang="en-US" dirty="0" smtClean="0">
                    <a:hlinkClick r:id="rId2"/>
                  </a:rPr>
                  <a:t>관성의 법칙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2.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hlinkClick r:id="rId3"/>
                      </a:rPr>
                      <m:t>𝐹</m:t>
                    </m:r>
                    <m:r>
                      <a:rPr lang="en-US" altLang="ko-KR" i="1" smtClean="0">
                        <a:latin typeface="Cambria Math"/>
                        <a:hlinkClick r:id="rId3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hlinkClick r:id="rId3"/>
                      </a:rPr>
                      <m:t>𝑚𝑎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3. </a:t>
                </a:r>
                <a:r>
                  <a:rPr lang="ko-KR" altLang="en-US" dirty="0" smtClean="0">
                    <a:hlinkClick r:id="rId4"/>
                  </a:rPr>
                  <a:t>작용</a:t>
                </a:r>
                <a:r>
                  <a:rPr lang="en-US" altLang="ko-KR" dirty="0" smtClean="0">
                    <a:hlinkClick r:id="rId4"/>
                  </a:rPr>
                  <a:t>-</a:t>
                </a:r>
                <a:r>
                  <a:rPr lang="ko-KR" altLang="en-US" dirty="0" smtClean="0">
                    <a:hlinkClick r:id="rId4"/>
                  </a:rPr>
                  <a:t>반작용의 법칙</a:t>
                </a:r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r>
                  <a:rPr lang="en-US" altLang="ko-KR" dirty="0" smtClean="0">
                    <a:hlinkClick r:id="rId5"/>
                  </a:rPr>
                  <a:t>Law </a:t>
                </a:r>
                <a:r>
                  <a:rPr lang="en-US" altLang="ko-KR" dirty="0">
                    <a:hlinkClick r:id="rId5"/>
                  </a:rPr>
                  <a:t>of Gravity 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𝐹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𝐺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𝑚𝑀</m:t>
                        </m:r>
                      </m:num>
                      <m:den>
                        <m:sSup>
                          <m:s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4784"/>
                <a:ext cx="8712968" cy="5184576"/>
              </a:xfrm>
              <a:blipFill rotWithShape="1">
                <a:blip r:embed="rId6"/>
                <a:stretch>
                  <a:fillRect l="-1538" t="-1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물리법칙의 예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418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물리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법칙들에도 위계질서가 있다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운동량 보존의 법칙은 작용</a:t>
            </a:r>
            <a:r>
              <a:rPr lang="en-US" altLang="ko-KR" dirty="0" smtClean="0"/>
              <a:t>-</a:t>
            </a:r>
            <a:r>
              <a:rPr lang="ko-KR" altLang="en-US" dirty="0" smtClean="0"/>
              <a:t>반작용의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법칙으로부터 유도가 가능하다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다른 법칙을 유도하는 보다 근본적인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법칙을 </a:t>
            </a:r>
            <a:r>
              <a:rPr lang="en-US" altLang="ko-KR" dirty="0" smtClean="0"/>
              <a:t>postulate</a:t>
            </a:r>
            <a:r>
              <a:rPr lang="ko-KR" altLang="en-US" dirty="0" smtClean="0"/>
              <a:t>라고 한다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 Postulate</a:t>
            </a:r>
            <a:r>
              <a:rPr lang="ko-KR" altLang="en-US" dirty="0" smtClean="0"/>
              <a:t>는 수학의 공리와 상응한다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이론 물리학자는 많은 법칙들을 유도하는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 단순한 </a:t>
            </a:r>
            <a:r>
              <a:rPr lang="en-US" altLang="ko-KR" dirty="0" smtClean="0"/>
              <a:t>postulate 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찾는 사냥꾼이다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en-US" altLang="ko-KR" dirty="0"/>
              <a:t> </a:t>
            </a: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물리법칙의 </a:t>
            </a:r>
            <a:r>
              <a:rPr lang="en-US" altLang="ko-KR" b="1" dirty="0" smtClean="0"/>
              <a:t>Hierarchy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25960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84784"/>
                <a:ext cx="8712968" cy="518457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US" altLang="ko-KR" dirty="0" smtClean="0"/>
              </a:p>
              <a:p>
                <a:r>
                  <a:rPr lang="ko-KR" altLang="en-US" dirty="0" smtClean="0"/>
                  <a:t>중력의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방정식을 보면 우리가 사는 공간이    </a:t>
                </a:r>
                <a:r>
                  <a:rPr lang="en-US" altLang="ko-KR" dirty="0" smtClean="0"/>
                  <a:t>3</a:t>
                </a:r>
                <a:r>
                  <a:rPr lang="ko-KR" altLang="en-US" dirty="0" smtClean="0"/>
                  <a:t>차원임을 간접적으로 확인할 수 있다</a:t>
                </a:r>
                <a:r>
                  <a:rPr lang="en-US" altLang="ko-KR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/>
                        </a:rPr>
                        <m:t>𝐹</m:t>
                      </m:r>
                      <m:r>
                        <a:rPr lang="en-US" altLang="ko-KR" i="1">
                          <a:latin typeface="Cambria Math"/>
                        </a:rPr>
                        <m:t>=</m:t>
                      </m:r>
                      <m:r>
                        <a:rPr lang="en-US" altLang="ko-KR" i="1">
                          <a:latin typeface="Cambria Math"/>
                        </a:rPr>
                        <m:t>𝐺</m:t>
                      </m:r>
                      <m:f>
                        <m:fPr>
                          <m:ctrlPr>
                            <a:rPr lang="en-US" altLang="ko-K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/>
                            </a:rPr>
                            <m:t>𝑚𝑀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ko-KR" dirty="0" smtClean="0"/>
              </a:p>
              <a:p>
                <a:r>
                  <a:rPr lang="ko-KR" altLang="en-US" dirty="0" smtClean="0"/>
                  <a:t>중력의 세기가 거리의 제곱에 반비례한다</a:t>
                </a:r>
                <a:endParaRPr lang="en-US" altLang="ko-KR" dirty="0" smtClean="0"/>
              </a:p>
              <a:p>
                <a:r>
                  <a:rPr lang="en-US" altLang="ko-KR" dirty="0" smtClean="0"/>
                  <a:t>2</a:t>
                </a:r>
                <a:r>
                  <a:rPr lang="ko-KR" altLang="en-US" dirty="0" smtClean="0"/>
                  <a:t>차원 공간에서는 거리에 반비례</a:t>
                </a:r>
                <a:r>
                  <a:rPr lang="en-US" altLang="ko-KR" dirty="0" smtClean="0"/>
                  <a:t>?</a:t>
                </a:r>
              </a:p>
              <a:p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차원 공간에서는 거리와 무관하게 불변</a:t>
                </a:r>
                <a:r>
                  <a:rPr lang="en-US" altLang="ko-KR" dirty="0" smtClean="0"/>
                  <a:t>?</a:t>
                </a:r>
              </a:p>
              <a:p>
                <a:r>
                  <a:rPr lang="ko-KR" altLang="en-US" dirty="0" smtClean="0"/>
                  <a:t>공간의 </a:t>
                </a:r>
                <a:r>
                  <a:rPr lang="ko-KR" altLang="en-US" dirty="0" err="1" smtClean="0"/>
                  <a:t>등방성</a:t>
                </a:r>
                <a:r>
                  <a:rPr lang="en-US" altLang="ko-KR" dirty="0" smtClean="0"/>
                  <a:t>(isotropy)</a:t>
                </a:r>
                <a:r>
                  <a:rPr lang="ko-KR" altLang="en-US" dirty="0" smtClean="0"/>
                  <a:t>과 연관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</a:t>
                </a:r>
                <a:endParaRPr lang="en-US" altLang="ko-KR" b="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4784"/>
                <a:ext cx="8712968" cy="5184576"/>
              </a:xfrm>
              <a:blipFill rotWithShape="1">
                <a:blip r:embed="rId2"/>
                <a:stretch>
                  <a:fillRect l="-1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법칙 속에 숨겨진 </a:t>
            </a:r>
            <a:r>
              <a:rPr lang="en-US" altLang="ko-KR" b="1" dirty="0" smtClean="0"/>
              <a:t>postulate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70400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940152" y="2492896"/>
                <a:ext cx="2901098" cy="2520280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endParaRPr lang="en-US" altLang="ko-K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800" i="1">
                          <a:latin typeface="Cambria Math"/>
                        </a:rPr>
                        <m:t>𝐹</m:t>
                      </m:r>
                      <m:r>
                        <a:rPr lang="en-US" altLang="ko-KR" sz="14800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US" altLang="ko-KR" sz="1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1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14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148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ko-KR" sz="14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ko-KR" sz="14800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</a:t>
                </a:r>
                <a:endParaRPr lang="en-US" altLang="ko-KR" b="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0152" y="2492896"/>
                <a:ext cx="2901098" cy="25202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Inverse square Law</a:t>
            </a:r>
            <a:endParaRPr lang="ko-KR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573086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날짜 개체 틀 3"/>
          <p:cNvSpPr txBox="1">
            <a:spLocks/>
          </p:cNvSpPr>
          <p:nvPr/>
        </p:nvSpPr>
        <p:spPr>
          <a:xfrm>
            <a:off x="5220072" y="6237312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http://en.wikipedia.org/wiki/File:Inverse_square_law.svg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324349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652120" y="2492896"/>
                <a:ext cx="2901098" cy="252028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endParaRPr lang="en-US" altLang="ko-K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800" b="0" i="1" smtClean="0">
                          <a:latin typeface="Cambria Math"/>
                        </a:rPr>
                        <m:t>𝐵</m:t>
                      </m:r>
                      <m:r>
                        <a:rPr lang="en-US" altLang="ko-KR" sz="14800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US" altLang="ko-KR" sz="1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1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148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altLang="ko-KR" sz="14800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</a:t>
                </a:r>
                <a:endParaRPr lang="en-US" altLang="ko-KR" b="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52120" y="2492896"/>
                <a:ext cx="2901098" cy="25202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Ampere’s Law</a:t>
            </a:r>
            <a:endParaRPr lang="ko-KR" altLang="en-US" b="1" dirty="0"/>
          </a:p>
        </p:txBody>
      </p:sp>
      <p:sp>
        <p:nvSpPr>
          <p:cNvPr id="9" name="날짜 개체 틀 3"/>
          <p:cNvSpPr txBox="1">
            <a:spLocks/>
          </p:cNvSpPr>
          <p:nvPr/>
        </p:nvSpPr>
        <p:spPr>
          <a:xfrm>
            <a:off x="5220072" y="6237312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http://en.wikipedia.org/wiki/File:Electromagnetism.svg</a:t>
            </a:r>
            <a:endParaRPr lang="ko-KR" altLang="en-US" sz="800" dirty="0"/>
          </a:p>
        </p:txBody>
      </p:sp>
      <p:pic>
        <p:nvPicPr>
          <p:cNvPr id="2050" name="Picture 2" descr="File:Electromagnetism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672408" cy="399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652736" y="134076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 smtClean="0"/>
              <a:t>전류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주위에 생기는 자기장의 세기는 거리에 반 비례하면서 감소한다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36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질량보존의 법칙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Lavoisier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 smtClean="0"/>
              <a:t>1743–1794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반응 전후의 질량은 보존</a:t>
            </a:r>
            <a:endParaRPr lang="en-US" altLang="ko-KR" dirty="0" smtClean="0"/>
          </a:p>
          <a:p>
            <a:r>
              <a:rPr lang="ko-KR" altLang="en-US" dirty="0" smtClean="0"/>
              <a:t>예외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핵반응시</a:t>
            </a:r>
            <a:r>
              <a:rPr lang="ko-KR" altLang="en-US" dirty="0" smtClean="0"/>
              <a:t> 질량 변화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상대성이론으로 이해 가능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다른 학문의 법칙들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http://en.wikipedia.org/wiki/File:Antoine_laurent_lavoisier.jpg</a:t>
            </a:r>
            <a:endParaRPr lang="ko-KR" alt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216" y="1772816"/>
            <a:ext cx="253640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2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930</Words>
  <Application>Microsoft Office PowerPoint</Application>
  <PresentationFormat>화면 슬라이드 쇼(4:3)</PresentationFormat>
  <Paragraphs>197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E=mc2</vt:lpstr>
      <vt:lpstr>물리법칙이란  무엇인가?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관성의 법칙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E=mc2</dc:title>
  <dc:creator>Microsoft Corporation</dc:creator>
  <cp:lastModifiedBy>Jungil</cp:lastModifiedBy>
  <cp:revision>78</cp:revision>
  <dcterms:created xsi:type="dcterms:W3CDTF">2006-10-05T04:04:58Z</dcterms:created>
  <dcterms:modified xsi:type="dcterms:W3CDTF">2012-03-10T14:33:38Z</dcterms:modified>
</cp:coreProperties>
</file>