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298319-E684-4E8B-A403-F8C7C9D9FBFF}" type="datetimeFigureOut">
              <a:rPr lang="ko-KR" altLang="en-US" smtClean="0"/>
              <a:pPr/>
              <a:t>2011-08-09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D2EAA3-D67D-4B1C-B62E-03F013C1B22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345465-5927-450B-AA67-454FFDD7F7CA}" type="slidenum">
              <a:rPr lang="ko-KR" altLang="en-US" smtClean="0">
                <a:solidFill>
                  <a:prstClr val="black"/>
                </a:solidFill>
              </a:rPr>
              <a:pPr/>
              <a:t>3</a:t>
            </a:fld>
            <a:endParaRPr lang="ko-KR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345465-5927-450B-AA67-454FFDD7F7CA}" type="slidenum">
              <a:rPr lang="ko-KR" altLang="en-US" smtClean="0">
                <a:solidFill>
                  <a:prstClr val="black"/>
                </a:solidFill>
              </a:rPr>
              <a:pPr/>
              <a:t>12</a:t>
            </a:fld>
            <a:endParaRPr lang="ko-KR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345465-5927-450B-AA67-454FFDD7F7CA}" type="slidenum">
              <a:rPr lang="ko-KR" altLang="en-US" smtClean="0">
                <a:solidFill>
                  <a:prstClr val="black"/>
                </a:solidFill>
              </a:rPr>
              <a:pPr/>
              <a:t>13</a:t>
            </a:fld>
            <a:endParaRPr lang="ko-KR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한국 경제의 수치적인 성장에도 불구하고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물가상승률 등을 고려할 때 거의 답보상태라 할 수 있음</a:t>
            </a:r>
            <a:endParaRPr lang="en-US" altLang="ko-KR" dirty="0" smtClean="0"/>
          </a:p>
          <a:p>
            <a:r>
              <a:rPr lang="en-US" altLang="ko-KR" dirty="0" smtClean="0"/>
              <a:t>(</a:t>
            </a:r>
            <a:r>
              <a:rPr lang="ko-KR" altLang="en-US" dirty="0" smtClean="0"/>
              <a:t>중국</a:t>
            </a:r>
            <a:r>
              <a:rPr lang="en-US" altLang="ko-KR" dirty="0" smtClean="0"/>
              <a:t>, </a:t>
            </a:r>
            <a:r>
              <a:rPr lang="ko-KR" altLang="en-US" dirty="0" smtClean="0"/>
              <a:t>베트남과 같은 국가들이 매년 </a:t>
            </a:r>
            <a:r>
              <a:rPr lang="en-US" altLang="ko-KR" dirty="0" smtClean="0"/>
              <a:t>7%</a:t>
            </a:r>
            <a:r>
              <a:rPr lang="ko-KR" altLang="en-US" dirty="0" smtClean="0"/>
              <a:t>가 넘는 경제성장률을 보이는 것과 대비됨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345465-5927-450B-AA67-454FFDD7F7CA}" type="slidenum">
              <a:rPr lang="ko-KR" altLang="en-US" smtClean="0">
                <a:solidFill>
                  <a:prstClr val="black"/>
                </a:solidFill>
              </a:rPr>
              <a:pPr/>
              <a:t>14</a:t>
            </a:fld>
            <a:endParaRPr lang="ko-KR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03868C5-E520-4635-AD82-053AB740A978}" type="slidenum">
              <a:rPr lang="en-US" altLang="ko-KR" smtClean="0">
                <a:solidFill>
                  <a:prstClr val="black"/>
                </a:solidFill>
              </a:rPr>
              <a:pPr>
                <a:defRPr/>
              </a:pPr>
              <a:t>15</a:t>
            </a:fld>
            <a:endParaRPr lang="en-US" altLang="ko-KR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345465-5927-450B-AA67-454FFDD7F7CA}" type="slidenum">
              <a:rPr lang="ko-KR" altLang="en-US" smtClean="0">
                <a:solidFill>
                  <a:prstClr val="black"/>
                </a:solidFill>
              </a:rPr>
              <a:pPr/>
              <a:t>4</a:t>
            </a:fld>
            <a:endParaRPr lang="ko-KR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345465-5927-450B-AA67-454FFDD7F7CA}" type="slidenum">
              <a:rPr lang="ko-KR" altLang="en-US" smtClean="0">
                <a:solidFill>
                  <a:prstClr val="black"/>
                </a:solidFill>
              </a:rPr>
              <a:pPr/>
              <a:t>5</a:t>
            </a:fld>
            <a:endParaRPr lang="ko-KR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345465-5927-450B-AA67-454FFDD7F7CA}" type="slidenum">
              <a:rPr lang="ko-KR" altLang="en-US" smtClean="0">
                <a:solidFill>
                  <a:prstClr val="black"/>
                </a:solidFill>
              </a:rPr>
              <a:pPr/>
              <a:t>6</a:t>
            </a:fld>
            <a:endParaRPr lang="ko-KR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345465-5927-450B-AA67-454FFDD7F7CA}" type="slidenum">
              <a:rPr lang="ko-KR" altLang="en-US" smtClean="0">
                <a:solidFill>
                  <a:prstClr val="black"/>
                </a:solidFill>
              </a:rPr>
              <a:pPr/>
              <a:t>7</a:t>
            </a:fld>
            <a:endParaRPr lang="ko-KR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345465-5927-450B-AA67-454FFDD7F7CA}" type="slidenum">
              <a:rPr lang="ko-KR" altLang="en-US" smtClean="0">
                <a:solidFill>
                  <a:prstClr val="black"/>
                </a:solidFill>
              </a:rPr>
              <a:pPr/>
              <a:t>8</a:t>
            </a:fld>
            <a:endParaRPr lang="ko-KR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345465-5927-450B-AA67-454FFDD7F7CA}" type="slidenum">
              <a:rPr lang="ko-KR" altLang="en-US" smtClean="0">
                <a:solidFill>
                  <a:prstClr val="black"/>
                </a:solidFill>
              </a:rPr>
              <a:pPr/>
              <a:t>9</a:t>
            </a:fld>
            <a:endParaRPr lang="ko-KR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345465-5927-450B-AA67-454FFDD7F7CA}" type="slidenum">
              <a:rPr lang="ko-KR" altLang="en-US" smtClean="0">
                <a:solidFill>
                  <a:prstClr val="black"/>
                </a:solidFill>
              </a:rPr>
              <a:pPr/>
              <a:t>10</a:t>
            </a:fld>
            <a:endParaRPr lang="ko-KR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345465-5927-450B-AA67-454FFDD7F7CA}" type="slidenum">
              <a:rPr lang="ko-KR" altLang="en-US" smtClean="0">
                <a:solidFill>
                  <a:prstClr val="black"/>
                </a:solidFill>
              </a:rPr>
              <a:pPr/>
              <a:t>11</a:t>
            </a:fld>
            <a:endParaRPr lang="ko-KR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그림 36" descr="main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그룹 21"/>
          <p:cNvGrpSpPr/>
          <p:nvPr userDrawn="1"/>
        </p:nvGrpSpPr>
        <p:grpSpPr>
          <a:xfrm>
            <a:off x="2643174" y="2617163"/>
            <a:ext cx="6102900" cy="3812233"/>
            <a:chOff x="2643174" y="2617163"/>
            <a:chExt cx="6102900" cy="3812233"/>
          </a:xfrm>
        </p:grpSpPr>
        <p:pic>
          <p:nvPicPr>
            <p:cNvPr id="23" name="그림 22" descr="main-5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643174" y="2617163"/>
              <a:ext cx="5248667" cy="3337567"/>
            </a:xfrm>
            <a:prstGeom prst="rect">
              <a:avLst/>
            </a:prstGeom>
          </p:spPr>
        </p:pic>
        <p:grpSp>
          <p:nvGrpSpPr>
            <p:cNvPr id="8" name="그룹 13"/>
            <p:cNvGrpSpPr/>
            <p:nvPr/>
          </p:nvGrpSpPr>
          <p:grpSpPr>
            <a:xfrm>
              <a:off x="7174425" y="3667127"/>
              <a:ext cx="1571649" cy="1352559"/>
              <a:chOff x="7215206" y="3500438"/>
              <a:chExt cx="1571649" cy="1352559"/>
            </a:xfrm>
          </p:grpSpPr>
          <p:grpSp>
            <p:nvGrpSpPr>
              <p:cNvPr id="9" name="그룹 32"/>
              <p:cNvGrpSpPr/>
              <p:nvPr/>
            </p:nvGrpSpPr>
            <p:grpSpPr>
              <a:xfrm>
                <a:off x="7286644" y="3500438"/>
                <a:ext cx="1500211" cy="1223967"/>
                <a:chOff x="6448425" y="2795583"/>
                <a:chExt cx="1500211" cy="1223967"/>
              </a:xfrm>
            </p:grpSpPr>
            <p:sp>
              <p:nvSpPr>
                <p:cNvPr id="35" name="자유형 34"/>
                <p:cNvSpPr/>
                <p:nvPr/>
              </p:nvSpPr>
              <p:spPr>
                <a:xfrm>
                  <a:off x="6448425" y="2971800"/>
                  <a:ext cx="285750" cy="1047750"/>
                </a:xfrm>
                <a:custGeom>
                  <a:avLst/>
                  <a:gdLst>
                    <a:gd name="connsiteX0" fmla="*/ 0 w 285750"/>
                    <a:gd name="connsiteY0" fmla="*/ 1047750 h 1047750"/>
                    <a:gd name="connsiteX1" fmla="*/ 0 w 285750"/>
                    <a:gd name="connsiteY1" fmla="*/ 0 h 1047750"/>
                    <a:gd name="connsiteX2" fmla="*/ 285750 w 285750"/>
                    <a:gd name="connsiteY2" fmla="*/ 0 h 10477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285750" h="1047750">
                      <a:moveTo>
                        <a:pt x="0" y="1047750"/>
                      </a:moveTo>
                      <a:lnTo>
                        <a:pt x="0" y="0"/>
                      </a:lnTo>
                      <a:lnTo>
                        <a:pt x="285750" y="0"/>
                      </a:lnTo>
                    </a:path>
                  </a:pathLst>
                </a:custGeom>
                <a:ln w="190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ko-KR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6" name="직사각형 35"/>
                <p:cNvSpPr/>
                <p:nvPr/>
              </p:nvSpPr>
              <p:spPr>
                <a:xfrm>
                  <a:off x="6734190" y="2795583"/>
                  <a:ext cx="1214446" cy="357190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ko-KR" altLang="en-US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34" name="타원 33"/>
              <p:cNvSpPr/>
              <p:nvPr/>
            </p:nvSpPr>
            <p:spPr>
              <a:xfrm>
                <a:off x="7215206" y="4708997"/>
                <a:ext cx="144000" cy="144000"/>
              </a:xfrm>
              <a:prstGeom prst="ellipse">
                <a:avLst/>
              </a:prstGeom>
              <a:solidFill>
                <a:srgbClr val="DA282C"/>
              </a:solidFill>
              <a:ln w="254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1" lang="ko-KR" alt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0" name="그룹 19"/>
            <p:cNvGrpSpPr/>
            <p:nvPr/>
          </p:nvGrpSpPr>
          <p:grpSpPr>
            <a:xfrm>
              <a:off x="2979605" y="2988878"/>
              <a:ext cx="1495449" cy="1352559"/>
              <a:chOff x="2162145" y="2128829"/>
              <a:chExt cx="1495449" cy="1352559"/>
            </a:xfrm>
          </p:grpSpPr>
          <p:sp>
            <p:nvSpPr>
              <p:cNvPr id="30" name="자유형 29"/>
              <p:cNvSpPr/>
              <p:nvPr/>
            </p:nvSpPr>
            <p:spPr>
              <a:xfrm>
                <a:off x="2233583" y="2305046"/>
                <a:ext cx="285750" cy="1047750"/>
              </a:xfrm>
              <a:custGeom>
                <a:avLst/>
                <a:gdLst>
                  <a:gd name="connsiteX0" fmla="*/ 0 w 285750"/>
                  <a:gd name="connsiteY0" fmla="*/ 1047750 h 1047750"/>
                  <a:gd name="connsiteX1" fmla="*/ 0 w 285750"/>
                  <a:gd name="connsiteY1" fmla="*/ 0 h 1047750"/>
                  <a:gd name="connsiteX2" fmla="*/ 285750 w 285750"/>
                  <a:gd name="connsiteY2" fmla="*/ 0 h 10477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85750" h="1047750">
                    <a:moveTo>
                      <a:pt x="0" y="1047750"/>
                    </a:moveTo>
                    <a:lnTo>
                      <a:pt x="0" y="0"/>
                    </a:lnTo>
                    <a:lnTo>
                      <a:pt x="285750" y="0"/>
                    </a:lnTo>
                  </a:path>
                </a:pathLst>
              </a:cu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1"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1" name="직사각형 30"/>
              <p:cNvSpPr/>
              <p:nvPr/>
            </p:nvSpPr>
            <p:spPr>
              <a:xfrm>
                <a:off x="2443148" y="2128829"/>
                <a:ext cx="1214446" cy="357190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1"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32" name="타원 31"/>
              <p:cNvSpPr/>
              <p:nvPr/>
            </p:nvSpPr>
            <p:spPr>
              <a:xfrm>
                <a:off x="2162145" y="3337388"/>
                <a:ext cx="144000" cy="144000"/>
              </a:xfrm>
              <a:prstGeom prst="ellipse">
                <a:avLst/>
              </a:prstGeom>
              <a:solidFill>
                <a:srgbClr val="DA282C"/>
              </a:solidFill>
              <a:ln w="254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1" lang="ko-KR" alt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1" name="그룹 25"/>
            <p:cNvGrpSpPr/>
            <p:nvPr/>
          </p:nvGrpSpPr>
          <p:grpSpPr>
            <a:xfrm>
              <a:off x="3898787" y="5067312"/>
              <a:ext cx="2081227" cy="1362084"/>
              <a:chOff x="3081327" y="4186243"/>
              <a:chExt cx="2081227" cy="1362084"/>
            </a:xfrm>
          </p:grpSpPr>
          <p:sp>
            <p:nvSpPr>
              <p:cNvPr id="27" name="자유형 26"/>
              <p:cNvSpPr/>
              <p:nvPr/>
            </p:nvSpPr>
            <p:spPr>
              <a:xfrm flipV="1">
                <a:off x="3152764" y="4314835"/>
                <a:ext cx="847731" cy="1047750"/>
              </a:xfrm>
              <a:custGeom>
                <a:avLst/>
                <a:gdLst>
                  <a:gd name="connsiteX0" fmla="*/ 0 w 285750"/>
                  <a:gd name="connsiteY0" fmla="*/ 1047750 h 1047750"/>
                  <a:gd name="connsiteX1" fmla="*/ 0 w 285750"/>
                  <a:gd name="connsiteY1" fmla="*/ 0 h 1047750"/>
                  <a:gd name="connsiteX2" fmla="*/ 285750 w 285750"/>
                  <a:gd name="connsiteY2" fmla="*/ 0 h 10477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85750" h="1047750">
                    <a:moveTo>
                      <a:pt x="0" y="1047750"/>
                    </a:moveTo>
                    <a:lnTo>
                      <a:pt x="0" y="0"/>
                    </a:lnTo>
                    <a:lnTo>
                      <a:pt x="285750" y="0"/>
                    </a:lnTo>
                  </a:path>
                </a:pathLst>
              </a:cu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1"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8" name="직사각형 27"/>
              <p:cNvSpPr/>
              <p:nvPr/>
            </p:nvSpPr>
            <p:spPr>
              <a:xfrm flipV="1">
                <a:off x="3948108" y="5191137"/>
                <a:ext cx="1214446" cy="357190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1"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9" name="타원 28"/>
              <p:cNvSpPr/>
              <p:nvPr/>
            </p:nvSpPr>
            <p:spPr>
              <a:xfrm flipV="1">
                <a:off x="3081327" y="4186243"/>
                <a:ext cx="144000" cy="144000"/>
              </a:xfrm>
              <a:prstGeom prst="ellipse">
                <a:avLst/>
              </a:prstGeom>
              <a:solidFill>
                <a:srgbClr val="DA282C"/>
              </a:solidFill>
              <a:ln w="254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1" lang="ko-KR" altLang="en-US">
                  <a:solidFill>
                    <a:prstClr val="white"/>
                  </a:solidFill>
                </a:endParaRPr>
              </a:p>
            </p:txBody>
          </p:sp>
        </p:grpSp>
      </p:grp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1F8FB-72AB-43D3-8E80-1C05B81BDADC}" type="datetime1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2011-08-09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242A0-6C86-479D-AF44-28718051B1C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52624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448251"/>
            <a:ext cx="2133600" cy="36512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  <a:effectLst/>
                <a:latin typeface="Century Gothic" pitchFamily="34" charset="0"/>
              </a:defRPr>
            </a:lvl1pPr>
          </a:lstStyle>
          <a:p>
            <a:fld id="{F0D5E5ED-0600-452D-9078-331C2C068D1E}" type="datetime1">
              <a:rPr lang="ko-KR" altLang="en-US" smtClean="0">
                <a:solidFill>
                  <a:prstClr val="white"/>
                </a:solidFill>
              </a:rPr>
              <a:pPr/>
              <a:t>2011-08-09</a:t>
            </a:fld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448251"/>
            <a:ext cx="2895600" cy="36512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  <a:effectLst/>
                <a:latin typeface="Century Gothic" pitchFamily="34" charset="0"/>
              </a:defRPr>
            </a:lvl1pPr>
          </a:lstStyle>
          <a:p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448251"/>
            <a:ext cx="2133600" cy="36512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  <a:effectLst/>
                <a:latin typeface="Century Gothic" pitchFamily="34" charset="0"/>
              </a:defRPr>
            </a:lvl1pPr>
          </a:lstStyle>
          <a:p>
            <a:fld id="{77907A34-08DF-4F0F-AE4A-D23DEC13E25C}" type="slidenum">
              <a:rPr lang="ko-KR" altLang="en-US" smtClean="0">
                <a:solidFill>
                  <a:prstClr val="white"/>
                </a:solidFill>
              </a:rPr>
              <a:pPr/>
              <a:t>‹#›</a:t>
            </a:fld>
            <a:endParaRPr lang="ko-KR" altLang="en-US">
              <a:solidFill>
                <a:prstClr val="white"/>
              </a:solidFill>
            </a:endParaRPr>
          </a:p>
        </p:txBody>
      </p:sp>
      <p:pic>
        <p:nvPicPr>
          <p:cNvPr id="7" name="내용 개체 틀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7145" y="0"/>
            <a:ext cx="1681359" cy="576064"/>
          </a:xfrm>
          <a:prstGeom prst="rect">
            <a:avLst/>
          </a:prstGeom>
        </p:spPr>
      </p:pic>
      <p:pic>
        <p:nvPicPr>
          <p:cNvPr id="11" name="그림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59" y="116632"/>
            <a:ext cx="1094065" cy="36004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559651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6100"/>
            <a:ext cx="8229600" cy="909603"/>
          </a:xfrm>
        </p:spPr>
        <p:txBody>
          <a:bodyPr>
            <a:normAutofit/>
          </a:bodyPr>
          <a:lstStyle>
            <a:lvl1pPr>
              <a:defRPr sz="3500" b="0"/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4EDB2-4F6E-4ED2-BE58-E2E7AC48B5E5}" type="datetime1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2011-08-09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07A34-08DF-4F0F-AE4A-D23DEC13E2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97180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26831-14F0-41C7-AF20-3A18219CE810}" type="datetime1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2011-08-09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8D929-2B37-421B-B67E-67D9F9B8E411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그림 7" descr="나비.png"/>
          <p:cNvPicPr>
            <a:picLocks noChangeAspect="1"/>
          </p:cNvPicPr>
          <p:nvPr userDrawn="1"/>
        </p:nvPicPr>
        <p:blipFill>
          <a:blip r:embed="rId2" cstate="print"/>
          <a:srcRect l="53795" r="16418"/>
          <a:stretch>
            <a:fillRect/>
          </a:stretch>
        </p:blipFill>
        <p:spPr>
          <a:xfrm rot="565956">
            <a:off x="4555403" y="1982222"/>
            <a:ext cx="1587514" cy="132565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005263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 descr="main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FAF6D-C76C-4C9C-9261-ED9F46F26EBC}" type="datetime1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2011-08-09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8D929-2B37-421B-B67E-67D9F9B8E411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그림 7" descr="나비.png"/>
          <p:cNvPicPr>
            <a:picLocks noChangeAspect="1"/>
          </p:cNvPicPr>
          <p:nvPr userDrawn="1"/>
        </p:nvPicPr>
        <p:blipFill>
          <a:blip r:embed="rId3" cstate="print"/>
          <a:srcRect l="53795" r="16418"/>
          <a:stretch>
            <a:fillRect/>
          </a:stretch>
        </p:blipFill>
        <p:spPr>
          <a:xfrm rot="565956">
            <a:off x="4555403" y="1982222"/>
            <a:ext cx="1587514" cy="132565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530322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653E43-9D7E-4BA0-A601-1423E101A6A9}" type="datetime1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2011-08-09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4ED817-8916-4AB1-8B31-91DBDF1BD750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그림 7" descr="main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1" name="직사각형 10"/>
          <p:cNvSpPr/>
          <p:nvPr/>
        </p:nvSpPr>
        <p:spPr>
          <a:xfrm>
            <a:off x="0" y="6444343"/>
            <a:ext cx="9144000" cy="413657"/>
          </a:xfrm>
          <a:prstGeom prst="rect">
            <a:avLst/>
          </a:prstGeom>
          <a:solidFill>
            <a:srgbClr val="99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ko-KR" altLang="en-US">
              <a:solidFill>
                <a:prstClr val="white"/>
              </a:solidFill>
              <a:latin typeface="Adobe Heiti Std R" pitchFamily="34" charset="-128"/>
            </a:endParaRPr>
          </a:p>
        </p:txBody>
      </p:sp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96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dobe Heiti Std R" pitchFamily="34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E0499DD-56A7-4718-9C99-A5B7C0C0B775}" type="datetime1">
              <a:rPr kumimoji="1" lang="ko-KR" altLang="en-US" smtClean="0">
                <a:solidFill>
                  <a:prstClr val="black">
                    <a:tint val="75000"/>
                  </a:prstClr>
                </a:solidFill>
                <a:ea typeface="굴림" pitchFamily="50" charset="-127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2011-08-09</a:t>
            </a:fld>
            <a:endParaRPr kumimoji="1" lang="ko-KR" altLang="en-US">
              <a:solidFill>
                <a:prstClr val="black">
                  <a:tint val="75000"/>
                </a:prstClr>
              </a:solidFill>
              <a:ea typeface="굴림" pitchFamily="50" charset="-127"/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dobe Heiti Std R" pitchFamily="34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ko-KR" altLang="en-US" dirty="0">
              <a:solidFill>
                <a:prstClr val="black">
                  <a:tint val="75000"/>
                </a:prstClr>
              </a:solidFill>
              <a:ea typeface="굴림" pitchFamily="50" charset="-127"/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dobe Heiti Std R" pitchFamily="34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7907A34-08DF-4F0F-AE4A-D23DEC13E25C}" type="slidenum">
              <a:rPr kumimoji="1" lang="ko-KR" altLang="en-US" smtClean="0">
                <a:solidFill>
                  <a:prstClr val="black">
                    <a:tint val="75000"/>
                  </a:prstClr>
                </a:solidFill>
                <a:ea typeface="굴림" pitchFamily="50" charset="-127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kumimoji="1" lang="ko-KR" altLang="en-US">
              <a:solidFill>
                <a:prstClr val="black">
                  <a:tint val="75000"/>
                </a:prstClr>
              </a:solidFill>
              <a:ea typeface="굴림" pitchFamily="50" charset="-127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89223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hf hdr="0" ftr="0"/>
  <p:txStyles>
    <p:titleStyle>
      <a:lvl1pPr algn="l" defTabSz="914400" rtl="0" eaLnBrk="1" latinLnBrk="1" hangingPunct="1">
        <a:spcBef>
          <a:spcPct val="0"/>
        </a:spcBef>
        <a:buNone/>
        <a:defRPr sz="4000" kern="1200">
          <a:solidFill>
            <a:schemeClr val="tx1"/>
          </a:solidFill>
          <a:latin typeface="Adobe Heiti Std R" pitchFamily="34" charset="-128"/>
          <a:ea typeface="HY견고딕" pitchFamily="18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dobe Heiti Std R" pitchFamily="34" charset="-128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dobe Heiti Std R" pitchFamily="34" charset="-128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dobe Heiti Std R" pitchFamily="34" charset="-128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dobe Heiti Std R" pitchFamily="34" charset="-128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dobe Heiti Std R" pitchFamily="34" charset="-128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61571" name="Picture 3" descr="목차선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3931716"/>
            <a:ext cx="5891559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61573" name="Rectangle 5"/>
          <p:cNvSpPr>
            <a:spLocks noChangeArrowheads="1"/>
          </p:cNvSpPr>
          <p:nvPr/>
        </p:nvSpPr>
        <p:spPr bwMode="auto">
          <a:xfrm>
            <a:off x="1393056" y="2276872"/>
            <a:ext cx="6466835" cy="1588127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ko-KR" altLang="en-US" sz="5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한국경제의 현재</a:t>
            </a:r>
            <a:r>
              <a:rPr kumimoji="1" lang="en-US" altLang="ko-KR" sz="5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:</a:t>
            </a:r>
          </a:p>
          <a:p>
            <a:pPr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ko-KR" altLang="en-US" sz="5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외환위기 이후</a:t>
            </a:r>
            <a:r>
              <a:rPr kumimoji="1" lang="en-US" altLang="ko-KR" sz="5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~</a:t>
            </a:r>
            <a:r>
              <a:rPr kumimoji="1" lang="ko-KR" altLang="en-US" sz="5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현재</a:t>
            </a:r>
            <a:endParaRPr kumimoji="1" lang="en-US" altLang="ko-KR" sz="54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561AEE-AB36-45D8-829F-E825C1B0E652}" type="datetime1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2011-08-09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4ED817-8916-4AB1-8B31-91DBDF1BD750}" type="slidenum">
              <a:rPr lang="en-US" altLang="ko-K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2002128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1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261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909603"/>
          </a:xfrm>
        </p:spPr>
        <p:txBody>
          <a:bodyPr/>
          <a:lstStyle/>
          <a:p>
            <a:pPr algn="ctr"/>
            <a:r>
              <a:rPr lang="en-US" altLang="ko-KR" b="1" dirty="0" smtClean="0">
                <a:latin typeface="+mj-ea"/>
                <a:ea typeface="+mj-ea"/>
              </a:rPr>
              <a:t>2018</a:t>
            </a:r>
            <a:r>
              <a:rPr lang="ko-KR" altLang="en-US" b="1" dirty="0" smtClean="0">
                <a:latin typeface="+mj-ea"/>
                <a:ea typeface="+mj-ea"/>
              </a:rPr>
              <a:t>년 평창동계올림픽 유치</a:t>
            </a:r>
            <a:endParaRPr lang="ko-KR" altLang="en-US" b="1" dirty="0">
              <a:latin typeface="+mj-ea"/>
              <a:ea typeface="+mj-ea"/>
            </a:endParaRP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5E5ED-0600-452D-9078-331C2C068D1E}" type="datetime1">
              <a:rPr lang="ko-KR" altLang="en-US" smtClean="0">
                <a:solidFill>
                  <a:prstClr val="white"/>
                </a:solidFill>
              </a:rPr>
              <a:pPr/>
              <a:t>2011-08-09</a:t>
            </a:fld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07A34-08DF-4F0F-AE4A-D23DEC13E25C}" type="slidenum">
              <a:rPr lang="ko-KR" altLang="en-US" smtClean="0">
                <a:solidFill>
                  <a:prstClr val="white"/>
                </a:solidFill>
              </a:rPr>
              <a:pPr/>
              <a:t>10</a:t>
            </a:fld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7" name="내용 개체 틀 6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  <a:ln w="28575">
            <a:solidFill>
              <a:srgbClr val="92D050"/>
            </a:solidFill>
          </a:ln>
        </p:spPr>
        <p:txBody>
          <a:bodyPr>
            <a:noAutofit/>
          </a:bodyPr>
          <a:lstStyle/>
          <a:p>
            <a:pPr>
              <a:buClr>
                <a:srgbClr val="0070C0"/>
              </a:buClr>
              <a:buFont typeface="Wingdings" pitchFamily="2" charset="2"/>
              <a:buChar char="l"/>
            </a:pPr>
            <a:r>
              <a:rPr lang="en-US" altLang="ko-KR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 3</a:t>
            </a: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번의 도전 끝에 </a:t>
            </a:r>
            <a:r>
              <a:rPr lang="en-US" altLang="ko-KR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2018</a:t>
            </a: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년 평창동계올림픽 유치 성공</a:t>
            </a:r>
            <a:endParaRPr lang="en-US" altLang="ko-KR" dirty="0" smtClean="0">
              <a:solidFill>
                <a:srgbClr val="002060"/>
              </a:solidFill>
              <a:latin typeface="+mn-ea"/>
              <a:cs typeface="Arial" pitchFamily="34" charset="0"/>
            </a:endParaRPr>
          </a:p>
          <a:p>
            <a:pPr>
              <a:buClr>
                <a:srgbClr val="0070C0"/>
              </a:buClr>
              <a:buFont typeface="Wingdings" pitchFamily="2" charset="2"/>
              <a:buChar char="l"/>
            </a:pPr>
            <a:endParaRPr lang="en-US" altLang="ko-KR" dirty="0" smtClean="0">
              <a:solidFill>
                <a:srgbClr val="002060"/>
              </a:solidFill>
              <a:latin typeface="+mn-ea"/>
              <a:cs typeface="Arial" pitchFamily="34" charset="0"/>
            </a:endParaRPr>
          </a:p>
          <a:p>
            <a:pPr>
              <a:buClr>
                <a:srgbClr val="0070C0"/>
              </a:buClr>
              <a:buNone/>
            </a:pPr>
            <a:endParaRPr lang="en-US" altLang="ko-KR" dirty="0" smtClean="0">
              <a:latin typeface="+mn-ea"/>
            </a:endParaRPr>
          </a:p>
          <a:p>
            <a:pPr>
              <a:buNone/>
            </a:pPr>
            <a:endParaRPr lang="ko-KR" altLang="en-US" dirty="0">
              <a:latin typeface="+mn-ea"/>
            </a:endParaRPr>
          </a:p>
        </p:txBody>
      </p:sp>
      <p:pic>
        <p:nvPicPr>
          <p:cNvPr id="8" name="그림 7" descr="평창동계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55776" y="2708920"/>
            <a:ext cx="4352925" cy="31623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909603"/>
          </a:xfrm>
        </p:spPr>
        <p:txBody>
          <a:bodyPr>
            <a:normAutofit/>
          </a:bodyPr>
          <a:lstStyle/>
          <a:p>
            <a:pPr algn="ctr"/>
            <a:r>
              <a:rPr lang="ko-KR" altLang="en-US" b="1" dirty="0" smtClean="0">
                <a:latin typeface="+mj-ea"/>
                <a:ea typeface="+mj-ea"/>
              </a:rPr>
              <a:t>평창동계올림픽의 기대효과</a:t>
            </a:r>
            <a:endParaRPr lang="ko-KR" altLang="en-US" b="1" dirty="0">
              <a:latin typeface="+mj-ea"/>
              <a:ea typeface="+mj-ea"/>
            </a:endParaRP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5E5ED-0600-452D-9078-331C2C068D1E}" type="datetime1">
              <a:rPr lang="ko-KR" altLang="en-US" smtClean="0">
                <a:solidFill>
                  <a:prstClr val="white"/>
                </a:solidFill>
              </a:rPr>
              <a:pPr/>
              <a:t>2011-08-09</a:t>
            </a:fld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07A34-08DF-4F0F-AE4A-D23DEC13E25C}" type="slidenum">
              <a:rPr lang="ko-KR" altLang="en-US" smtClean="0">
                <a:solidFill>
                  <a:prstClr val="white"/>
                </a:solidFill>
              </a:rPr>
              <a:pPr/>
              <a:t>11</a:t>
            </a:fld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7" name="내용 개체 틀 6"/>
          <p:cNvSpPr>
            <a:spLocks noGrp="1"/>
          </p:cNvSpPr>
          <p:nvPr>
            <p:ph idx="1"/>
          </p:nvPr>
        </p:nvSpPr>
        <p:spPr>
          <a:xfrm>
            <a:off x="457200" y="1412777"/>
            <a:ext cx="8219256" cy="4464496"/>
          </a:xfrm>
          <a:ln w="28575">
            <a:solidFill>
              <a:srgbClr val="92D050"/>
            </a:solidFill>
          </a:ln>
        </p:spPr>
        <p:txBody>
          <a:bodyPr>
            <a:noAutofit/>
          </a:bodyPr>
          <a:lstStyle/>
          <a:p>
            <a:pPr>
              <a:buClr>
                <a:srgbClr val="0070C0"/>
              </a:buClr>
              <a:buFont typeface="Wingdings" pitchFamily="2" charset="2"/>
              <a:buChar char="l"/>
            </a:pPr>
            <a:r>
              <a:rPr lang="en-US" altLang="ko-KR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 </a:t>
            </a: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직간접적 경제효과 </a:t>
            </a:r>
            <a:r>
              <a:rPr lang="en-US" altLang="ko-KR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65</a:t>
            </a: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조원 추산</a:t>
            </a:r>
            <a:r>
              <a:rPr lang="en-US" altLang="ko-KR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 </a:t>
            </a:r>
            <a:r>
              <a:rPr lang="en-US" altLang="ko-KR" sz="2800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(</a:t>
            </a:r>
            <a:r>
              <a:rPr lang="ko-KR" altLang="en-US" sz="2800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현대경제연구원</a:t>
            </a:r>
            <a:r>
              <a:rPr lang="en-US" altLang="ko-KR" sz="2800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)</a:t>
            </a:r>
          </a:p>
          <a:p>
            <a:pPr>
              <a:buClr>
                <a:srgbClr val="0070C0"/>
              </a:buClr>
              <a:buFont typeface="Wingdings" pitchFamily="2" charset="2"/>
              <a:buChar char="l"/>
            </a:pPr>
            <a:endParaRPr lang="en-US" altLang="ko-KR" dirty="0" smtClean="0">
              <a:solidFill>
                <a:srgbClr val="002060"/>
              </a:solidFill>
              <a:latin typeface="+mn-ea"/>
              <a:cs typeface="Arial" pitchFamily="34" charset="0"/>
            </a:endParaRPr>
          </a:p>
          <a:p>
            <a:pPr>
              <a:buClr>
                <a:srgbClr val="0070C0"/>
              </a:buClr>
              <a:buFont typeface="Wingdings" pitchFamily="2" charset="2"/>
              <a:buChar char="l"/>
            </a:pPr>
            <a:r>
              <a:rPr lang="en-US" altLang="ko-KR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 </a:t>
            </a: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국가이미지 제고</a:t>
            </a:r>
            <a:endParaRPr lang="en-US" altLang="ko-KR" dirty="0" smtClean="0">
              <a:solidFill>
                <a:srgbClr val="002060"/>
              </a:solidFill>
              <a:latin typeface="+mn-ea"/>
              <a:cs typeface="Arial" pitchFamily="34" charset="0"/>
            </a:endParaRPr>
          </a:p>
          <a:p>
            <a:pPr lvl="1">
              <a:buClr>
                <a:srgbClr val="0070C0"/>
              </a:buClr>
              <a:buFontTx/>
              <a:buChar char="-"/>
            </a:pP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역대 동계올림픽 유치 도시가 모두 선진국 이라는 점</a:t>
            </a:r>
            <a:endParaRPr lang="en-US" altLang="ko-KR" dirty="0" smtClean="0">
              <a:solidFill>
                <a:srgbClr val="002060"/>
              </a:solidFill>
              <a:latin typeface="+mn-ea"/>
              <a:cs typeface="Arial" pitchFamily="34" charset="0"/>
            </a:endParaRPr>
          </a:p>
          <a:p>
            <a:pPr>
              <a:buClr>
                <a:srgbClr val="0070C0"/>
              </a:buClr>
              <a:buNone/>
            </a:pPr>
            <a:endParaRPr lang="en-US" altLang="ko-KR" dirty="0" smtClean="0">
              <a:latin typeface="+mn-ea"/>
            </a:endParaRPr>
          </a:p>
          <a:p>
            <a:pPr>
              <a:buNone/>
            </a:pPr>
            <a:endParaRPr lang="ko-KR" altLang="en-US" dirty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909603"/>
          </a:xfrm>
        </p:spPr>
        <p:txBody>
          <a:bodyPr>
            <a:normAutofit/>
          </a:bodyPr>
          <a:lstStyle/>
          <a:p>
            <a:pPr algn="ctr"/>
            <a:r>
              <a:rPr lang="ko-KR" altLang="en-US" b="1" dirty="0" smtClean="0">
                <a:latin typeface="+mj-ea"/>
                <a:ea typeface="+mj-ea"/>
              </a:rPr>
              <a:t>평창동계올림픽의 기대효과</a:t>
            </a:r>
            <a:endParaRPr lang="ko-KR" altLang="en-US" b="1" dirty="0">
              <a:latin typeface="+mj-ea"/>
              <a:ea typeface="+mj-ea"/>
            </a:endParaRP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5E5ED-0600-452D-9078-331C2C068D1E}" type="datetime1">
              <a:rPr lang="ko-KR" altLang="en-US" smtClean="0">
                <a:solidFill>
                  <a:prstClr val="white"/>
                </a:solidFill>
              </a:rPr>
              <a:pPr/>
              <a:t>2011-08-09</a:t>
            </a:fld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07A34-08DF-4F0F-AE4A-D23DEC13E25C}" type="slidenum">
              <a:rPr lang="ko-KR" altLang="en-US" smtClean="0">
                <a:solidFill>
                  <a:prstClr val="white"/>
                </a:solidFill>
              </a:rPr>
              <a:pPr/>
              <a:t>12</a:t>
            </a:fld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7" name="내용 개체 틀 6"/>
          <p:cNvSpPr>
            <a:spLocks noGrp="1"/>
          </p:cNvSpPr>
          <p:nvPr>
            <p:ph idx="1"/>
          </p:nvPr>
        </p:nvSpPr>
        <p:spPr>
          <a:xfrm>
            <a:off x="457200" y="1412777"/>
            <a:ext cx="8219256" cy="4464496"/>
          </a:xfrm>
          <a:ln w="28575">
            <a:solidFill>
              <a:srgbClr val="92D050"/>
            </a:solidFill>
          </a:ln>
        </p:spPr>
        <p:txBody>
          <a:bodyPr>
            <a:noAutofit/>
          </a:bodyPr>
          <a:lstStyle/>
          <a:p>
            <a:pPr>
              <a:buClr>
                <a:srgbClr val="0070C0"/>
              </a:buClr>
              <a:buFont typeface="Wingdings" pitchFamily="2" charset="2"/>
              <a:buChar char="l"/>
            </a:pPr>
            <a:r>
              <a:rPr lang="en-US" altLang="ko-KR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 </a:t>
            </a: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직간접적 경제효과 </a:t>
            </a:r>
            <a:r>
              <a:rPr lang="en-US" altLang="ko-KR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65</a:t>
            </a: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조원 추산</a:t>
            </a:r>
            <a:r>
              <a:rPr lang="en-US" altLang="ko-KR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 </a:t>
            </a:r>
            <a:r>
              <a:rPr lang="en-US" altLang="ko-KR" sz="2800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(</a:t>
            </a:r>
            <a:r>
              <a:rPr lang="ko-KR" altLang="en-US" sz="2800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현대경제연구원</a:t>
            </a:r>
            <a:r>
              <a:rPr lang="en-US" altLang="ko-KR" sz="2800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)</a:t>
            </a:r>
          </a:p>
          <a:p>
            <a:pPr>
              <a:buClr>
                <a:srgbClr val="0070C0"/>
              </a:buClr>
              <a:buFont typeface="Wingdings" pitchFamily="2" charset="2"/>
              <a:buChar char="l"/>
            </a:pPr>
            <a:endParaRPr lang="en-US" altLang="ko-KR" dirty="0" smtClean="0">
              <a:solidFill>
                <a:srgbClr val="002060"/>
              </a:solidFill>
              <a:latin typeface="+mn-ea"/>
              <a:cs typeface="Arial" pitchFamily="34" charset="0"/>
            </a:endParaRPr>
          </a:p>
          <a:p>
            <a:pPr>
              <a:buClr>
                <a:srgbClr val="0070C0"/>
              </a:buClr>
              <a:buFont typeface="Wingdings" pitchFamily="2" charset="2"/>
              <a:buChar char="l"/>
            </a:pPr>
            <a:r>
              <a:rPr lang="en-US" altLang="ko-KR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 </a:t>
            </a: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국가이미지 제고</a:t>
            </a:r>
            <a:endParaRPr lang="en-US" altLang="ko-KR" dirty="0" smtClean="0">
              <a:solidFill>
                <a:srgbClr val="002060"/>
              </a:solidFill>
              <a:latin typeface="+mn-ea"/>
              <a:cs typeface="Arial" pitchFamily="34" charset="0"/>
            </a:endParaRPr>
          </a:p>
          <a:p>
            <a:pPr lvl="1">
              <a:buClr>
                <a:srgbClr val="0070C0"/>
              </a:buClr>
              <a:buFontTx/>
              <a:buChar char="-"/>
            </a:pP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역대 동계올림픽 유치 도시가 모두 선진국 이라는 점</a:t>
            </a:r>
            <a:endParaRPr lang="en-US" altLang="ko-KR" dirty="0" smtClean="0">
              <a:solidFill>
                <a:srgbClr val="002060"/>
              </a:solidFill>
              <a:latin typeface="+mn-ea"/>
              <a:cs typeface="Arial" pitchFamily="34" charset="0"/>
            </a:endParaRPr>
          </a:p>
          <a:p>
            <a:pPr>
              <a:buClr>
                <a:srgbClr val="0070C0"/>
              </a:buClr>
              <a:buNone/>
            </a:pPr>
            <a:endParaRPr lang="en-US" altLang="ko-KR" dirty="0" smtClean="0">
              <a:latin typeface="+mn-ea"/>
            </a:endParaRPr>
          </a:p>
          <a:p>
            <a:pPr>
              <a:buNone/>
            </a:pPr>
            <a:endParaRPr lang="ko-KR" altLang="en-US" dirty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909603"/>
          </a:xfrm>
        </p:spPr>
        <p:txBody>
          <a:bodyPr>
            <a:normAutofit/>
          </a:bodyPr>
          <a:lstStyle/>
          <a:p>
            <a:pPr algn="ctr"/>
            <a:r>
              <a:rPr lang="ko-KR" altLang="en-US" b="1" dirty="0" smtClean="0">
                <a:latin typeface="+mj-ea"/>
                <a:ea typeface="+mj-ea"/>
              </a:rPr>
              <a:t>평창동계올림픽 진행 시 유의점</a:t>
            </a:r>
            <a:endParaRPr lang="ko-KR" altLang="en-US" b="1" dirty="0">
              <a:latin typeface="+mj-ea"/>
              <a:ea typeface="+mj-ea"/>
            </a:endParaRP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5E5ED-0600-452D-9078-331C2C068D1E}" type="datetime1">
              <a:rPr lang="ko-KR" altLang="en-US" smtClean="0">
                <a:solidFill>
                  <a:prstClr val="white"/>
                </a:solidFill>
              </a:rPr>
              <a:pPr/>
              <a:t>2011-08-09</a:t>
            </a:fld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07A34-08DF-4F0F-AE4A-D23DEC13E25C}" type="slidenum">
              <a:rPr lang="ko-KR" altLang="en-US" smtClean="0">
                <a:solidFill>
                  <a:prstClr val="white"/>
                </a:solidFill>
              </a:rPr>
              <a:pPr/>
              <a:t>13</a:t>
            </a:fld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7" name="내용 개체 틀 6"/>
          <p:cNvSpPr>
            <a:spLocks noGrp="1"/>
          </p:cNvSpPr>
          <p:nvPr>
            <p:ph idx="1"/>
          </p:nvPr>
        </p:nvSpPr>
        <p:spPr>
          <a:xfrm>
            <a:off x="457200" y="1412777"/>
            <a:ext cx="8219256" cy="4464496"/>
          </a:xfrm>
          <a:ln w="28575">
            <a:solidFill>
              <a:srgbClr val="92D050"/>
            </a:solidFill>
          </a:ln>
        </p:spPr>
        <p:txBody>
          <a:bodyPr>
            <a:noAutofit/>
          </a:bodyPr>
          <a:lstStyle/>
          <a:p>
            <a:pPr>
              <a:buClr>
                <a:srgbClr val="0070C0"/>
              </a:buClr>
              <a:buFont typeface="Wingdings" pitchFamily="2" charset="2"/>
              <a:buChar char="l"/>
            </a:pPr>
            <a:r>
              <a:rPr lang="ko-KR" altLang="en-US" dirty="0" err="1" smtClean="0">
                <a:solidFill>
                  <a:srgbClr val="002060"/>
                </a:solidFill>
                <a:latin typeface="+mn-ea"/>
                <a:cs typeface="Arial" pitchFamily="34" charset="0"/>
              </a:rPr>
              <a:t>알펜시아</a:t>
            </a: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 </a:t>
            </a:r>
            <a:r>
              <a:rPr lang="ko-KR" altLang="en-US" dirty="0" err="1" smtClean="0">
                <a:solidFill>
                  <a:srgbClr val="002060"/>
                </a:solidFill>
                <a:latin typeface="+mn-ea"/>
                <a:cs typeface="Arial" pitchFamily="34" charset="0"/>
              </a:rPr>
              <a:t>리조트의</a:t>
            </a: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 적자문제</a:t>
            </a:r>
            <a:endParaRPr lang="en-US" altLang="ko-KR" sz="2800" dirty="0" smtClean="0">
              <a:solidFill>
                <a:srgbClr val="002060"/>
              </a:solidFill>
              <a:latin typeface="+mn-ea"/>
              <a:cs typeface="Arial" pitchFamily="34" charset="0"/>
            </a:endParaRPr>
          </a:p>
          <a:p>
            <a:pPr lvl="1">
              <a:buClr>
                <a:srgbClr val="0070C0"/>
              </a:buClr>
              <a:buNone/>
            </a:pPr>
            <a:r>
              <a:rPr lang="en-US" altLang="ko-KR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- </a:t>
            </a:r>
            <a:r>
              <a:rPr lang="ko-KR" altLang="en-US" dirty="0" err="1" smtClean="0">
                <a:solidFill>
                  <a:srgbClr val="002060"/>
                </a:solidFill>
                <a:latin typeface="+mn-ea"/>
                <a:cs typeface="Arial" pitchFamily="34" charset="0"/>
              </a:rPr>
              <a:t>벤쿠버</a:t>
            </a: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 올림픽 이후 숙소의 </a:t>
            </a:r>
            <a:r>
              <a:rPr lang="ko-KR" altLang="en-US" dirty="0" err="1" smtClean="0">
                <a:solidFill>
                  <a:srgbClr val="002060"/>
                </a:solidFill>
                <a:latin typeface="+mn-ea"/>
                <a:cs typeface="Arial" pitchFamily="34" charset="0"/>
              </a:rPr>
              <a:t>공실률</a:t>
            </a: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 사례 고려</a:t>
            </a:r>
            <a:endParaRPr lang="en-US" altLang="ko-KR" dirty="0" smtClean="0">
              <a:solidFill>
                <a:srgbClr val="002060"/>
              </a:solidFill>
              <a:latin typeface="+mn-ea"/>
              <a:cs typeface="Arial" pitchFamily="34" charset="0"/>
            </a:endParaRPr>
          </a:p>
          <a:p>
            <a:pPr>
              <a:buClr>
                <a:srgbClr val="0070C0"/>
              </a:buClr>
              <a:buNone/>
            </a:pPr>
            <a:r>
              <a:rPr lang="en-US" altLang="ko-KR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 </a:t>
            </a:r>
          </a:p>
          <a:p>
            <a:pPr>
              <a:buClr>
                <a:srgbClr val="0070C0"/>
              </a:buClr>
              <a:buFont typeface="Wingdings" pitchFamily="2" charset="2"/>
              <a:buChar char="l"/>
            </a:pP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평창의 관광 브랜드화에 대한 체계적 전략수립</a:t>
            </a:r>
            <a:endParaRPr lang="en-US" altLang="ko-KR" dirty="0" smtClean="0">
              <a:solidFill>
                <a:srgbClr val="002060"/>
              </a:solidFill>
              <a:latin typeface="+mn-ea"/>
              <a:cs typeface="Arial" pitchFamily="34" charset="0"/>
            </a:endParaRPr>
          </a:p>
          <a:p>
            <a:pPr>
              <a:buClr>
                <a:srgbClr val="0070C0"/>
              </a:buClr>
              <a:buFont typeface="Wingdings" pitchFamily="2" charset="2"/>
              <a:buChar char="l"/>
            </a:pPr>
            <a:endParaRPr lang="en-US" altLang="ko-KR" dirty="0" smtClean="0">
              <a:solidFill>
                <a:srgbClr val="002060"/>
              </a:solidFill>
              <a:latin typeface="+mn-ea"/>
              <a:cs typeface="Arial" pitchFamily="34" charset="0"/>
            </a:endParaRPr>
          </a:p>
          <a:p>
            <a:pPr>
              <a:buClr>
                <a:srgbClr val="0070C0"/>
              </a:buClr>
              <a:buFont typeface="Wingdings" pitchFamily="2" charset="2"/>
              <a:buChar char="l"/>
            </a:pP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환경파괴와 회복 비용에 대한 고려</a:t>
            </a:r>
            <a:r>
              <a:rPr lang="en-US" altLang="ko-KR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 </a:t>
            </a:r>
          </a:p>
          <a:p>
            <a:pPr>
              <a:buClr>
                <a:srgbClr val="0070C0"/>
              </a:buClr>
              <a:buFont typeface="Wingdings" pitchFamily="2" charset="2"/>
              <a:buChar char="l"/>
            </a:pPr>
            <a:endParaRPr lang="en-US" altLang="ko-KR" dirty="0" smtClean="0">
              <a:solidFill>
                <a:srgbClr val="002060"/>
              </a:solidFill>
              <a:latin typeface="+mn-ea"/>
              <a:cs typeface="Arial" pitchFamily="34" charset="0"/>
            </a:endParaRPr>
          </a:p>
          <a:p>
            <a:pPr lvl="1">
              <a:buClr>
                <a:srgbClr val="0070C0"/>
              </a:buClr>
              <a:buNone/>
            </a:pPr>
            <a:endParaRPr lang="en-US" altLang="ko-KR" dirty="0" smtClean="0">
              <a:solidFill>
                <a:srgbClr val="002060"/>
              </a:solidFill>
              <a:latin typeface="+mn-ea"/>
              <a:cs typeface="Arial" pitchFamily="34" charset="0"/>
            </a:endParaRPr>
          </a:p>
          <a:p>
            <a:pPr>
              <a:buClr>
                <a:srgbClr val="0070C0"/>
              </a:buClr>
              <a:buNone/>
            </a:pPr>
            <a:endParaRPr lang="en-US" altLang="ko-KR" dirty="0" smtClean="0">
              <a:latin typeface="+mn-ea"/>
            </a:endParaRPr>
          </a:p>
          <a:p>
            <a:pPr>
              <a:buNone/>
            </a:pPr>
            <a:endParaRPr lang="ko-KR" altLang="en-US" dirty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503173"/>
            <a:ext cx="8229600" cy="909603"/>
          </a:xfrm>
        </p:spPr>
        <p:txBody>
          <a:bodyPr/>
          <a:lstStyle/>
          <a:p>
            <a:pPr algn="ctr"/>
            <a:r>
              <a:rPr lang="en-US" altLang="ko-KR" b="1" dirty="0" smtClean="0">
                <a:latin typeface="+mj-ea"/>
                <a:ea typeface="+mj-ea"/>
              </a:rPr>
              <a:t>1990-2011 </a:t>
            </a:r>
            <a:r>
              <a:rPr lang="ko-KR" altLang="en-US" b="1" dirty="0" smtClean="0">
                <a:latin typeface="+mj-ea"/>
                <a:ea typeface="+mj-ea"/>
              </a:rPr>
              <a:t>경제성장의 한계</a:t>
            </a:r>
            <a:endParaRPr lang="ko-KR" altLang="en-US" b="1" dirty="0">
              <a:latin typeface="+mj-ea"/>
              <a:ea typeface="+mj-ea"/>
            </a:endParaRP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5E5ED-0600-452D-9078-331C2C068D1E}" type="datetime1">
              <a:rPr lang="ko-KR" altLang="en-US" smtClean="0">
                <a:solidFill>
                  <a:prstClr val="white"/>
                </a:solidFill>
              </a:rPr>
              <a:pPr/>
              <a:t>2011-08-09</a:t>
            </a:fld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07A34-08DF-4F0F-AE4A-D23DEC13E25C}" type="slidenum">
              <a:rPr lang="ko-KR" altLang="en-US" smtClean="0">
                <a:solidFill>
                  <a:prstClr val="white"/>
                </a:solidFill>
              </a:rPr>
              <a:pPr/>
              <a:t>14</a:t>
            </a:fld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7" name="내용 개체 틀 6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  <a:ln w="28575">
            <a:solidFill>
              <a:srgbClr val="92D050"/>
            </a:solidFill>
          </a:ln>
        </p:spPr>
        <p:txBody>
          <a:bodyPr>
            <a:noAutofit/>
          </a:bodyPr>
          <a:lstStyle/>
          <a:p>
            <a:pPr>
              <a:buClr>
                <a:srgbClr val="0070C0"/>
              </a:buClr>
              <a:buNone/>
            </a:pPr>
            <a:r>
              <a:rPr lang="en-US" altLang="ko-KR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 </a:t>
            </a:r>
          </a:p>
          <a:p>
            <a:pPr>
              <a:buClr>
                <a:srgbClr val="0070C0"/>
              </a:buClr>
              <a:buFont typeface="Wingdings" pitchFamily="2" charset="2"/>
              <a:buChar char="l"/>
            </a:pPr>
            <a:r>
              <a:rPr lang="en-US" altLang="ko-KR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97</a:t>
            </a: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년 외환위기 이후</a:t>
            </a:r>
            <a:r>
              <a:rPr lang="en-US" altLang="ko-KR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, </a:t>
            </a: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한국 경제와 산업경쟁력은 제자리걸음을 반복</a:t>
            </a:r>
            <a:endParaRPr lang="en-US" altLang="ko-KR" dirty="0" smtClean="0">
              <a:solidFill>
                <a:srgbClr val="002060"/>
              </a:solidFill>
              <a:latin typeface="+mn-ea"/>
              <a:cs typeface="Arial" pitchFamily="34" charset="0"/>
            </a:endParaRPr>
          </a:p>
          <a:p>
            <a:pPr>
              <a:buClr>
                <a:srgbClr val="0070C0"/>
              </a:buClr>
              <a:buFont typeface="Wingdings" pitchFamily="2" charset="2"/>
              <a:buChar char="l"/>
            </a:pPr>
            <a:r>
              <a:rPr lang="en-US" altLang="ko-KR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 </a:t>
            </a: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핵심 소재와 부품의 높은 대외의존도</a:t>
            </a:r>
            <a:endParaRPr lang="en-US" altLang="ko-KR" dirty="0" smtClean="0">
              <a:solidFill>
                <a:srgbClr val="002060"/>
              </a:solidFill>
              <a:latin typeface="+mn-ea"/>
              <a:cs typeface="Arial" pitchFamily="34" charset="0"/>
            </a:endParaRPr>
          </a:p>
          <a:p>
            <a:pPr>
              <a:buClr>
                <a:srgbClr val="0070C0"/>
              </a:buClr>
              <a:buFont typeface="Wingdings" pitchFamily="2" charset="2"/>
              <a:buChar char="l"/>
            </a:pPr>
            <a:r>
              <a:rPr lang="en-US" altLang="ko-KR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 </a:t>
            </a: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원자재 가격 상승과 반도체</a:t>
            </a:r>
            <a:r>
              <a:rPr lang="en-US" altLang="ko-KR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, LCD</a:t>
            </a: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의 가격 하락으로 인한 교역조건 악화</a:t>
            </a:r>
            <a:endParaRPr lang="en-US" altLang="ko-KR" dirty="0" smtClean="0">
              <a:solidFill>
                <a:srgbClr val="002060"/>
              </a:solidFill>
              <a:latin typeface="+mn-ea"/>
              <a:cs typeface="Arial" pitchFamily="34" charset="0"/>
            </a:endParaRPr>
          </a:p>
          <a:p>
            <a:pPr>
              <a:buClr>
                <a:srgbClr val="0070C0"/>
              </a:buClr>
              <a:buFont typeface="Wingdings" pitchFamily="2" charset="2"/>
              <a:buChar char="l"/>
            </a:pPr>
            <a:r>
              <a:rPr lang="en-US" altLang="ko-KR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 </a:t>
            </a: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지식기반 경제구조로의 이행에 따른 산업구조의 변화 필요성</a:t>
            </a:r>
            <a:endParaRPr lang="en-US" altLang="ko-KR" dirty="0" smtClean="0">
              <a:latin typeface="+mn-ea"/>
              <a:cs typeface="Arial" pitchFamily="34" charset="0"/>
            </a:endParaRPr>
          </a:p>
          <a:p>
            <a:endParaRPr lang="ko-KR" altLang="en-US" dirty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1743341" y="1196752"/>
            <a:ext cx="5657319" cy="1200329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8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Adobe Fan Heiti Std B" pitchFamily="34" charset="-128"/>
                <a:cs typeface="Arial" pitchFamily="34" charset="0"/>
              </a:rPr>
              <a:t>Thank you!</a:t>
            </a:r>
            <a:endParaRPr kumimoji="1" lang="ko-KR" altLang="ko-KR" sz="80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Arial Unicode MS" pitchFamily="50" charset="-127"/>
              <a:cs typeface="Arial" pitchFamily="34" charset="0"/>
            </a:endParaRP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A3CE7-0B96-41AA-83D1-0952C8536528}" type="datetime1">
              <a:rPr lang="ko-KR" altLang="en-US" smtClean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pPr/>
              <a:t>2011-08-09</a:t>
            </a:fld>
            <a:endParaRPr lang="ko-KR" altLang="en-US" dirty="0">
              <a:solidFill>
                <a:prstClr val="black">
                  <a:tint val="75000"/>
                </a:prst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슬라이드 번호 개체 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242A0-6C86-479D-AF44-28718051B1CC}" type="slidenum">
              <a:rPr lang="ko-KR" altLang="en-US" smtClean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pPr/>
              <a:t>15</a:t>
            </a:fld>
            <a:endParaRPr lang="ko-KR" altLang="en-US">
              <a:solidFill>
                <a:prstClr val="black">
                  <a:tint val="75000"/>
                </a:prst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503173"/>
            <a:ext cx="8229600" cy="909603"/>
          </a:xfrm>
        </p:spPr>
        <p:txBody>
          <a:bodyPr/>
          <a:lstStyle/>
          <a:p>
            <a:pPr algn="ctr"/>
            <a:r>
              <a:rPr lang="ko-KR" altLang="en-US" b="1" dirty="0" smtClean="0">
                <a:latin typeface="굴림" pitchFamily="50" charset="-127"/>
                <a:ea typeface="굴림" pitchFamily="50" charset="-127"/>
              </a:rPr>
              <a:t>경제위기 극복 정책의 성과</a:t>
            </a:r>
            <a:endParaRPr lang="ko-KR" altLang="en-US" b="1" dirty="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ln w="28575">
            <a:solidFill>
              <a:srgbClr val="92D050"/>
            </a:solidFill>
          </a:ln>
        </p:spPr>
        <p:txBody>
          <a:bodyPr>
            <a:normAutofit/>
          </a:bodyPr>
          <a:lstStyle/>
          <a:p>
            <a:pPr>
              <a:buClr>
                <a:srgbClr val="0070C0"/>
              </a:buClr>
              <a:buFont typeface="Wingdings" pitchFamily="2" charset="2"/>
              <a:buChar char="l"/>
            </a:pPr>
            <a:r>
              <a:rPr lang="en-US" altLang="ko-KR" b="1" dirty="0" smtClean="0">
                <a:solidFill>
                  <a:srgbClr val="002060"/>
                </a:solidFill>
                <a:ea typeface="굴림" pitchFamily="50" charset="-127"/>
                <a:cs typeface="Arial" pitchFamily="34" charset="0"/>
              </a:rPr>
              <a:t> </a:t>
            </a:r>
            <a:r>
              <a:rPr lang="ko-KR" altLang="en-US" b="1" dirty="0" smtClean="0">
                <a:solidFill>
                  <a:srgbClr val="002060"/>
                </a:solidFill>
                <a:ea typeface="굴림" pitchFamily="50" charset="-127"/>
                <a:cs typeface="Arial" pitchFamily="34" charset="0"/>
              </a:rPr>
              <a:t>부실의 해소</a:t>
            </a:r>
            <a:endParaRPr lang="en-US" altLang="ko-KR" b="1" dirty="0" smtClean="0">
              <a:solidFill>
                <a:srgbClr val="002060"/>
              </a:solidFill>
              <a:ea typeface="굴림" pitchFamily="50" charset="-127"/>
              <a:cs typeface="Arial" pitchFamily="34" charset="0"/>
            </a:endParaRPr>
          </a:p>
          <a:p>
            <a:pPr>
              <a:buClr>
                <a:srgbClr val="0070C0"/>
              </a:buClr>
              <a:buNone/>
            </a:pPr>
            <a:endParaRPr lang="en-US" altLang="ko-KR" b="1" dirty="0" smtClean="0">
              <a:solidFill>
                <a:srgbClr val="002060"/>
              </a:solidFill>
              <a:ea typeface="굴림" pitchFamily="50" charset="-127"/>
              <a:cs typeface="Arial" pitchFamily="34" charset="0"/>
            </a:endParaRPr>
          </a:p>
          <a:p>
            <a:pPr>
              <a:buClr>
                <a:srgbClr val="0070C0"/>
              </a:buClr>
              <a:buFont typeface="Wingdings" pitchFamily="2" charset="2"/>
              <a:buChar char="l"/>
            </a:pPr>
            <a:r>
              <a:rPr lang="en-US" altLang="ko-KR" b="1" dirty="0" smtClean="0">
                <a:solidFill>
                  <a:srgbClr val="002060"/>
                </a:solidFill>
                <a:ea typeface="굴림" pitchFamily="50" charset="-127"/>
                <a:cs typeface="Arial" pitchFamily="34" charset="0"/>
              </a:rPr>
              <a:t> </a:t>
            </a:r>
            <a:r>
              <a:rPr lang="ko-KR" altLang="en-US" b="1" dirty="0" smtClean="0">
                <a:solidFill>
                  <a:srgbClr val="002060"/>
                </a:solidFill>
                <a:ea typeface="굴림" pitchFamily="50" charset="-127"/>
                <a:cs typeface="Arial" pitchFamily="34" charset="0"/>
              </a:rPr>
              <a:t>선진형 시장경제 시스템의 정착</a:t>
            </a:r>
            <a:endParaRPr lang="en-US" altLang="ko-KR" b="1" dirty="0" smtClean="0">
              <a:solidFill>
                <a:srgbClr val="002060"/>
              </a:solidFill>
              <a:ea typeface="굴림" pitchFamily="50" charset="-127"/>
              <a:cs typeface="Arial" pitchFamily="34" charset="0"/>
            </a:endParaRPr>
          </a:p>
          <a:p>
            <a:pPr>
              <a:buClr>
                <a:srgbClr val="0070C0"/>
              </a:buClr>
              <a:buNone/>
            </a:pPr>
            <a:r>
              <a:rPr lang="en-US" altLang="ko-KR" b="1" dirty="0" smtClean="0">
                <a:solidFill>
                  <a:srgbClr val="002060"/>
                </a:solidFill>
                <a:ea typeface="굴림" pitchFamily="50" charset="-127"/>
                <a:cs typeface="Arial" pitchFamily="34" charset="0"/>
              </a:rPr>
              <a:t> </a:t>
            </a:r>
            <a:r>
              <a:rPr lang="en-US" altLang="ko-KR" sz="2800" b="1" dirty="0" smtClean="0">
                <a:ea typeface="굴림" pitchFamily="50" charset="-127"/>
                <a:cs typeface="Arial" pitchFamily="34" charset="0"/>
              </a:rPr>
              <a:t>- </a:t>
            </a:r>
            <a:r>
              <a:rPr lang="ko-KR" altLang="en-US" sz="2800" b="1" dirty="0" smtClean="0">
                <a:ea typeface="굴림" pitchFamily="50" charset="-127"/>
                <a:cs typeface="Arial" pitchFamily="34" charset="0"/>
              </a:rPr>
              <a:t>대외개방으로 인한 자본시장 자유화</a:t>
            </a:r>
            <a:endParaRPr lang="en-US" altLang="ko-KR" sz="2800" b="1" dirty="0" smtClean="0">
              <a:ea typeface="굴림" pitchFamily="50" charset="-127"/>
              <a:cs typeface="Arial" pitchFamily="34" charset="0"/>
            </a:endParaRPr>
          </a:p>
          <a:p>
            <a:pPr>
              <a:buClr>
                <a:srgbClr val="0070C0"/>
              </a:buClr>
              <a:buNone/>
            </a:pPr>
            <a:r>
              <a:rPr lang="en-US" altLang="ko-KR" sz="2800" b="1" dirty="0" smtClean="0">
                <a:ea typeface="굴림" pitchFamily="50" charset="-127"/>
                <a:cs typeface="Arial" pitchFamily="34" charset="0"/>
              </a:rPr>
              <a:t> - </a:t>
            </a:r>
            <a:r>
              <a:rPr lang="ko-KR" altLang="en-US" sz="2800" b="1" dirty="0" smtClean="0">
                <a:ea typeface="굴림" pitchFamily="50" charset="-127"/>
                <a:cs typeface="Arial" pitchFamily="34" charset="0"/>
              </a:rPr>
              <a:t>기업경영 투명성 제고</a:t>
            </a:r>
            <a:r>
              <a:rPr lang="en-US" altLang="ko-KR" sz="2800" b="1" dirty="0" smtClean="0">
                <a:ea typeface="굴림" pitchFamily="50" charset="-127"/>
                <a:cs typeface="Arial" pitchFamily="34" charset="0"/>
              </a:rPr>
              <a:t>, </a:t>
            </a:r>
            <a:r>
              <a:rPr lang="ko-KR" altLang="en-US" sz="2800" b="1" dirty="0" smtClean="0">
                <a:ea typeface="굴림" pitchFamily="50" charset="-127"/>
                <a:cs typeface="Arial" pitchFamily="34" charset="0"/>
              </a:rPr>
              <a:t>기업지배구조 개선</a:t>
            </a:r>
            <a:endParaRPr lang="en-US" altLang="ko-KR" sz="2800" b="1" dirty="0" smtClean="0">
              <a:ea typeface="굴림" pitchFamily="50" charset="-127"/>
              <a:cs typeface="Arial" pitchFamily="34" charset="0"/>
            </a:endParaRPr>
          </a:p>
          <a:p>
            <a:pPr>
              <a:buClr>
                <a:srgbClr val="0070C0"/>
              </a:buClr>
              <a:buNone/>
            </a:pPr>
            <a:r>
              <a:rPr lang="en-US" altLang="ko-KR" sz="2800" b="1" dirty="0" smtClean="0">
                <a:ea typeface="굴림" pitchFamily="50" charset="-127"/>
                <a:cs typeface="Arial" pitchFamily="34" charset="0"/>
              </a:rPr>
              <a:t> - </a:t>
            </a:r>
            <a:r>
              <a:rPr lang="ko-KR" altLang="en-US" sz="2800" b="1" dirty="0" smtClean="0">
                <a:ea typeface="굴림" pitchFamily="50" charset="-127"/>
                <a:cs typeface="Arial" pitchFamily="34" charset="0"/>
              </a:rPr>
              <a:t>금융시장의 선진화</a:t>
            </a:r>
            <a:endParaRPr lang="en-US" altLang="ko-KR" sz="2800" b="1" dirty="0" smtClean="0">
              <a:ea typeface="굴림" pitchFamily="50" charset="-127"/>
              <a:cs typeface="Arial" pitchFamily="34" charset="0"/>
            </a:endParaRPr>
          </a:p>
          <a:p>
            <a:pPr>
              <a:buClr>
                <a:srgbClr val="0070C0"/>
              </a:buClr>
              <a:buNone/>
            </a:pPr>
            <a:r>
              <a:rPr lang="en-US" altLang="ko-KR" sz="2800" b="1" dirty="0" smtClean="0">
                <a:ea typeface="굴림" pitchFamily="50" charset="-127"/>
                <a:cs typeface="Arial" pitchFamily="34" charset="0"/>
              </a:rPr>
              <a:t> - </a:t>
            </a:r>
            <a:r>
              <a:rPr lang="ko-KR" altLang="en-US" sz="2800" b="1" dirty="0" smtClean="0">
                <a:ea typeface="굴림" pitchFamily="50" charset="-127"/>
                <a:cs typeface="Arial" pitchFamily="34" charset="0"/>
              </a:rPr>
              <a:t>기업 자율경영 시스템의 정착</a:t>
            </a:r>
            <a:endParaRPr lang="en-US" altLang="ko-KR" sz="2800" b="1" dirty="0" smtClean="0">
              <a:ea typeface="굴림" pitchFamily="50" charset="-127"/>
              <a:cs typeface="Arial" pitchFamily="34" charset="0"/>
            </a:endParaRP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5E5ED-0600-452D-9078-331C2C068D1E}" type="datetime1">
              <a:rPr lang="ko-KR" altLang="en-US" smtClean="0">
                <a:solidFill>
                  <a:prstClr val="white"/>
                </a:solidFill>
              </a:rPr>
              <a:pPr/>
              <a:t>2011-08-09</a:t>
            </a:fld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07A34-08DF-4F0F-AE4A-D23DEC13E25C}" type="slidenum">
              <a:rPr lang="ko-KR" altLang="en-US" smtClean="0">
                <a:solidFill>
                  <a:prstClr val="white"/>
                </a:solidFill>
              </a:rPr>
              <a:pPr/>
              <a:t>2</a:t>
            </a:fld>
            <a:endParaRPr lang="ko-KR" altLang="en-US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909603"/>
          </a:xfrm>
        </p:spPr>
        <p:txBody>
          <a:bodyPr>
            <a:normAutofit/>
          </a:bodyPr>
          <a:lstStyle/>
          <a:p>
            <a:pPr algn="ctr"/>
            <a:r>
              <a:rPr lang="ko-KR" altLang="en-US" b="1" dirty="0" smtClean="0">
                <a:latin typeface="+mj-ea"/>
                <a:ea typeface="+mj-ea"/>
              </a:rPr>
              <a:t>한국경제의 현황</a:t>
            </a:r>
            <a:endParaRPr lang="ko-KR" altLang="en-US" b="1" dirty="0">
              <a:latin typeface="+mj-ea"/>
              <a:ea typeface="+mj-ea"/>
            </a:endParaRP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5E5ED-0600-452D-9078-331C2C068D1E}" type="datetime1">
              <a:rPr lang="ko-KR" altLang="en-US" smtClean="0">
                <a:solidFill>
                  <a:prstClr val="white"/>
                </a:solidFill>
              </a:rPr>
              <a:pPr/>
              <a:t>2011-08-09</a:t>
            </a:fld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07A34-08DF-4F0F-AE4A-D23DEC13E25C}" type="slidenum">
              <a:rPr lang="ko-KR" altLang="en-US" smtClean="0">
                <a:solidFill>
                  <a:prstClr val="white"/>
                </a:solidFill>
              </a:rPr>
              <a:pPr/>
              <a:t>3</a:t>
            </a:fld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7" name="내용 개체 틀 6"/>
          <p:cNvSpPr>
            <a:spLocks noGrp="1"/>
          </p:cNvSpPr>
          <p:nvPr>
            <p:ph idx="1"/>
          </p:nvPr>
        </p:nvSpPr>
        <p:spPr>
          <a:xfrm>
            <a:off x="457200" y="1412777"/>
            <a:ext cx="8219256" cy="4464496"/>
          </a:xfrm>
          <a:ln w="28575">
            <a:solidFill>
              <a:srgbClr val="92D050"/>
            </a:solidFill>
          </a:ln>
        </p:spPr>
        <p:txBody>
          <a:bodyPr>
            <a:noAutofit/>
          </a:bodyPr>
          <a:lstStyle/>
          <a:p>
            <a:pPr>
              <a:buClr>
                <a:srgbClr val="0070C0"/>
              </a:buClr>
              <a:buFont typeface="Wingdings" pitchFamily="2" charset="2"/>
              <a:buChar char="l"/>
            </a:pP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경제규모 세계 </a:t>
            </a:r>
            <a:r>
              <a:rPr lang="en-US" altLang="ko-KR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15</a:t>
            </a: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위</a:t>
            </a:r>
            <a:r>
              <a:rPr lang="en-US" altLang="ko-KR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(GDP</a:t>
            </a: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기준</a:t>
            </a:r>
            <a:r>
              <a:rPr lang="en-US" altLang="ko-KR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, 2010</a:t>
            </a: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년</a:t>
            </a:r>
            <a:r>
              <a:rPr lang="en-US" altLang="ko-KR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)</a:t>
            </a:r>
            <a:endParaRPr lang="en-US" altLang="ko-KR" dirty="0" smtClean="0">
              <a:solidFill>
                <a:srgbClr val="002060"/>
              </a:solidFill>
              <a:latin typeface="+mn-ea"/>
              <a:cs typeface="Arial" pitchFamily="34" charset="0"/>
            </a:endParaRPr>
          </a:p>
          <a:p>
            <a:pPr>
              <a:buClr>
                <a:srgbClr val="0070C0"/>
              </a:buClr>
              <a:buFont typeface="Wingdings" pitchFamily="2" charset="2"/>
              <a:buChar char="l"/>
            </a:pPr>
            <a:endParaRPr lang="en-US" altLang="ko-KR" dirty="0" smtClean="0">
              <a:solidFill>
                <a:srgbClr val="002060"/>
              </a:solidFill>
              <a:latin typeface="+mn-ea"/>
              <a:cs typeface="Arial" pitchFamily="34" charset="0"/>
            </a:endParaRPr>
          </a:p>
          <a:p>
            <a:pPr>
              <a:buClr>
                <a:srgbClr val="0070C0"/>
              </a:buClr>
              <a:buFont typeface="Wingdings" pitchFamily="2" charset="2"/>
              <a:buChar char="l"/>
            </a:pP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세계 </a:t>
            </a:r>
            <a:r>
              <a:rPr lang="en-US" altLang="ko-KR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7</a:t>
            </a: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위 수출국</a:t>
            </a:r>
            <a:r>
              <a:rPr lang="en-US" altLang="ko-KR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(2010</a:t>
            </a: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년 현재</a:t>
            </a:r>
            <a:r>
              <a:rPr lang="en-US" altLang="ko-KR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)</a:t>
            </a:r>
          </a:p>
          <a:p>
            <a:pPr>
              <a:buClr>
                <a:srgbClr val="0070C0"/>
              </a:buClr>
              <a:buFont typeface="Wingdings" pitchFamily="2" charset="2"/>
              <a:buChar char="l"/>
            </a:pPr>
            <a:endParaRPr lang="en-US" altLang="ko-KR" dirty="0" smtClean="0">
              <a:solidFill>
                <a:srgbClr val="002060"/>
              </a:solidFill>
              <a:latin typeface="+mn-ea"/>
              <a:cs typeface="Arial" pitchFamily="34" charset="0"/>
            </a:endParaRPr>
          </a:p>
          <a:p>
            <a:pPr>
              <a:buClr>
                <a:srgbClr val="0070C0"/>
              </a:buClr>
              <a:buFont typeface="Wingdings" pitchFamily="2" charset="2"/>
              <a:buChar char="l"/>
            </a:pPr>
            <a:r>
              <a:rPr lang="en-US" altLang="ko-KR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2009</a:t>
            </a: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년 </a:t>
            </a:r>
            <a:r>
              <a:rPr lang="en-US" altLang="ko-KR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OECD </a:t>
            </a: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개발원조위원회</a:t>
            </a:r>
            <a:r>
              <a:rPr lang="en-US" altLang="ko-KR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(DAC) </a:t>
            </a: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가입</a:t>
            </a:r>
            <a:endParaRPr lang="en-US" altLang="ko-KR" dirty="0" smtClean="0">
              <a:solidFill>
                <a:srgbClr val="002060"/>
              </a:solidFill>
              <a:latin typeface="+mn-ea"/>
              <a:cs typeface="Arial" pitchFamily="34" charset="0"/>
            </a:endParaRPr>
          </a:p>
          <a:p>
            <a:pPr lvl="1">
              <a:buClr>
                <a:srgbClr val="0070C0"/>
              </a:buClr>
              <a:buNone/>
            </a:pPr>
            <a:r>
              <a:rPr lang="en-US" altLang="ko-KR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- </a:t>
            </a: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개발원조대상국에서 개발원조제공국으로 </a:t>
            </a: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   위치 </a:t>
            </a: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변화된 최초 국가</a:t>
            </a:r>
            <a:endParaRPr lang="en-US" altLang="ko-KR" dirty="0" smtClean="0">
              <a:solidFill>
                <a:srgbClr val="002060"/>
              </a:solidFill>
              <a:latin typeface="+mn-ea"/>
              <a:cs typeface="Arial" pitchFamily="34" charset="0"/>
            </a:endParaRPr>
          </a:p>
          <a:p>
            <a:pPr>
              <a:buClr>
                <a:srgbClr val="0070C0"/>
              </a:buClr>
              <a:buFont typeface="Wingdings" pitchFamily="2" charset="2"/>
              <a:buChar char="l"/>
            </a:pPr>
            <a:endParaRPr lang="en-US" altLang="ko-KR" dirty="0" smtClean="0">
              <a:solidFill>
                <a:srgbClr val="002060"/>
              </a:solidFill>
              <a:latin typeface="+mn-ea"/>
              <a:cs typeface="Arial" pitchFamily="34" charset="0"/>
            </a:endParaRPr>
          </a:p>
          <a:p>
            <a:pPr lvl="1">
              <a:buClr>
                <a:srgbClr val="0070C0"/>
              </a:buClr>
              <a:buNone/>
            </a:pPr>
            <a:endParaRPr lang="en-US" altLang="ko-KR" dirty="0" smtClean="0">
              <a:solidFill>
                <a:srgbClr val="002060"/>
              </a:solidFill>
              <a:latin typeface="+mn-ea"/>
              <a:cs typeface="Arial" pitchFamily="34" charset="0"/>
            </a:endParaRPr>
          </a:p>
          <a:p>
            <a:pPr>
              <a:buClr>
                <a:srgbClr val="0070C0"/>
              </a:buClr>
              <a:buNone/>
            </a:pPr>
            <a:endParaRPr lang="en-US" altLang="ko-KR" dirty="0" smtClean="0">
              <a:latin typeface="+mn-ea"/>
            </a:endParaRPr>
          </a:p>
          <a:p>
            <a:pPr>
              <a:buNone/>
            </a:pPr>
            <a:endParaRPr lang="ko-KR" altLang="en-US" dirty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909603"/>
          </a:xfrm>
        </p:spPr>
        <p:txBody>
          <a:bodyPr>
            <a:normAutofit/>
          </a:bodyPr>
          <a:lstStyle/>
          <a:p>
            <a:pPr algn="ctr"/>
            <a:r>
              <a:rPr lang="ko-KR" altLang="en-US" b="1" dirty="0" smtClean="0">
                <a:latin typeface="+mj-ea"/>
                <a:ea typeface="+mj-ea"/>
              </a:rPr>
              <a:t>한국경제의 현황</a:t>
            </a:r>
            <a:endParaRPr lang="ko-KR" altLang="en-US" b="1" dirty="0">
              <a:latin typeface="+mj-ea"/>
              <a:ea typeface="+mj-ea"/>
            </a:endParaRP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5E5ED-0600-452D-9078-331C2C068D1E}" type="datetime1">
              <a:rPr lang="ko-KR" altLang="en-US" smtClean="0">
                <a:solidFill>
                  <a:prstClr val="white"/>
                </a:solidFill>
              </a:rPr>
              <a:pPr/>
              <a:t>2011-08-09</a:t>
            </a:fld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07A34-08DF-4F0F-AE4A-D23DEC13E25C}" type="slidenum">
              <a:rPr lang="ko-KR" altLang="en-US" smtClean="0">
                <a:solidFill>
                  <a:prstClr val="white"/>
                </a:solidFill>
              </a:rPr>
              <a:pPr/>
              <a:t>4</a:t>
            </a:fld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7" name="내용 개체 틀 6"/>
          <p:cNvSpPr>
            <a:spLocks noGrp="1"/>
          </p:cNvSpPr>
          <p:nvPr>
            <p:ph idx="1"/>
          </p:nvPr>
        </p:nvSpPr>
        <p:spPr>
          <a:xfrm>
            <a:off x="457200" y="1412777"/>
            <a:ext cx="8219256" cy="4464496"/>
          </a:xfrm>
          <a:ln w="28575">
            <a:solidFill>
              <a:srgbClr val="92D050"/>
            </a:solidFill>
          </a:ln>
        </p:spPr>
        <p:txBody>
          <a:bodyPr>
            <a:noAutofit/>
          </a:bodyPr>
          <a:lstStyle/>
          <a:p>
            <a:pPr>
              <a:buClr>
                <a:srgbClr val="0070C0"/>
              </a:buClr>
              <a:buFont typeface="Wingdings" pitchFamily="2" charset="2"/>
              <a:buChar char="l"/>
            </a:pP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동시다발적 </a:t>
            </a:r>
            <a:r>
              <a:rPr lang="en-US" altLang="ko-KR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FTA</a:t>
            </a: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의 추진 통한 세계 경제에의 활발한 참여</a:t>
            </a:r>
            <a:endParaRPr lang="en-US" altLang="ko-KR" dirty="0" smtClean="0">
              <a:solidFill>
                <a:srgbClr val="002060"/>
              </a:solidFill>
              <a:latin typeface="+mn-ea"/>
              <a:cs typeface="Arial" pitchFamily="34" charset="0"/>
            </a:endParaRPr>
          </a:p>
          <a:p>
            <a:pPr>
              <a:buClr>
                <a:srgbClr val="0070C0"/>
              </a:buClr>
              <a:buNone/>
            </a:pPr>
            <a:r>
              <a:rPr lang="en-US" altLang="ko-KR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  -</a:t>
            </a: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발효 중인 </a:t>
            </a:r>
            <a:r>
              <a:rPr lang="en-US" altLang="ko-KR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FTA : </a:t>
            </a:r>
            <a:r>
              <a:rPr lang="en-US" altLang="ko-KR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8</a:t>
            </a: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개</a:t>
            </a:r>
            <a:endParaRPr lang="en-US" altLang="ko-KR" dirty="0" smtClean="0">
              <a:solidFill>
                <a:srgbClr val="002060"/>
              </a:solidFill>
              <a:latin typeface="+mn-ea"/>
              <a:cs typeface="Arial" pitchFamily="34" charset="0"/>
            </a:endParaRPr>
          </a:p>
          <a:p>
            <a:pPr lvl="1">
              <a:buClr>
                <a:srgbClr val="0070C0"/>
              </a:buClr>
              <a:buNone/>
            </a:pPr>
            <a:r>
              <a:rPr lang="en-US" altLang="ko-KR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(</a:t>
            </a: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한</a:t>
            </a:r>
            <a:r>
              <a:rPr lang="en-US" altLang="ko-KR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-</a:t>
            </a: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칠레</a:t>
            </a:r>
            <a:r>
              <a:rPr lang="en-US" altLang="ko-KR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, </a:t>
            </a: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한</a:t>
            </a:r>
            <a:r>
              <a:rPr lang="en-US" altLang="ko-KR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-</a:t>
            </a: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싱가포르</a:t>
            </a:r>
            <a:r>
              <a:rPr lang="en-US" altLang="ko-KR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, </a:t>
            </a: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한</a:t>
            </a:r>
            <a:r>
              <a:rPr lang="en-US" altLang="ko-KR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-EFTA, </a:t>
            </a: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한</a:t>
            </a:r>
            <a:r>
              <a:rPr lang="en-US" altLang="ko-KR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-ASEAN, </a:t>
            </a: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한</a:t>
            </a:r>
            <a:r>
              <a:rPr lang="en-US" altLang="ko-KR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-</a:t>
            </a: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인도 </a:t>
            </a:r>
            <a:r>
              <a:rPr lang="en-US" altLang="ko-KR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CEFA, </a:t>
            </a: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한</a:t>
            </a:r>
            <a:r>
              <a:rPr lang="en-US" altLang="ko-KR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-</a:t>
            </a:r>
            <a:r>
              <a:rPr lang="en-US" altLang="ko-KR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EU, </a:t>
            </a: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한</a:t>
            </a:r>
            <a:r>
              <a:rPr lang="en-US" altLang="ko-KR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-</a:t>
            </a: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페루 </a:t>
            </a:r>
            <a:r>
              <a:rPr lang="en-US" altLang="ko-KR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FTA )</a:t>
            </a:r>
            <a:endParaRPr lang="en-US" altLang="ko-KR" dirty="0" smtClean="0">
              <a:solidFill>
                <a:srgbClr val="002060"/>
              </a:solidFill>
              <a:latin typeface="+mn-ea"/>
              <a:cs typeface="Arial" pitchFamily="34" charset="0"/>
            </a:endParaRPr>
          </a:p>
          <a:p>
            <a:pPr>
              <a:buClr>
                <a:srgbClr val="0070C0"/>
              </a:buClr>
              <a:buNone/>
            </a:pPr>
            <a:endParaRPr lang="en-US" altLang="ko-KR" dirty="0" smtClean="0">
              <a:solidFill>
                <a:srgbClr val="002060"/>
              </a:solidFill>
              <a:latin typeface="+mn-ea"/>
              <a:cs typeface="Arial" pitchFamily="34" charset="0"/>
            </a:endParaRPr>
          </a:p>
          <a:p>
            <a:pPr>
              <a:buClr>
                <a:srgbClr val="0070C0"/>
              </a:buClr>
              <a:buNone/>
            </a:pPr>
            <a:r>
              <a:rPr lang="en-US" altLang="ko-KR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-</a:t>
            </a: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서명</a:t>
            </a:r>
            <a:r>
              <a:rPr lang="en-US" altLang="ko-KR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/</a:t>
            </a: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협상 타결된 </a:t>
            </a:r>
            <a:r>
              <a:rPr lang="en-US" altLang="ko-KR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FTA: </a:t>
            </a:r>
            <a:r>
              <a:rPr lang="en-US" altLang="ko-KR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1</a:t>
            </a: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개</a:t>
            </a:r>
            <a:endParaRPr lang="en-US" altLang="ko-KR" dirty="0" smtClean="0">
              <a:solidFill>
                <a:srgbClr val="002060"/>
              </a:solidFill>
              <a:latin typeface="+mn-ea"/>
              <a:cs typeface="Arial" pitchFamily="34" charset="0"/>
            </a:endParaRPr>
          </a:p>
          <a:p>
            <a:pPr lvl="1">
              <a:buClr>
                <a:srgbClr val="0070C0"/>
              </a:buClr>
              <a:buNone/>
            </a:pPr>
            <a:r>
              <a:rPr lang="en-US" altLang="ko-KR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 (</a:t>
            </a: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한</a:t>
            </a:r>
            <a:r>
              <a:rPr lang="en-US" altLang="ko-KR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-</a:t>
            </a: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미</a:t>
            </a:r>
            <a:r>
              <a:rPr lang="en-US" altLang="ko-KR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 FTA</a:t>
            </a:r>
            <a:r>
              <a:rPr lang="en-US" altLang="ko-KR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)</a:t>
            </a:r>
          </a:p>
          <a:p>
            <a:pPr>
              <a:buClr>
                <a:srgbClr val="0070C0"/>
              </a:buClr>
              <a:buFont typeface="Wingdings" pitchFamily="2" charset="2"/>
              <a:buChar char="l"/>
            </a:pPr>
            <a:endParaRPr lang="en-US" altLang="ko-KR" dirty="0" smtClean="0">
              <a:solidFill>
                <a:srgbClr val="002060"/>
              </a:solidFill>
              <a:latin typeface="+mn-ea"/>
              <a:cs typeface="Arial" pitchFamily="34" charset="0"/>
            </a:endParaRPr>
          </a:p>
          <a:p>
            <a:pPr lvl="1">
              <a:buClr>
                <a:srgbClr val="0070C0"/>
              </a:buClr>
              <a:buNone/>
            </a:pPr>
            <a:endParaRPr lang="en-US" altLang="ko-KR" dirty="0" smtClean="0">
              <a:solidFill>
                <a:srgbClr val="002060"/>
              </a:solidFill>
              <a:latin typeface="+mn-ea"/>
              <a:cs typeface="Arial" pitchFamily="34" charset="0"/>
            </a:endParaRPr>
          </a:p>
          <a:p>
            <a:pPr>
              <a:buClr>
                <a:srgbClr val="0070C0"/>
              </a:buClr>
              <a:buNone/>
            </a:pPr>
            <a:endParaRPr lang="en-US" altLang="ko-KR" dirty="0" smtClean="0">
              <a:latin typeface="+mn-ea"/>
            </a:endParaRPr>
          </a:p>
          <a:p>
            <a:pPr>
              <a:buNone/>
            </a:pPr>
            <a:endParaRPr lang="ko-KR" altLang="en-US" dirty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909603"/>
          </a:xfrm>
        </p:spPr>
        <p:txBody>
          <a:bodyPr>
            <a:normAutofit/>
          </a:bodyPr>
          <a:lstStyle/>
          <a:p>
            <a:pPr algn="ctr"/>
            <a:r>
              <a:rPr lang="ko-KR" altLang="en-US" b="1" dirty="0" smtClean="0">
                <a:latin typeface="+mj-ea"/>
                <a:ea typeface="+mj-ea"/>
              </a:rPr>
              <a:t>한국경제의 현황</a:t>
            </a:r>
            <a:endParaRPr lang="ko-KR" altLang="en-US" b="1" dirty="0">
              <a:latin typeface="+mj-ea"/>
              <a:ea typeface="+mj-ea"/>
            </a:endParaRP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5E5ED-0600-452D-9078-331C2C068D1E}" type="datetime1">
              <a:rPr lang="ko-KR" altLang="en-US" smtClean="0">
                <a:solidFill>
                  <a:prstClr val="white"/>
                </a:solidFill>
              </a:rPr>
              <a:pPr/>
              <a:t>2011-08-09</a:t>
            </a:fld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07A34-08DF-4F0F-AE4A-D23DEC13E25C}" type="slidenum">
              <a:rPr lang="ko-KR" altLang="en-US" smtClean="0">
                <a:solidFill>
                  <a:prstClr val="white"/>
                </a:solidFill>
              </a:rPr>
              <a:pPr/>
              <a:t>5</a:t>
            </a:fld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7" name="내용 개체 틀 6"/>
          <p:cNvSpPr>
            <a:spLocks noGrp="1"/>
          </p:cNvSpPr>
          <p:nvPr>
            <p:ph idx="1"/>
          </p:nvPr>
        </p:nvSpPr>
        <p:spPr>
          <a:xfrm>
            <a:off x="457200" y="1412776"/>
            <a:ext cx="8291264" cy="4680520"/>
          </a:xfrm>
          <a:ln w="28575">
            <a:solidFill>
              <a:srgbClr val="92D050"/>
            </a:solidFill>
          </a:ln>
        </p:spPr>
        <p:txBody>
          <a:bodyPr>
            <a:noAutofit/>
          </a:bodyPr>
          <a:lstStyle/>
          <a:p>
            <a:pPr>
              <a:buClr>
                <a:srgbClr val="0070C0"/>
              </a:buClr>
              <a:buNone/>
            </a:pPr>
            <a:r>
              <a:rPr lang="en-US" altLang="ko-KR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-</a:t>
            </a: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협상 중인 </a:t>
            </a:r>
            <a:r>
              <a:rPr lang="en-US" altLang="ko-KR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FTA : 7</a:t>
            </a: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개</a:t>
            </a:r>
            <a:endParaRPr lang="en-US" altLang="ko-KR" dirty="0" smtClean="0">
              <a:solidFill>
                <a:srgbClr val="002060"/>
              </a:solidFill>
              <a:latin typeface="+mn-ea"/>
              <a:cs typeface="Arial" pitchFamily="34" charset="0"/>
            </a:endParaRPr>
          </a:p>
          <a:p>
            <a:pPr lvl="1">
              <a:buClr>
                <a:srgbClr val="0070C0"/>
              </a:buClr>
              <a:buNone/>
            </a:pPr>
            <a:r>
              <a:rPr lang="en-US" altLang="ko-KR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(</a:t>
            </a: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한</a:t>
            </a:r>
            <a:r>
              <a:rPr lang="en-US" altLang="ko-KR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-</a:t>
            </a: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캐나다</a:t>
            </a:r>
            <a:r>
              <a:rPr lang="en-US" altLang="ko-KR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, </a:t>
            </a: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한</a:t>
            </a:r>
            <a:r>
              <a:rPr lang="en-US" altLang="ko-KR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-</a:t>
            </a: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멕시코</a:t>
            </a:r>
            <a:r>
              <a:rPr lang="en-US" altLang="ko-KR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, </a:t>
            </a: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한</a:t>
            </a:r>
            <a:r>
              <a:rPr lang="en-US" altLang="ko-KR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-GCC, </a:t>
            </a: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한</a:t>
            </a:r>
            <a:r>
              <a:rPr lang="en-US" altLang="ko-KR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-</a:t>
            </a: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호주</a:t>
            </a:r>
            <a:r>
              <a:rPr lang="en-US" altLang="ko-KR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, </a:t>
            </a:r>
          </a:p>
          <a:p>
            <a:pPr lvl="1">
              <a:buClr>
                <a:srgbClr val="0070C0"/>
              </a:buClr>
              <a:buNone/>
            </a:pP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한</a:t>
            </a:r>
            <a:r>
              <a:rPr lang="en-US" altLang="ko-KR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-</a:t>
            </a: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뉴질랜드</a:t>
            </a:r>
            <a:r>
              <a:rPr lang="en-US" altLang="ko-KR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, </a:t>
            </a: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한</a:t>
            </a:r>
            <a:r>
              <a:rPr lang="en-US" altLang="ko-KR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-</a:t>
            </a: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콜롬비아</a:t>
            </a:r>
            <a:r>
              <a:rPr lang="en-US" altLang="ko-KR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, </a:t>
            </a: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한</a:t>
            </a:r>
            <a:r>
              <a:rPr lang="en-US" altLang="ko-KR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-</a:t>
            </a: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터키</a:t>
            </a:r>
            <a:r>
              <a:rPr lang="en-US" altLang="ko-KR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 FTA)</a:t>
            </a:r>
          </a:p>
          <a:p>
            <a:pPr>
              <a:buClr>
                <a:srgbClr val="0070C0"/>
              </a:buClr>
              <a:buNone/>
            </a:pPr>
            <a:endParaRPr lang="en-US" altLang="ko-KR" dirty="0" smtClean="0">
              <a:solidFill>
                <a:srgbClr val="002060"/>
              </a:solidFill>
              <a:latin typeface="+mn-ea"/>
              <a:cs typeface="Arial" pitchFamily="34" charset="0"/>
            </a:endParaRPr>
          </a:p>
          <a:p>
            <a:pPr>
              <a:buClr>
                <a:srgbClr val="0070C0"/>
              </a:buClr>
              <a:buNone/>
            </a:pPr>
            <a:r>
              <a:rPr lang="en-US" altLang="ko-KR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-</a:t>
            </a: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공동연구</a:t>
            </a:r>
            <a:r>
              <a:rPr lang="en-US" altLang="ko-KR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/ </a:t>
            </a: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여건 조성 중인 </a:t>
            </a:r>
            <a:r>
              <a:rPr lang="en-US" altLang="ko-KR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FTA: 12</a:t>
            </a: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개</a:t>
            </a:r>
            <a:endParaRPr lang="en-US" altLang="ko-KR" dirty="0" smtClean="0">
              <a:solidFill>
                <a:srgbClr val="002060"/>
              </a:solidFill>
              <a:latin typeface="+mn-ea"/>
              <a:cs typeface="Arial" pitchFamily="34" charset="0"/>
            </a:endParaRPr>
          </a:p>
          <a:p>
            <a:pPr lvl="1">
              <a:buClr>
                <a:srgbClr val="0070C0"/>
              </a:buClr>
              <a:buNone/>
            </a:pPr>
            <a:r>
              <a:rPr lang="en-US" altLang="ko-KR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(</a:t>
            </a: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한</a:t>
            </a:r>
            <a:r>
              <a:rPr lang="en-US" altLang="ko-KR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-</a:t>
            </a: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일</a:t>
            </a:r>
            <a:r>
              <a:rPr lang="en-US" altLang="ko-KR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, </a:t>
            </a: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한</a:t>
            </a:r>
            <a:r>
              <a:rPr lang="en-US" altLang="ko-KR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-</a:t>
            </a: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중</a:t>
            </a:r>
            <a:r>
              <a:rPr lang="en-US" altLang="ko-KR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, </a:t>
            </a: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한</a:t>
            </a:r>
            <a:r>
              <a:rPr lang="en-US" altLang="ko-KR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-</a:t>
            </a: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중</a:t>
            </a:r>
            <a:r>
              <a:rPr lang="en-US" altLang="ko-KR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-</a:t>
            </a: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일</a:t>
            </a:r>
            <a:r>
              <a:rPr lang="en-US" altLang="ko-KR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, </a:t>
            </a: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한</a:t>
            </a:r>
            <a:r>
              <a:rPr lang="en-US" altLang="ko-KR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-</a:t>
            </a: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러시아</a:t>
            </a:r>
            <a:r>
              <a:rPr lang="en-US" altLang="ko-KR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, </a:t>
            </a: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한</a:t>
            </a:r>
            <a:r>
              <a:rPr lang="en-US" altLang="ko-KR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-</a:t>
            </a: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이스라엘</a:t>
            </a:r>
            <a:r>
              <a:rPr lang="en-US" altLang="ko-KR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, </a:t>
            </a: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한</a:t>
            </a:r>
            <a:r>
              <a:rPr lang="en-US" altLang="ko-KR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-SACU, </a:t>
            </a: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한</a:t>
            </a:r>
            <a:r>
              <a:rPr lang="en-US" altLang="ko-KR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-</a:t>
            </a: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베트남</a:t>
            </a:r>
            <a:r>
              <a:rPr lang="en-US" altLang="ko-KR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, </a:t>
            </a: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한</a:t>
            </a:r>
            <a:r>
              <a:rPr lang="en-US" altLang="ko-KR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-</a:t>
            </a: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몽골</a:t>
            </a:r>
            <a:r>
              <a:rPr lang="en-US" altLang="ko-KR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, </a:t>
            </a: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한</a:t>
            </a:r>
            <a:r>
              <a:rPr lang="en-US" altLang="ko-KR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-</a:t>
            </a: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중미</a:t>
            </a:r>
            <a:r>
              <a:rPr lang="en-US" altLang="ko-KR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, </a:t>
            </a: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한</a:t>
            </a:r>
            <a:r>
              <a:rPr lang="en-US" altLang="ko-KR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-</a:t>
            </a: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말레이시아</a:t>
            </a:r>
            <a:r>
              <a:rPr lang="en-US" altLang="ko-KR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, </a:t>
            </a: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한</a:t>
            </a:r>
            <a:r>
              <a:rPr lang="en-US" altLang="ko-KR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-</a:t>
            </a: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인도네시아 </a:t>
            </a:r>
            <a:r>
              <a:rPr lang="en-US" altLang="ko-KR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FTA </a:t>
            </a: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및 한</a:t>
            </a:r>
            <a:r>
              <a:rPr lang="en-US" altLang="ko-KR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-MERCSUR TA)</a:t>
            </a:r>
          </a:p>
          <a:p>
            <a:pPr>
              <a:buClr>
                <a:srgbClr val="0070C0"/>
              </a:buClr>
              <a:buFont typeface="Wingdings" pitchFamily="2" charset="2"/>
              <a:buChar char="l"/>
            </a:pPr>
            <a:endParaRPr lang="en-US" altLang="ko-KR" dirty="0" smtClean="0">
              <a:solidFill>
                <a:srgbClr val="002060"/>
              </a:solidFill>
              <a:latin typeface="+mn-ea"/>
              <a:cs typeface="Arial" pitchFamily="34" charset="0"/>
            </a:endParaRPr>
          </a:p>
          <a:p>
            <a:pPr lvl="1">
              <a:buClr>
                <a:srgbClr val="0070C0"/>
              </a:buClr>
              <a:buNone/>
            </a:pPr>
            <a:endParaRPr lang="en-US" altLang="ko-KR" dirty="0" smtClean="0">
              <a:solidFill>
                <a:srgbClr val="002060"/>
              </a:solidFill>
              <a:latin typeface="+mn-ea"/>
              <a:cs typeface="Arial" pitchFamily="34" charset="0"/>
            </a:endParaRPr>
          </a:p>
          <a:p>
            <a:pPr>
              <a:buClr>
                <a:srgbClr val="0070C0"/>
              </a:buClr>
              <a:buNone/>
            </a:pPr>
            <a:endParaRPr lang="en-US" altLang="ko-KR" dirty="0" smtClean="0">
              <a:latin typeface="+mn-ea"/>
            </a:endParaRPr>
          </a:p>
          <a:p>
            <a:pPr>
              <a:buNone/>
            </a:pPr>
            <a:endParaRPr lang="ko-KR" altLang="en-US" dirty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909603"/>
          </a:xfrm>
        </p:spPr>
        <p:txBody>
          <a:bodyPr>
            <a:noAutofit/>
          </a:bodyPr>
          <a:lstStyle/>
          <a:p>
            <a:pPr algn="ctr"/>
            <a:r>
              <a:rPr lang="en-US" altLang="ko-KR" b="1" dirty="0" smtClean="0">
                <a:latin typeface="+mj-ea"/>
                <a:ea typeface="+mj-ea"/>
                <a:cs typeface="Arial" pitchFamily="34" charset="0"/>
              </a:rPr>
              <a:t>1990</a:t>
            </a:r>
            <a:r>
              <a:rPr lang="ko-KR" altLang="en-US" b="1" dirty="0" smtClean="0">
                <a:latin typeface="+mj-ea"/>
                <a:ea typeface="+mj-ea"/>
                <a:cs typeface="Arial" pitchFamily="34" charset="0"/>
              </a:rPr>
              <a:t>년대</a:t>
            </a:r>
            <a:r>
              <a:rPr lang="en-US" altLang="ko-KR" b="1" dirty="0" smtClean="0">
                <a:latin typeface="+mj-ea"/>
                <a:ea typeface="+mj-ea"/>
                <a:cs typeface="Arial" pitchFamily="34" charset="0"/>
              </a:rPr>
              <a:t>-2010</a:t>
            </a:r>
            <a:r>
              <a:rPr lang="ko-KR" altLang="en-US" b="1" dirty="0" smtClean="0">
                <a:latin typeface="+mj-ea"/>
                <a:ea typeface="+mj-ea"/>
                <a:cs typeface="Arial" pitchFamily="34" charset="0"/>
              </a:rPr>
              <a:t>년대 </a:t>
            </a:r>
            <a:r>
              <a:rPr lang="en-US" altLang="ko-KR" b="1" dirty="0" smtClean="0">
                <a:latin typeface="+mj-ea"/>
                <a:ea typeface="+mj-ea"/>
                <a:cs typeface="Arial" pitchFamily="34" charset="0"/>
              </a:rPr>
              <a:t/>
            </a:r>
            <a:br>
              <a:rPr lang="en-US" altLang="ko-KR" b="1" dirty="0" smtClean="0">
                <a:latin typeface="+mj-ea"/>
                <a:ea typeface="+mj-ea"/>
                <a:cs typeface="Arial" pitchFamily="34" charset="0"/>
              </a:rPr>
            </a:br>
            <a:r>
              <a:rPr lang="en-US" altLang="ko-KR" b="1" dirty="0" smtClean="0">
                <a:latin typeface="+mj-ea"/>
                <a:ea typeface="+mj-ea"/>
                <a:cs typeface="Arial" pitchFamily="34" charset="0"/>
              </a:rPr>
              <a:t>-</a:t>
            </a:r>
            <a:r>
              <a:rPr lang="ko-KR" altLang="en-US" b="1" dirty="0" smtClean="0">
                <a:latin typeface="+mj-ea"/>
                <a:ea typeface="+mj-ea"/>
                <a:cs typeface="Arial" pitchFamily="34" charset="0"/>
              </a:rPr>
              <a:t>기술집약산업</a:t>
            </a:r>
            <a:endParaRPr lang="ko-KR" altLang="en-US" b="1" dirty="0">
              <a:latin typeface="+mj-ea"/>
              <a:ea typeface="+mj-ea"/>
              <a:cs typeface="Arial" pitchFamily="34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536504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Clr>
                <a:srgbClr val="0070C0"/>
              </a:buClr>
              <a:buFont typeface="Wingdings" pitchFamily="2" charset="2"/>
              <a:buChar char="l"/>
            </a:pPr>
            <a:r>
              <a:rPr lang="en-US" altLang="ko-KR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 IT</a:t>
            </a: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산업 </a:t>
            </a:r>
            <a:r>
              <a:rPr lang="en-US" altLang="ko-KR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– </a:t>
            </a: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반도체</a:t>
            </a:r>
            <a:r>
              <a:rPr lang="en-US" altLang="ko-KR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, LCD</a:t>
            </a:r>
          </a:p>
          <a:p>
            <a:pPr>
              <a:buClr>
                <a:srgbClr val="0070C0"/>
              </a:buClr>
              <a:buNone/>
            </a:pPr>
            <a:r>
              <a:rPr lang="en-US" altLang="ko-KR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 - </a:t>
            </a:r>
            <a:r>
              <a:rPr lang="ko-KR" altLang="en-US" sz="2800" dirty="0" smtClean="0">
                <a:solidFill>
                  <a:schemeClr val="tx1"/>
                </a:solidFill>
                <a:latin typeface="+mn-ea"/>
                <a:cs typeface="Arial" pitchFamily="34" charset="0"/>
              </a:rPr>
              <a:t>총 수출액의 </a:t>
            </a:r>
            <a:r>
              <a:rPr lang="en-US" altLang="ko-KR" sz="2800" dirty="0" smtClean="0">
                <a:solidFill>
                  <a:schemeClr val="tx1"/>
                </a:solidFill>
                <a:latin typeface="+mn-ea"/>
                <a:cs typeface="Arial" pitchFamily="34" charset="0"/>
              </a:rPr>
              <a:t>27.4% (2005</a:t>
            </a:r>
            <a:r>
              <a:rPr lang="ko-KR" altLang="en-US" sz="2800" dirty="0" smtClean="0">
                <a:solidFill>
                  <a:schemeClr val="tx1"/>
                </a:solidFill>
                <a:latin typeface="+mn-ea"/>
                <a:cs typeface="Arial" pitchFamily="34" charset="0"/>
              </a:rPr>
              <a:t>년 기준</a:t>
            </a:r>
            <a:r>
              <a:rPr lang="en-US" altLang="ko-KR" sz="2800" dirty="0" smtClean="0">
                <a:solidFill>
                  <a:schemeClr val="tx1"/>
                </a:solidFill>
                <a:latin typeface="+mn-ea"/>
                <a:cs typeface="Arial" pitchFamily="34" charset="0"/>
              </a:rPr>
              <a:t>)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73E0E-5440-486D-B737-F8D1F124E402}" type="datetime1">
              <a:rPr lang="ko-KR" altLang="en-US" smtClean="0">
                <a:solidFill>
                  <a:prstClr val="white"/>
                </a:solidFill>
              </a:rPr>
              <a:pPr/>
              <a:t>2011-08-09</a:t>
            </a:fld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07A34-08DF-4F0F-AE4A-D23DEC13E25C}" type="slidenum">
              <a:rPr lang="ko-KR" altLang="en-US" smtClean="0">
                <a:solidFill>
                  <a:prstClr val="white"/>
                </a:solidFill>
              </a:rPr>
              <a:pPr/>
              <a:t>6</a:t>
            </a:fld>
            <a:endParaRPr lang="ko-KR" altLang="en-US">
              <a:solidFill>
                <a:prstClr val="white"/>
              </a:solidFill>
            </a:endParaRPr>
          </a:p>
        </p:txBody>
      </p:sp>
      <p:pic>
        <p:nvPicPr>
          <p:cNvPr id="6" name="그림 5" descr="반도체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8870" y="2852936"/>
            <a:ext cx="3443090" cy="2952328"/>
          </a:xfrm>
          <a:prstGeom prst="rect">
            <a:avLst/>
          </a:prstGeom>
        </p:spPr>
      </p:pic>
      <p:pic>
        <p:nvPicPr>
          <p:cNvPr id="7" name="그림 6" descr="lcd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641036" y="2840498"/>
            <a:ext cx="3675379" cy="2964766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909603"/>
          </a:xfrm>
        </p:spPr>
        <p:txBody>
          <a:bodyPr>
            <a:noAutofit/>
          </a:bodyPr>
          <a:lstStyle/>
          <a:p>
            <a:pPr algn="ctr"/>
            <a:r>
              <a:rPr lang="en-US" altLang="ko-KR" b="1" dirty="0" smtClean="0">
                <a:latin typeface="+mj-ea"/>
                <a:ea typeface="+mj-ea"/>
                <a:cs typeface="Arial" pitchFamily="34" charset="0"/>
              </a:rPr>
              <a:t>2002</a:t>
            </a:r>
            <a:r>
              <a:rPr lang="ko-KR" altLang="en-US" b="1" dirty="0" smtClean="0">
                <a:latin typeface="+mj-ea"/>
                <a:ea typeface="+mj-ea"/>
                <a:cs typeface="Arial" pitchFamily="34" charset="0"/>
              </a:rPr>
              <a:t>년 한일 월드컵</a:t>
            </a:r>
            <a:endParaRPr lang="ko-KR" altLang="en-US" b="1" dirty="0">
              <a:latin typeface="+mj-ea"/>
              <a:ea typeface="+mj-ea"/>
              <a:cs typeface="Arial" pitchFamily="34" charset="0"/>
            </a:endParaRPr>
          </a:p>
        </p:txBody>
      </p:sp>
      <p:pic>
        <p:nvPicPr>
          <p:cNvPr id="8" name="내용 개체 틀 7" descr="한일월드컵1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23528" y="1628801"/>
            <a:ext cx="3924545" cy="2952328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73E0E-5440-486D-B737-F8D1F124E402}" type="datetime1">
              <a:rPr lang="ko-KR" altLang="en-US" smtClean="0">
                <a:solidFill>
                  <a:prstClr val="white"/>
                </a:solidFill>
              </a:rPr>
              <a:pPr/>
              <a:t>2011-08-09</a:t>
            </a:fld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07A34-08DF-4F0F-AE4A-D23DEC13E25C}" type="slidenum">
              <a:rPr lang="ko-KR" altLang="en-US" smtClean="0">
                <a:solidFill>
                  <a:prstClr val="white"/>
                </a:solidFill>
              </a:rPr>
              <a:pPr/>
              <a:t>7</a:t>
            </a:fld>
            <a:endParaRPr lang="ko-KR" altLang="en-US">
              <a:solidFill>
                <a:prstClr val="white"/>
              </a:solidFill>
            </a:endParaRPr>
          </a:p>
        </p:txBody>
      </p:sp>
      <p:pic>
        <p:nvPicPr>
          <p:cNvPr id="9" name="그림 8" descr="한일월드컵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23928" y="2780928"/>
            <a:ext cx="4876800" cy="287655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909603"/>
          </a:xfrm>
        </p:spPr>
        <p:txBody>
          <a:bodyPr/>
          <a:lstStyle/>
          <a:p>
            <a:pPr algn="ctr"/>
            <a:r>
              <a:rPr lang="en-US" altLang="ko-KR" b="1" dirty="0" smtClean="0">
                <a:latin typeface="+mj-ea"/>
                <a:ea typeface="+mj-ea"/>
              </a:rPr>
              <a:t>2002</a:t>
            </a:r>
            <a:r>
              <a:rPr lang="ko-KR" altLang="en-US" b="1" dirty="0" smtClean="0">
                <a:latin typeface="+mj-ea"/>
                <a:ea typeface="+mj-ea"/>
              </a:rPr>
              <a:t>년 한일 월드컵의 경제적 효과</a:t>
            </a:r>
            <a:endParaRPr lang="ko-KR" altLang="en-US" b="1" dirty="0">
              <a:latin typeface="+mj-ea"/>
              <a:ea typeface="+mj-ea"/>
            </a:endParaRP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5E5ED-0600-452D-9078-331C2C068D1E}" type="datetime1">
              <a:rPr lang="ko-KR" altLang="en-US" smtClean="0">
                <a:solidFill>
                  <a:prstClr val="white"/>
                </a:solidFill>
              </a:rPr>
              <a:pPr/>
              <a:t>2011-08-09</a:t>
            </a:fld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07A34-08DF-4F0F-AE4A-D23DEC13E25C}" type="slidenum">
              <a:rPr lang="ko-KR" altLang="en-US" smtClean="0">
                <a:solidFill>
                  <a:prstClr val="white"/>
                </a:solidFill>
              </a:rPr>
              <a:pPr/>
              <a:t>8</a:t>
            </a:fld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7" name="내용 개체 틀 6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  <a:ln w="28575">
            <a:solidFill>
              <a:srgbClr val="92D050"/>
            </a:solidFill>
          </a:ln>
        </p:spPr>
        <p:txBody>
          <a:bodyPr>
            <a:noAutofit/>
          </a:bodyPr>
          <a:lstStyle/>
          <a:p>
            <a:pPr>
              <a:buClr>
                <a:srgbClr val="0070C0"/>
              </a:buClr>
              <a:buFont typeface="Wingdings" pitchFamily="2" charset="2"/>
              <a:buChar char="l"/>
            </a:pPr>
            <a:r>
              <a:rPr lang="en-US" altLang="ko-KR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 </a:t>
            </a: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경기유치를 통한 순수익</a:t>
            </a:r>
            <a:r>
              <a:rPr lang="en-US" altLang="ko-KR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: 1650</a:t>
            </a: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억 원</a:t>
            </a:r>
            <a:endParaRPr lang="en-US" altLang="ko-KR" dirty="0" smtClean="0">
              <a:solidFill>
                <a:srgbClr val="002060"/>
              </a:solidFill>
              <a:latin typeface="+mn-ea"/>
              <a:cs typeface="Arial" pitchFamily="34" charset="0"/>
            </a:endParaRPr>
          </a:p>
          <a:p>
            <a:pPr>
              <a:buClr>
                <a:srgbClr val="0070C0"/>
              </a:buClr>
              <a:buFont typeface="Wingdings" pitchFamily="2" charset="2"/>
              <a:buChar char="l"/>
            </a:pPr>
            <a:r>
              <a:rPr lang="en-US" altLang="ko-KR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 </a:t>
            </a: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경기 순수익 외 직접효과</a:t>
            </a:r>
            <a:r>
              <a:rPr lang="en-US" altLang="ko-KR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: </a:t>
            </a:r>
          </a:p>
          <a:p>
            <a:pPr lvl="1">
              <a:buClr>
                <a:srgbClr val="0070C0"/>
              </a:buClr>
              <a:buNone/>
            </a:pPr>
            <a:r>
              <a:rPr lang="en-US" altLang="ko-KR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- </a:t>
            </a: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생산 </a:t>
            </a:r>
            <a:r>
              <a:rPr lang="ko-KR" altLang="en-US" dirty="0" err="1" smtClean="0">
                <a:solidFill>
                  <a:srgbClr val="002060"/>
                </a:solidFill>
                <a:latin typeface="+mn-ea"/>
                <a:cs typeface="Arial" pitchFamily="34" charset="0"/>
              </a:rPr>
              <a:t>유발액</a:t>
            </a: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 약 </a:t>
            </a:r>
            <a:r>
              <a:rPr lang="en-US" altLang="ko-KR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11</a:t>
            </a: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조 </a:t>
            </a:r>
            <a:r>
              <a:rPr lang="en-US" altLang="ko-KR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5</a:t>
            </a:r>
            <a:r>
              <a:rPr lang="ko-KR" altLang="en-US" dirty="0" err="1" smtClean="0">
                <a:solidFill>
                  <a:srgbClr val="002060"/>
                </a:solidFill>
                <a:latin typeface="+mn-ea"/>
                <a:cs typeface="Arial" pitchFamily="34" charset="0"/>
              </a:rPr>
              <a:t>천억원</a:t>
            </a:r>
            <a:endParaRPr lang="en-US" altLang="ko-KR" dirty="0" smtClean="0">
              <a:solidFill>
                <a:srgbClr val="002060"/>
              </a:solidFill>
              <a:latin typeface="+mn-ea"/>
              <a:cs typeface="Arial" pitchFamily="34" charset="0"/>
            </a:endParaRPr>
          </a:p>
          <a:p>
            <a:pPr lvl="1">
              <a:buClr>
                <a:srgbClr val="0070C0"/>
              </a:buClr>
              <a:buFontTx/>
              <a:buChar char="-"/>
            </a:pPr>
            <a:r>
              <a:rPr lang="en-US" altLang="ko-KR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35</a:t>
            </a: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만 명의 고용창출 효과</a:t>
            </a:r>
            <a:endParaRPr lang="en-US" altLang="ko-KR" dirty="0" smtClean="0">
              <a:latin typeface="+mn-ea"/>
              <a:cs typeface="Arial" pitchFamily="34" charset="0"/>
            </a:endParaRPr>
          </a:p>
          <a:p>
            <a:pPr>
              <a:buClr>
                <a:srgbClr val="0070C0"/>
              </a:buClr>
              <a:buFont typeface="Wingdings" pitchFamily="2" charset="2"/>
              <a:buChar char="l"/>
            </a:pP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간접효과</a:t>
            </a:r>
            <a:endParaRPr lang="en-US" altLang="ko-KR" dirty="0" smtClean="0">
              <a:solidFill>
                <a:srgbClr val="002060"/>
              </a:solidFill>
              <a:latin typeface="+mn-ea"/>
              <a:cs typeface="Arial" pitchFamily="34" charset="0"/>
            </a:endParaRPr>
          </a:p>
          <a:p>
            <a:pPr lvl="1">
              <a:buClr>
                <a:srgbClr val="0070C0"/>
              </a:buClr>
              <a:buFontTx/>
              <a:buChar char="-"/>
            </a:pP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국가 이미지 제고</a:t>
            </a:r>
            <a:endParaRPr lang="en-US" altLang="ko-KR" dirty="0" smtClean="0">
              <a:solidFill>
                <a:srgbClr val="002060"/>
              </a:solidFill>
              <a:latin typeface="+mn-ea"/>
              <a:cs typeface="Arial" pitchFamily="34" charset="0"/>
            </a:endParaRPr>
          </a:p>
          <a:p>
            <a:pPr lvl="1">
              <a:buClr>
                <a:srgbClr val="0070C0"/>
              </a:buClr>
              <a:buFontTx/>
              <a:buChar char="-"/>
            </a:pP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관광산업 활성화</a:t>
            </a:r>
            <a:endParaRPr lang="en-US" altLang="ko-KR" dirty="0" smtClean="0">
              <a:solidFill>
                <a:srgbClr val="002060"/>
              </a:solidFill>
              <a:latin typeface="+mn-ea"/>
              <a:cs typeface="Arial" pitchFamily="34" charset="0"/>
            </a:endParaRPr>
          </a:p>
          <a:p>
            <a:pPr lvl="1">
              <a:buClr>
                <a:srgbClr val="0070C0"/>
              </a:buClr>
              <a:buFontTx/>
              <a:buChar char="-"/>
            </a:pP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지역경제 활성화</a:t>
            </a:r>
            <a:endParaRPr lang="en-US" altLang="ko-KR" dirty="0" smtClean="0">
              <a:solidFill>
                <a:srgbClr val="002060"/>
              </a:solidFill>
              <a:latin typeface="+mn-ea"/>
              <a:cs typeface="Arial" pitchFamily="34" charset="0"/>
            </a:endParaRPr>
          </a:p>
          <a:p>
            <a:pPr>
              <a:buNone/>
            </a:pPr>
            <a:endParaRPr lang="en-US" altLang="ko-KR" dirty="0" smtClean="0">
              <a:latin typeface="+mn-ea"/>
            </a:endParaRPr>
          </a:p>
          <a:p>
            <a:pPr>
              <a:buNone/>
            </a:pPr>
            <a:endParaRPr lang="ko-KR" altLang="en-US" dirty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909603"/>
          </a:xfrm>
        </p:spPr>
        <p:txBody>
          <a:bodyPr>
            <a:normAutofit/>
          </a:bodyPr>
          <a:lstStyle/>
          <a:p>
            <a:pPr algn="ctr"/>
            <a:r>
              <a:rPr lang="en-US" altLang="ko-KR" b="1" dirty="0" smtClean="0">
                <a:latin typeface="+mj-ea"/>
                <a:ea typeface="+mj-ea"/>
              </a:rPr>
              <a:t>2011</a:t>
            </a:r>
            <a:r>
              <a:rPr lang="ko-KR" altLang="en-US" b="1" dirty="0" smtClean="0">
                <a:latin typeface="+mj-ea"/>
                <a:ea typeface="+mj-ea"/>
              </a:rPr>
              <a:t>년 대구 육상선수권 대회</a:t>
            </a:r>
            <a:endParaRPr lang="ko-KR" altLang="en-US" b="1" dirty="0">
              <a:latin typeface="+mj-ea"/>
              <a:ea typeface="+mj-ea"/>
            </a:endParaRP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5E5ED-0600-452D-9078-331C2C068D1E}" type="datetime1">
              <a:rPr lang="ko-KR" altLang="en-US" smtClean="0">
                <a:solidFill>
                  <a:prstClr val="white"/>
                </a:solidFill>
              </a:rPr>
              <a:pPr/>
              <a:t>2011-08-09</a:t>
            </a:fld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07A34-08DF-4F0F-AE4A-D23DEC13E25C}" type="slidenum">
              <a:rPr lang="ko-KR" altLang="en-US" smtClean="0">
                <a:solidFill>
                  <a:prstClr val="white"/>
                </a:solidFill>
              </a:rPr>
              <a:pPr/>
              <a:t>9</a:t>
            </a:fld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7" name="내용 개체 틀 6"/>
          <p:cNvSpPr>
            <a:spLocks noGrp="1"/>
          </p:cNvSpPr>
          <p:nvPr>
            <p:ph idx="1"/>
          </p:nvPr>
        </p:nvSpPr>
        <p:spPr>
          <a:xfrm>
            <a:off x="457200" y="1412777"/>
            <a:ext cx="8219256" cy="4464496"/>
          </a:xfrm>
          <a:ln w="28575">
            <a:solidFill>
              <a:srgbClr val="92D050"/>
            </a:solidFill>
          </a:ln>
        </p:spPr>
        <p:txBody>
          <a:bodyPr>
            <a:noAutofit/>
          </a:bodyPr>
          <a:lstStyle/>
          <a:p>
            <a:pPr>
              <a:buClr>
                <a:srgbClr val="0070C0"/>
              </a:buClr>
              <a:buFont typeface="Wingdings" pitchFamily="2" charset="2"/>
              <a:buChar char="l"/>
            </a:pP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경제 생산 유발효과 </a:t>
            </a:r>
            <a:r>
              <a:rPr lang="en-US" altLang="ko-KR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5</a:t>
            </a: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조 </a:t>
            </a:r>
            <a:r>
              <a:rPr lang="en-US" altLang="ko-KR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8</a:t>
            </a: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천억 원</a:t>
            </a:r>
            <a:endParaRPr lang="en-US" altLang="ko-KR" dirty="0" smtClean="0">
              <a:solidFill>
                <a:srgbClr val="002060"/>
              </a:solidFill>
              <a:latin typeface="+mn-ea"/>
              <a:cs typeface="Arial" pitchFamily="34" charset="0"/>
            </a:endParaRPr>
          </a:p>
          <a:p>
            <a:pPr lvl="1">
              <a:buClr>
                <a:srgbClr val="0070C0"/>
              </a:buClr>
              <a:buNone/>
            </a:pPr>
            <a:endParaRPr lang="en-US" altLang="ko-KR" dirty="0" smtClean="0">
              <a:solidFill>
                <a:srgbClr val="002060"/>
              </a:solidFill>
              <a:latin typeface="+mn-ea"/>
              <a:cs typeface="Arial" pitchFamily="34" charset="0"/>
            </a:endParaRPr>
          </a:p>
          <a:p>
            <a:pPr>
              <a:buClr>
                <a:srgbClr val="0070C0"/>
              </a:buClr>
              <a:buNone/>
            </a:pPr>
            <a:endParaRPr lang="en-US" altLang="ko-KR" dirty="0" smtClean="0">
              <a:latin typeface="+mn-ea"/>
            </a:endParaRPr>
          </a:p>
          <a:p>
            <a:pPr>
              <a:buNone/>
            </a:pPr>
            <a:endParaRPr lang="ko-KR" altLang="en-US" dirty="0">
              <a:latin typeface="+mn-ea"/>
            </a:endParaRPr>
          </a:p>
        </p:txBody>
      </p:sp>
      <p:pic>
        <p:nvPicPr>
          <p:cNvPr id="6" name="그림 5" descr="대구육상선수권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11760" y="2204864"/>
            <a:ext cx="4248150" cy="31623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532</Words>
  <Application>Microsoft Office PowerPoint</Application>
  <PresentationFormat>On-screen Show (4:3)</PresentationFormat>
  <Paragraphs>127</Paragraphs>
  <Slides>15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1_디자인 사용자 지정</vt:lpstr>
      <vt:lpstr>Slide 1</vt:lpstr>
      <vt:lpstr>경제위기 극복 정책의 성과</vt:lpstr>
      <vt:lpstr>한국경제의 현황</vt:lpstr>
      <vt:lpstr>한국경제의 현황</vt:lpstr>
      <vt:lpstr>한국경제의 현황</vt:lpstr>
      <vt:lpstr>1990년대-2010년대  -기술집약산업</vt:lpstr>
      <vt:lpstr>2002년 한일 월드컵</vt:lpstr>
      <vt:lpstr>2002년 한일 월드컵의 경제적 효과</vt:lpstr>
      <vt:lpstr>2011년 대구 육상선수권 대회</vt:lpstr>
      <vt:lpstr>2018년 평창동계올림픽 유치</vt:lpstr>
      <vt:lpstr>평창동계올림픽의 기대효과</vt:lpstr>
      <vt:lpstr>평창동계올림픽의 기대효과</vt:lpstr>
      <vt:lpstr>평창동계올림픽 진행 시 유의점</vt:lpstr>
      <vt:lpstr>1990-2011 경제성장의 한계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kyungmin</dc:creator>
  <cp:lastModifiedBy>한두봉</cp:lastModifiedBy>
  <cp:revision>2</cp:revision>
  <dcterms:created xsi:type="dcterms:W3CDTF">2011-07-24T11:11:35Z</dcterms:created>
  <dcterms:modified xsi:type="dcterms:W3CDTF">2011-08-08T17:39:58Z</dcterms:modified>
</cp:coreProperties>
</file>