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0"/>
  </p:notesMasterIdLst>
  <p:sldIdLst>
    <p:sldId id="256" r:id="rId2"/>
    <p:sldId id="263" r:id="rId3"/>
    <p:sldId id="333" r:id="rId4"/>
    <p:sldId id="273" r:id="rId5"/>
    <p:sldId id="326" r:id="rId6"/>
    <p:sldId id="325" r:id="rId7"/>
    <p:sldId id="323" r:id="rId8"/>
    <p:sldId id="337" r:id="rId9"/>
    <p:sldId id="339" r:id="rId10"/>
    <p:sldId id="328" r:id="rId11"/>
    <p:sldId id="334" r:id="rId12"/>
    <p:sldId id="335" r:id="rId13"/>
    <p:sldId id="340" r:id="rId14"/>
    <p:sldId id="341" r:id="rId15"/>
    <p:sldId id="345" r:id="rId16"/>
    <p:sldId id="346" r:id="rId17"/>
    <p:sldId id="348" r:id="rId18"/>
    <p:sldId id="349" r:id="rId19"/>
    <p:sldId id="330" r:id="rId20"/>
    <p:sldId id="336" r:id="rId21"/>
    <p:sldId id="347" r:id="rId22"/>
    <p:sldId id="342" r:id="rId23"/>
    <p:sldId id="327" r:id="rId24"/>
    <p:sldId id="329" r:id="rId25"/>
    <p:sldId id="343" r:id="rId26"/>
    <p:sldId id="344" r:id="rId27"/>
    <p:sldId id="331" r:id="rId28"/>
    <p:sldId id="324" r:id="rId2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3" autoAdjust="0"/>
    <p:restoredTop sz="94682" autoAdjust="0"/>
  </p:normalViewPr>
  <p:slideViewPr>
    <p:cSldViewPr>
      <p:cViewPr>
        <p:scale>
          <a:sx n="120" d="100"/>
          <a:sy n="120" d="100"/>
        </p:scale>
        <p:origin x="-1374" y="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530DA-F535-40FD-B41F-01D288201B35}" type="datetimeFigureOut">
              <a:rPr lang="ko-KR" altLang="en-US" smtClean="0"/>
              <a:pPr/>
              <a:t>2012-03-27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EE5AB-B396-4312-821B-D83534B83B0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0969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6EB2E-EEFF-4862-B053-7BDADDA5C39C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75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6EB2E-EEFF-4862-B053-7BDADDA5C39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5755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14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6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2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106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2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697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51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37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54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06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2012</a:t>
            </a:r>
            <a:r>
              <a:rPr lang="ko-KR" altLang="en-US" smtClean="0"/>
              <a:t>년도 </a:t>
            </a:r>
            <a:r>
              <a:rPr lang="en-US" altLang="ko-KR" smtClean="0"/>
              <a:t>1</a:t>
            </a:r>
            <a:r>
              <a:rPr lang="ko-KR" altLang="en-US" smtClean="0"/>
              <a:t>학기 𝐸</a:t>
            </a:r>
            <a:r>
              <a:rPr lang="en-US" altLang="ko-KR" smtClean="0"/>
              <a:t>=</a:t>
            </a:r>
            <a:r>
              <a:rPr lang="ko-KR" altLang="en-US" smtClean="0"/>
              <a:t>𝑚𝑐</a:t>
            </a:r>
            <a:r>
              <a:rPr lang="en-US" altLang="ko-KR" smtClean="0"/>
              <a:t>^2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144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  <p:hf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hyperlink" Target="http://www.youtube.com/watch?v=D-GzuZjawN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0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Zip9ft1PgV0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MxLVDuf4VY" TargetMode="External"/><Relationship Id="rId2" Type="http://schemas.openxmlformats.org/officeDocument/2006/relationships/hyperlink" Target="http://www.youtube.com/watch?v=j6Z72Sjko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ctrTitle"/>
              </p:nvPr>
            </p:nvSpPr>
            <p:spPr>
              <a:xfrm>
                <a:off x="936104" y="548680"/>
                <a:ext cx="8207896" cy="3888431"/>
              </a:xfrm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5000" b="0" i="1" smtClean="0">
                          <a:latin typeface="Cambria Math"/>
                        </a:rPr>
                        <m:t>𝐸</m:t>
                      </m:r>
                      <m:r>
                        <a:rPr lang="en-US" altLang="ko-KR" sz="15000" i="1" smtClean="0">
                          <a:latin typeface="Cambria Math"/>
                        </a:rPr>
                        <m:t>=</m:t>
                      </m:r>
                      <m:r>
                        <a:rPr lang="en-US" altLang="ko-KR" sz="15000" b="0" i="1" smtClean="0">
                          <a:latin typeface="Cambria Math"/>
                        </a:rPr>
                        <m:t>𝑚𝑐</m:t>
                      </m:r>
                      <m:r>
                        <a:rPr lang="en-US" altLang="ko-KR" sz="15000" b="0" i="1" baseline="3000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ko-KR" altLang="en-US" sz="15000" baseline="30000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936104" y="548680"/>
                <a:ext cx="8207896" cy="3888431"/>
              </a:xfr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368152"/>
          </a:xfrm>
        </p:spPr>
        <p:txBody>
          <a:bodyPr>
            <a:noAutofit/>
          </a:bodyPr>
          <a:lstStyle/>
          <a:p>
            <a:r>
              <a:rPr lang="en-US" altLang="ko-KR" sz="4000" dirty="0" smtClean="0"/>
              <a:t>2012. 3. </a:t>
            </a:r>
            <a:r>
              <a:rPr lang="en-US" altLang="ko-KR" sz="4000" smtClean="0"/>
              <a:t>26</a:t>
            </a:r>
            <a:endParaRPr lang="en-US" altLang="ko-KR" sz="4000" dirty="0" smtClean="0"/>
          </a:p>
          <a:p>
            <a:r>
              <a:rPr lang="ko-KR" altLang="en-US" sz="4000" dirty="0" smtClean="0"/>
              <a:t>이정</a:t>
            </a:r>
            <a:r>
              <a:rPr lang="ko-KR" altLang="en-US" sz="4000" dirty="0"/>
              <a:t>일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𝐸</a:t>
            </a:r>
            <a:r>
              <a:rPr lang="en-US" altLang="ko-KR" dirty="0" smtClean="0"/>
              <a:t>=</a:t>
            </a:r>
            <a:r>
              <a:rPr lang="ko-KR" altLang="en-US" dirty="0" smtClean="0"/>
              <a:t>𝑚𝑐</a:t>
            </a:r>
            <a:r>
              <a:rPr lang="en-US" altLang="ko-KR" baseline="30000" dirty="0" smtClean="0"/>
              <a:t>2</a:t>
            </a:r>
            <a:endParaRPr lang="ko-KR" altLang="en-US" baseline="300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84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제목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144000" cy="538661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1000" b="1" i="1" smtClean="0">
                          <a:latin typeface="Cambria Math"/>
                        </a:rPr>
                        <m:t>𝑭</m:t>
                      </m:r>
                      <m:r>
                        <a:rPr lang="en-US" altLang="ko-KR" sz="11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11000" b="1" i="1" smtClean="0">
                          <a:latin typeface="Cambria Math"/>
                        </a:rPr>
                        <m:t>𝒎𝒂</m:t>
                      </m:r>
                    </m:oMath>
                  </m:oMathPara>
                </a14:m>
                <a:endParaRPr lang="ko-KR" altLang="en-US" sz="11000" b="1" dirty="0"/>
              </a:p>
            </p:txBody>
          </p:sp>
        </mc:Choice>
        <mc:Fallback xmlns="">
          <p:sp>
            <p:nvSpPr>
              <p:cNvPr id="2" name="제목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144000" cy="538661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409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718788" y="1463182"/>
                <a:ext cx="7776865" cy="4608512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 smtClean="0">
                    <a:latin typeface="Cambria Math"/>
                  </a:rPr>
                  <a:t>가속도와 힘은 어떻게 변환될까</a:t>
                </a:r>
                <a:r>
                  <a:rPr lang="en-US" altLang="ko-KR" dirty="0" smtClean="0">
                    <a:latin typeface="Cambria Math"/>
                  </a:rPr>
                  <a:t>?</a:t>
                </a:r>
                <a:endParaRPr lang="en-US" altLang="ko-KR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𝑉𝑡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𝑉𝑡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𝑉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b="0" i="1" baseline="3000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  <m:r>
                          <a:rPr lang="en-US" altLang="ko-KR" i="1" baseline="3000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  <m:r>
                          <a:rPr lang="en-US" altLang="ko-KR" i="1">
                            <a:latin typeface="Cambria Math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𝑉</m:t>
                        </m:r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ko-K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i="1" baseline="30000">
                            <a:latin typeface="Cambria Math"/>
                          </a:rPr>
                          <m:t>2</m:t>
                        </m:r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  <m:r>
                          <a:rPr lang="en-US" altLang="ko-KR" i="1" baseline="30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𝑉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:r>
                  <a:rPr lang="ko-KR" altLang="en-US" dirty="0" smtClean="0">
                    <a:latin typeface="Cambria Math"/>
                  </a:rPr>
                  <a:t>속도는 달라도 가속도는 동일하다</a:t>
                </a:r>
                <a:r>
                  <a:rPr lang="en-US" altLang="ko-KR" dirty="0" smtClean="0">
                    <a:latin typeface="Cambria Math"/>
                  </a:rPr>
                  <a:t>.</a:t>
                </a:r>
              </a:p>
              <a:p>
                <a:r>
                  <a:rPr lang="ko-KR" altLang="en-US" b="0" dirty="0" smtClean="0">
                    <a:latin typeface="Cambria Math"/>
                  </a:rPr>
                  <a:t>따라서 힘도 같고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𝑚𝑎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는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en-US" altLang="ko-KR" b="0" i="1" dirty="0" smtClean="0">
                        <a:latin typeface="Cambria Math"/>
                      </a:rPr>
                      <m:t>𝑖𝑛𝑣𝑎𝑟𝑖𝑎𝑛𝑡</m:t>
                    </m:r>
                    <m:r>
                      <a:rPr lang="en-US" altLang="ko-KR" b="0" i="1" dirty="0" smtClean="0">
                        <a:latin typeface="Cambria Math"/>
                      </a:rPr>
                      <m:t>!</m:t>
                    </m:r>
                  </m:oMath>
                </a14:m>
                <a:endParaRPr lang="en-US" altLang="ko-KR" b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ko-KR" dirty="0" smtClean="0"/>
                  <a:t>  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788" y="1463182"/>
                <a:ext cx="7776865" cy="4608512"/>
              </a:xfrm>
              <a:blipFill rotWithShape="1">
                <a:blip r:embed="rId2"/>
                <a:stretch>
                  <a:fillRect l="-1803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Galilean Transformation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6229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718788" y="1463182"/>
                <a:ext cx="7776865" cy="4608512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b="0" dirty="0" smtClean="0">
                    <a:latin typeface="Cambria Math"/>
                  </a:rPr>
                  <a:t>지표면에서 물건을 살며시 떨어뜨리면 수직으로 가속되면서 직선 운동을 한다</a:t>
                </a:r>
                <a:r>
                  <a:rPr lang="en-US" altLang="ko-KR" b="0" dirty="0" smtClean="0">
                    <a:latin typeface="Cambria Math"/>
                  </a:rPr>
                  <a:t>.</a:t>
                </a:r>
                <a:r>
                  <a:rPr lang="ko-KR" altLang="en-US" b="0" dirty="0" smtClean="0">
                    <a:latin typeface="Cambria Math"/>
                  </a:rPr>
                  <a:t>등속으로 이동하는 기차 안에서 물건을 떨어뜨린 경우는 어떻게 될까</a:t>
                </a:r>
                <a:r>
                  <a:rPr lang="en-US" altLang="ko-KR" dirty="0" smtClean="0">
                    <a:latin typeface="Cambria Math"/>
                  </a:rPr>
                  <a:t>?</a:t>
                </a:r>
                <a:endParaRPr lang="en-US" altLang="ko-KR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ko-KR" altLang="en-US" b="0" i="1" smtClean="0">
                        <a:latin typeface="Cambria Math"/>
                      </a:rPr>
                      <m:t>에서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진자의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주기가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𝑇</m:t>
                    </m:r>
                    <m:r>
                      <a:rPr lang="ko-KR" altLang="en-US" b="0" i="1" smtClean="0">
                        <a:latin typeface="Cambria Math"/>
                      </a:rPr>
                      <m:t>였다면</m:t>
                    </m:r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ko-KR" altLang="en-US" b="0" i="1" smtClean="0">
                        <a:latin typeface="Cambria Math"/>
                      </a:rPr>
                      <m:t>에서는</m:t>
                    </m:r>
                    <m:r>
                      <a:rPr lang="en-US" altLang="ko-KR" b="0" i="1" smtClean="0">
                        <a:latin typeface="Cambria Math"/>
                      </a:rPr>
                      <m:t>?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ko-KR" altLang="en-US" i="1">
                        <a:latin typeface="Cambria Math"/>
                      </a:rPr>
                      <m:t>에서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정지한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i="1">
                        <a:latin typeface="Cambria Math"/>
                      </a:rPr>
                      <m:t>진자</m:t>
                    </m:r>
                    <m:r>
                      <a:rPr lang="ko-KR" altLang="en-US" b="0" i="1" smtClean="0">
                        <a:latin typeface="Cambria Math"/>
                      </a:rPr>
                      <m:t>는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수직으로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늘어진다</m:t>
                    </m:r>
                    <m:r>
                      <a:rPr lang="en-US" altLang="ko-KR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   </m:t>
                          </m:r>
                          <m:r>
                            <a:rPr lang="ko-KR" altLang="en-US" b="0" i="1" smtClean="0">
                              <a:latin typeface="Cambria Math"/>
                            </a:rPr>
                            <m:t>그렇다면</m:t>
                          </m:r>
                          <m:r>
                            <a:rPr lang="en-US" altLang="ko-KR" i="1">
                              <a:latin typeface="Cambria Math"/>
                            </a:rPr>
                            <m:t> 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ko-KR" altLang="en-US" i="1">
                          <a:latin typeface="Cambria Math"/>
                        </a:rPr>
                        <m:t>에서는</m:t>
                      </m:r>
                      <m:r>
                        <a:rPr lang="en-US" altLang="ko-KR" i="1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en-US" altLang="ko-KR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788" y="1463182"/>
                <a:ext cx="7776865" cy="4608512"/>
              </a:xfrm>
              <a:blipFill rotWithShape="1">
                <a:blip r:embed="rId2"/>
                <a:stretch>
                  <a:fillRect l="-1803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생각해 볼 문제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0811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8352928" cy="4608512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가속도 </a:t>
                </a:r>
                <a:r>
                  <a:rPr lang="en-US" altLang="ko-KR" dirty="0" smtClean="0">
                    <a:sym typeface="Wingdings" pitchFamily="2" charset="2"/>
                  </a:rPr>
                  <a:t> </a:t>
                </a:r>
                <a:r>
                  <a:rPr lang="ko-KR" altLang="en-US" dirty="0" smtClean="0">
                    <a:sym typeface="Wingdings" pitchFamily="2" charset="2"/>
                  </a:rPr>
                  <a:t>속도 </a:t>
                </a:r>
                <a:r>
                  <a:rPr lang="en-US" altLang="ko-KR" dirty="0" smtClean="0">
                    <a:sym typeface="Wingdings" pitchFamily="2" charset="2"/>
                  </a:rPr>
                  <a:t> </a:t>
                </a:r>
                <a:r>
                  <a:rPr lang="ko-KR" altLang="en-US" dirty="0" smtClean="0">
                    <a:sym typeface="Wingdings" pitchFamily="2" charset="2"/>
                  </a:rPr>
                  <a:t>변위 얻는 법</a:t>
                </a:r>
                <a:endParaRPr lang="en-US" altLang="ko-KR" dirty="0" smtClean="0"/>
              </a:p>
              <a:p>
                <a:r>
                  <a:rPr lang="ko-KR" altLang="en-US" dirty="0" smtClean="0"/>
                  <a:t>속도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en-US" altLang="ko-KR" b="0" i="1" baseline="-25000" smtClean="0">
                        <a:latin typeface="Cambria Math"/>
                      </a:rPr>
                      <m:t>0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b="0" i="1" smtClean="0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𝑑𝑡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=</m:t>
                        </m:r>
                        <m:r>
                          <a:rPr lang="en-US" altLang="ko-KR" i="1">
                            <a:latin typeface="Cambria Math"/>
                          </a:rPr>
                          <m:t>𝑣</m:t>
                        </m:r>
                        <m:r>
                          <a:rPr lang="en-US" altLang="ko-KR" i="1" baseline="-25000">
                            <a:latin typeface="Cambria Math"/>
                          </a:rPr>
                          <m:t>0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𝑎𝑡</m:t>
                        </m:r>
                      </m:e>
                    </m:nary>
                  </m:oMath>
                </a14:m>
                <a:r>
                  <a:rPr lang="en-US" altLang="ko-KR" dirty="0" smtClean="0"/>
                  <a:t> </a:t>
                </a:r>
              </a:p>
              <a:p>
                <a:r>
                  <a:rPr lang="ko-KR" altLang="en-US" dirty="0" smtClean="0"/>
                  <a:t>등</a:t>
                </a:r>
                <a:r>
                  <a:rPr lang="ko-KR" altLang="en-US" dirty="0"/>
                  <a:t>가</a:t>
                </a:r>
                <a:r>
                  <a:rPr lang="ko-KR" altLang="en-US" dirty="0" smtClean="0"/>
                  <a:t>속도 운동을 하면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 smtClean="0"/>
                  <a:t>는 상수</a:t>
                </a:r>
                <a:endParaRPr lang="en-US" altLang="ko-KR" dirty="0" smtClean="0"/>
              </a:p>
              <a:p>
                <a:r>
                  <a:rPr lang="ko-KR" altLang="en-US" dirty="0" smtClean="0"/>
                  <a:t>변위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𝑥</m:t>
                    </m:r>
                    <m:r>
                      <a:rPr lang="en-US" altLang="ko-KR" i="1" baseline="-25000">
                        <a:latin typeface="Cambria Math"/>
                      </a:rPr>
                      <m:t>0</m:t>
                    </m:r>
                    <m:r>
                      <a:rPr lang="en-US" altLang="ko-KR" i="1">
                        <a:latin typeface="Cambria Math"/>
                      </a:rPr>
                      <m:t>+</m:t>
                    </m:r>
                    <m:nary>
                      <m:naryPr>
                        <m:ctrlPr>
                          <a:rPr lang="en-US" altLang="ko-KR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</m:sup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  <m:r>
                          <a:rPr lang="en-US" altLang="ko-KR" i="1">
                            <a:latin typeface="Cambria Math"/>
                          </a:rPr>
                          <m:t> </m:t>
                        </m:r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  <m:r>
                          <a:rPr lang="en-US" altLang="ko-KR" i="1">
                            <a:latin typeface="Cambria Math"/>
                          </a:rPr>
                          <m:t>=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  <m:r>
                          <a:rPr lang="en-US" altLang="ko-KR" i="1" baseline="-25000">
                            <a:latin typeface="Cambria Math"/>
                          </a:rPr>
                          <m:t>0</m:t>
                        </m:r>
                        <m:r>
                          <a:rPr lang="en-US" altLang="ko-KR" i="1">
                            <a:latin typeface="Cambria Math"/>
                          </a:rPr>
                          <m:t>+</m:t>
                        </m:r>
                        <m:r>
                          <a:rPr lang="en-US" altLang="ko-KR" i="1">
                            <a:latin typeface="Cambria Math"/>
                          </a:rPr>
                          <m:t>𝑣</m:t>
                        </m:r>
                        <m:r>
                          <a:rPr lang="en-US" altLang="ko-KR" i="1" baseline="-25000">
                            <a:latin typeface="Cambria Math"/>
                          </a:rPr>
                          <m:t>0</m:t>
                        </m:r>
                        <m:r>
                          <a:rPr lang="en-US" altLang="ko-KR" i="1">
                            <a:latin typeface="Cambria Math"/>
                          </a:rPr>
                          <m:t>𝑡</m:t>
                        </m:r>
                      </m:e>
                    </m:nary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𝑎𝑡</m:t>
                    </m:r>
                    <m:r>
                      <a:rPr lang="en-US" altLang="ko-KR" b="0" i="1" baseline="30000" smtClean="0">
                        <a:latin typeface="Cambria Math"/>
                      </a:rPr>
                      <m:t>2</m:t>
                    </m:r>
                  </m:oMath>
                </a14:m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8352928" cy="4608512"/>
              </a:xfrm>
              <a:blipFill rotWithShape="1">
                <a:blip r:embed="rId2"/>
                <a:stretch>
                  <a:fillRect l="-1679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등</a:t>
            </a:r>
            <a:r>
              <a:rPr lang="ko-KR" altLang="en-US" b="1" dirty="0"/>
              <a:t>가</a:t>
            </a:r>
            <a:r>
              <a:rPr lang="ko-KR" altLang="en-US" b="1" dirty="0" smtClean="0"/>
              <a:t>속운동에서 변위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속도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가속도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67168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14927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등가속운동에서 변위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속도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가속도</a:t>
            </a:r>
            <a:endParaRPr lang="ko-KR" altLang="en-US" b="1" dirty="0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335338" y="4212287"/>
            <a:ext cx="207642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V="1">
            <a:off x="597754" y="2556103"/>
            <a:ext cx="0" cy="1926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 flipV="1">
            <a:off x="573857" y="2988151"/>
            <a:ext cx="1477863" cy="88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102970" y="2628201"/>
                <a:ext cx="5681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70" y="2628201"/>
                <a:ext cx="56816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1801299" y="4212377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299" y="4212377"/>
                <a:ext cx="5008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직선 연결선 38"/>
          <p:cNvCxnSpPr/>
          <p:nvPr/>
        </p:nvCxnSpPr>
        <p:spPr>
          <a:xfrm flipV="1">
            <a:off x="2051720" y="2988151"/>
            <a:ext cx="0" cy="12241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39"/>
              <p:cNvSpPr/>
              <p:nvPr/>
            </p:nvSpPr>
            <p:spPr>
              <a:xfrm>
                <a:off x="702836" y="3334833"/>
                <a:ext cx="12547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/>
                        </a:rPr>
                        <m:t>면</m:t>
                      </m:r>
                      <m:r>
                        <a:rPr lang="ko-KR" altLang="en-US" b="0" i="1" smtClean="0">
                          <a:latin typeface="Cambria Math"/>
                        </a:rPr>
                        <m:t>적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r>
                        <a:rPr lang="en-US" altLang="ko-KR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0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6" y="3334833"/>
                <a:ext cx="1254702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직선 화살표 연결선 41"/>
          <p:cNvCxnSpPr/>
          <p:nvPr/>
        </p:nvCxnSpPr>
        <p:spPr>
          <a:xfrm>
            <a:off x="3143650" y="4221088"/>
            <a:ext cx="207642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/>
          <p:nvPr/>
        </p:nvCxnSpPr>
        <p:spPr>
          <a:xfrm flipV="1">
            <a:off x="3406066" y="2564904"/>
            <a:ext cx="0" cy="1926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/>
          <p:cNvCxnSpPr/>
          <p:nvPr/>
        </p:nvCxnSpPr>
        <p:spPr>
          <a:xfrm flipV="1">
            <a:off x="3425554" y="2996952"/>
            <a:ext cx="1434478" cy="62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2861745" y="2335813"/>
                <a:ext cx="5638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1745" y="2335813"/>
                <a:ext cx="563809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4609611" y="4221178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611" y="4221178"/>
                <a:ext cx="50084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직선 연결선 46"/>
          <p:cNvCxnSpPr/>
          <p:nvPr/>
        </p:nvCxnSpPr>
        <p:spPr>
          <a:xfrm flipV="1">
            <a:off x="4860032" y="2996952"/>
            <a:ext cx="0" cy="1224137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직사각형 47"/>
              <p:cNvSpPr/>
              <p:nvPr/>
            </p:nvSpPr>
            <p:spPr>
              <a:xfrm>
                <a:off x="3581847" y="3312947"/>
                <a:ext cx="1278185" cy="887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/>
                        </a:rPr>
                        <m:t>면</m:t>
                      </m:r>
                      <m:r>
                        <a:rPr lang="ko-KR" altLang="en-US" b="0" i="1" smtClean="0">
                          <a:latin typeface="Cambria Math"/>
                        </a:rPr>
                        <m:t>적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𝑣</m:t>
                      </m:r>
                      <m:r>
                        <a:rPr lang="en-US" altLang="ko-KR" b="0" i="1" baseline="-25000" smtClean="0">
                          <a:latin typeface="Cambria Math"/>
                        </a:rPr>
                        <m:t>0</m:t>
                      </m:r>
                      <m:r>
                        <a:rPr lang="en-US" altLang="ko-KR" b="0" i="1" smtClean="0">
                          <a:latin typeface="Cambria Math"/>
                        </a:rPr>
                        <m:t>𝑡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ko-K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ko-KR" i="1">
                          <a:latin typeface="Cambria Math"/>
                        </a:rPr>
                        <m:t>𝑎𝑡</m:t>
                      </m:r>
                      <m:r>
                        <a:rPr lang="en-US" altLang="ko-KR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48" name="직사각형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847" y="3312947"/>
                <a:ext cx="1278185" cy="8879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직선 화살표 연결선 48"/>
          <p:cNvCxnSpPr/>
          <p:nvPr/>
        </p:nvCxnSpPr>
        <p:spPr>
          <a:xfrm>
            <a:off x="5789155" y="4233827"/>
            <a:ext cx="207642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화살표 연결선 49"/>
          <p:cNvCxnSpPr/>
          <p:nvPr/>
        </p:nvCxnSpPr>
        <p:spPr>
          <a:xfrm flipV="1">
            <a:off x="6051571" y="2577643"/>
            <a:ext cx="0" cy="19267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5524784" y="2348880"/>
                <a:ext cx="559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784" y="2348880"/>
                <a:ext cx="559384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직사각형 52"/>
              <p:cNvSpPr/>
              <p:nvPr/>
            </p:nvSpPr>
            <p:spPr>
              <a:xfrm>
                <a:off x="7255116" y="4233917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53" name="직사각형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5116" y="4233917"/>
                <a:ext cx="50084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직사각형 57"/>
              <p:cNvSpPr/>
              <p:nvPr/>
            </p:nvSpPr>
            <p:spPr>
              <a:xfrm>
                <a:off x="3007880" y="3444106"/>
                <a:ext cx="44916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𝑣</m:t>
                      </m:r>
                      <m:r>
                        <a:rPr lang="en-US" altLang="ko-KR" b="0" i="1" baseline="-2500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ko-KR" altLang="en-US" baseline="-25000" dirty="0"/>
              </a:p>
            </p:txBody>
          </p:sp>
        </mc:Choice>
        <mc:Fallback xmlns="">
          <p:sp>
            <p:nvSpPr>
              <p:cNvPr id="58" name="직사각형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880" y="3444106"/>
                <a:ext cx="449162" cy="36298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 flipH="1">
            <a:off x="3425554" y="2996952"/>
            <a:ext cx="1434478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직사각형 61"/>
              <p:cNvSpPr/>
              <p:nvPr/>
            </p:nvSpPr>
            <p:spPr>
              <a:xfrm>
                <a:off x="2411760" y="2815460"/>
                <a:ext cx="950132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𝑣</m:t>
                      </m:r>
                      <m:r>
                        <a:rPr lang="en-US" altLang="ko-KR" b="0" i="1" baseline="-25000" smtClean="0">
                          <a:latin typeface="Cambria Math"/>
                        </a:rPr>
                        <m:t>0</m:t>
                      </m:r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b="0" i="1" smtClean="0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ko-KR" altLang="en-US" baseline="-25000" dirty="0"/>
              </a:p>
            </p:txBody>
          </p:sp>
        </mc:Choice>
        <mc:Fallback xmlns="">
          <p:sp>
            <p:nvSpPr>
              <p:cNvPr id="62" name="직사각형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15460"/>
                <a:ext cx="950132" cy="362984"/>
              </a:xfrm>
              <a:prstGeom prst="rect">
                <a:avLst/>
              </a:prstGeom>
              <a:blipFill rotWithShape="1">
                <a:blip r:embed="rId11"/>
                <a:stretch>
                  <a:fillRect b="-1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자유형 6"/>
          <p:cNvSpPr/>
          <p:nvPr/>
        </p:nvSpPr>
        <p:spPr>
          <a:xfrm>
            <a:off x="6051571" y="2933655"/>
            <a:ext cx="1110329" cy="1068112"/>
          </a:xfrm>
          <a:custGeom>
            <a:avLst/>
            <a:gdLst>
              <a:gd name="connsiteX0" fmla="*/ 0 w 1382110"/>
              <a:gd name="connsiteY0" fmla="*/ 1334813 h 1334813"/>
              <a:gd name="connsiteX1" fmla="*/ 730469 w 1382110"/>
              <a:gd name="connsiteY1" fmla="*/ 1019503 h 1334813"/>
              <a:gd name="connsiteX2" fmla="*/ 1382110 w 1382110"/>
              <a:gd name="connsiteY2" fmla="*/ 0 h 13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2110" h="1334813">
                <a:moveTo>
                  <a:pt x="0" y="1334813"/>
                </a:moveTo>
                <a:cubicBezTo>
                  <a:pt x="250058" y="1288392"/>
                  <a:pt x="500117" y="1241972"/>
                  <a:pt x="730469" y="1019503"/>
                </a:cubicBezTo>
                <a:cubicBezTo>
                  <a:pt x="960821" y="797034"/>
                  <a:pt x="1255110" y="227724"/>
                  <a:pt x="138211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5652120" y="3760699"/>
                <a:ext cx="47481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/>
                        </a:rPr>
                        <m:t>𝑥</m:t>
                      </m:r>
                      <m:r>
                        <a:rPr lang="en-US" altLang="ko-KR" i="1" baseline="-2500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760699"/>
                <a:ext cx="474810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5592494" y="1480454"/>
                <a:ext cx="3370025" cy="898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>
                          <a:latin typeface="Cambria Math"/>
                        </a:rPr>
                        <m:t>𝑥</m:t>
                      </m:r>
                      <m:r>
                        <a:rPr lang="en-US" altLang="ko-KR" sz="2800" b="0" i="0" smtClean="0">
                          <a:latin typeface="Cambria Math"/>
                        </a:rPr>
                        <m:t>=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2800" i="1" baseline="-25000">
                          <a:latin typeface="Cambria Math"/>
                        </a:rPr>
                        <m:t>0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2800" i="1">
                          <a:latin typeface="Cambria Math"/>
                        </a:rPr>
                        <m:t>𝑣</m:t>
                      </m:r>
                      <m:r>
                        <a:rPr lang="en-US" altLang="ko-KR" sz="2800" i="1" baseline="-25000">
                          <a:latin typeface="Cambria Math"/>
                        </a:rPr>
                        <m:t>0</m:t>
                      </m:r>
                      <m:r>
                        <a:rPr lang="en-US" altLang="ko-KR" sz="2800" i="1">
                          <a:latin typeface="Cambria Math"/>
                        </a:rPr>
                        <m:t>𝑡</m:t>
                      </m:r>
                      <m:r>
                        <a:rPr lang="en-US" altLang="ko-KR" sz="2800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ko-KR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ko-KR" sz="2800" i="1">
                          <a:latin typeface="Cambria Math"/>
                        </a:rPr>
                        <m:t>𝑎𝑡</m:t>
                      </m:r>
                      <m:r>
                        <a:rPr lang="en-US" altLang="ko-KR" sz="2800" i="1" baseline="3000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ko-KR" sz="2800" dirty="0"/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2494" y="1480454"/>
                <a:ext cx="3370025" cy="89896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직사각형 37"/>
              <p:cNvSpPr/>
              <p:nvPr/>
            </p:nvSpPr>
            <p:spPr>
              <a:xfrm>
                <a:off x="3143650" y="1700808"/>
                <a:ext cx="20907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𝑣</m:t>
                      </m:r>
                      <m:r>
                        <a:rPr lang="en-US" altLang="ko-KR" sz="2800" b="0" i="0" smtClean="0">
                          <a:latin typeface="Cambria Math"/>
                        </a:rPr>
                        <m:t>=</m:t>
                      </m:r>
                      <m:r>
                        <a:rPr lang="en-US" altLang="ko-KR" sz="2800" i="1">
                          <a:latin typeface="Cambria Math"/>
                        </a:rPr>
                        <m:t>𝑣</m:t>
                      </m:r>
                      <m:r>
                        <a:rPr lang="en-US" altLang="ko-KR" sz="2800" i="1" baseline="-25000">
                          <a:latin typeface="Cambria Math"/>
                        </a:rPr>
                        <m:t>0</m:t>
                      </m:r>
                      <m:r>
                        <a:rPr lang="en-US" altLang="ko-KR" sz="2800" i="1">
                          <a:latin typeface="Cambria Math"/>
                        </a:rPr>
                        <m:t>+</m:t>
                      </m:r>
                      <m:r>
                        <a:rPr lang="en-US" altLang="ko-KR" sz="2800" i="1">
                          <a:latin typeface="Cambria Math"/>
                        </a:rPr>
                        <m:t>𝑎𝑡</m:t>
                      </m:r>
                    </m:oMath>
                  </m:oMathPara>
                </a14:m>
                <a:endParaRPr lang="en-US" altLang="ko-KR" sz="2800" dirty="0"/>
              </a:p>
            </p:txBody>
          </p:sp>
        </mc:Choice>
        <mc:Fallback xmlns="">
          <p:sp>
            <p:nvSpPr>
              <p:cNvPr id="38" name="직사각형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50" y="1700808"/>
                <a:ext cx="2090701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0"/>
              <p:cNvSpPr/>
              <p:nvPr/>
            </p:nvSpPr>
            <p:spPr>
              <a:xfrm>
                <a:off x="387054" y="1700808"/>
                <a:ext cx="22777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𝑎</m:t>
                    </m:r>
                    <m:r>
                      <a:rPr lang="en-US" altLang="ko-KR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altLang="ko-KR" sz="2800" dirty="0" smtClean="0"/>
                  <a:t> constant</a:t>
                </a:r>
                <a:endParaRPr lang="en-US" altLang="ko-KR" sz="2800" dirty="0"/>
              </a:p>
            </p:txBody>
          </p:sp>
        </mc:Choice>
        <mc:Fallback xmlns="">
          <p:sp>
            <p:nvSpPr>
              <p:cNvPr id="41" name="직사각형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54" y="1700808"/>
                <a:ext cx="2277739" cy="523220"/>
              </a:xfrm>
              <a:prstGeom prst="rect">
                <a:avLst/>
              </a:prstGeom>
              <a:blipFill rotWithShape="1">
                <a:blip r:embed="rId15"/>
                <a:stretch>
                  <a:fillRect t="-11628" r="-4545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4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Free Fall (two balls)</a:t>
            </a:r>
          </a:p>
        </p:txBody>
      </p:sp>
      <p:pic>
        <p:nvPicPr>
          <p:cNvPr id="1026" name="Picture 2" descr="C:\Users\김민호\Desktop\ProjectileMo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67" y="1478576"/>
            <a:ext cx="3687450" cy="491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날짜 개체 틀 3"/>
          <p:cNvSpPr txBox="1">
            <a:spLocks/>
          </p:cNvSpPr>
          <p:nvPr/>
        </p:nvSpPr>
        <p:spPr>
          <a:xfrm>
            <a:off x="2627784" y="6409167"/>
            <a:ext cx="5735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/>
              <a:t>그림출처</a:t>
            </a:r>
            <a:r>
              <a:rPr lang="en-US" altLang="ko-KR" sz="900" dirty="0" smtClean="0"/>
              <a:t>: </a:t>
            </a:r>
            <a:r>
              <a:rPr lang="en-US" altLang="ko-KR" sz="900" dirty="0" err="1" smtClean="0"/>
              <a:t>Halliday</a:t>
            </a:r>
            <a:r>
              <a:rPr lang="en-US" altLang="ko-KR" sz="900" dirty="0" smtClean="0"/>
              <a:t>, </a:t>
            </a:r>
            <a:r>
              <a:rPr lang="en-US" altLang="ko-KR" sz="900" dirty="0" err="1" smtClean="0"/>
              <a:t>Resnick</a:t>
            </a:r>
            <a:r>
              <a:rPr lang="en-US" altLang="ko-KR" sz="900" dirty="0" smtClean="0"/>
              <a:t>, Walker, </a:t>
            </a:r>
            <a:r>
              <a:rPr lang="ko-KR" altLang="en-US" sz="900" dirty="0" smtClean="0"/>
              <a:t>일반물리학 개정 </a:t>
            </a:r>
            <a:r>
              <a:rPr lang="en-US" altLang="ko-KR" sz="900" dirty="0" smtClean="0"/>
              <a:t>8</a:t>
            </a:r>
            <a:r>
              <a:rPr lang="ko-KR" altLang="en-US" sz="900" dirty="0" smtClean="0"/>
              <a:t>판 제 </a:t>
            </a:r>
            <a:r>
              <a:rPr lang="en-US" altLang="ko-KR" sz="900" dirty="0" smtClean="0"/>
              <a:t>1</a:t>
            </a:r>
            <a:r>
              <a:rPr lang="ko-KR" altLang="en-US" sz="900" dirty="0" smtClean="0"/>
              <a:t>권 </a:t>
            </a:r>
            <a:r>
              <a:rPr lang="en-US" altLang="ko-KR" sz="900" dirty="0" smtClean="0"/>
              <a:t>, </a:t>
            </a:r>
            <a:r>
              <a:rPr lang="ko-KR" altLang="en-US" sz="900" dirty="0" err="1" smtClean="0"/>
              <a:t>범한서적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p. 80 Fig. 4-11 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9100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Free Fall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124744"/>
                <a:ext cx="2676502" cy="1240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𝐹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𝐺</m:t>
                      </m:r>
                      <m:f>
                        <m:f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4000" b="0" i="1" smtClean="0">
                              <a:latin typeface="Cambria Math"/>
                            </a:rPr>
                            <m:t>𝑚𝑀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4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24744"/>
                <a:ext cx="2676502" cy="124078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101110" y="1052736"/>
                <a:ext cx="3071290" cy="1240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𝑚𝑎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𝐺</m:t>
                      </m:r>
                      <m:f>
                        <m:fPr>
                          <m:ctrlPr>
                            <a:rPr lang="en-US" altLang="ko-KR" sz="4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4000" b="0" i="1" smtClean="0">
                              <a:latin typeface="Cambria Math"/>
                            </a:rPr>
                            <m:t>𝑚𝑀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4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40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sz="4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1110" y="1052736"/>
                <a:ext cx="3071290" cy="1240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15679" y="2293525"/>
                <a:ext cx="3920817" cy="17332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000" b="0" i="1" smtClean="0">
                          <a:latin typeface="Cambria Math"/>
                        </a:rPr>
                        <m:t>⇒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𝑎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4000" b="0" i="1" smtClean="0">
                          <a:latin typeface="Cambria Math"/>
                        </a:rPr>
                        <m:t>𝑔</m:t>
                      </m:r>
                      <m:r>
                        <a:rPr lang="en-US" altLang="ko-KR" sz="4000" b="0" i="1" smtClean="0">
                          <a:latin typeface="Cambria Math"/>
                          <a:ea typeface="Cambria Math"/>
                        </a:rPr>
                        <m:t>≡</m:t>
                      </m:r>
                      <m:r>
                        <a:rPr lang="en-US" altLang="ko-KR" sz="4000" b="0" i="1" smtClean="0">
                          <a:latin typeface="Cambria Math"/>
                          <a:ea typeface="Cambria Math"/>
                        </a:rPr>
                        <m:t>𝐺</m:t>
                      </m:r>
                      <m:f>
                        <m:fPr>
                          <m:ctrlPr>
                            <a:rPr lang="en-US" altLang="ko-KR" sz="4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ko-KR" sz="40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4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ko-KR" sz="40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ko-KR" sz="4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altLang="ko-KR" dirty="0" smtClean="0"/>
              </a:p>
              <a:p>
                <a:pPr algn="ctr"/>
                <a:r>
                  <a:rPr lang="en-US" altLang="ko-KR" sz="3200" dirty="0" smtClean="0"/>
                  <a:t>Independent of m!</a:t>
                </a:r>
                <a:endParaRPr lang="ko-KR" alt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679" y="2293525"/>
                <a:ext cx="3920817" cy="1733231"/>
              </a:xfrm>
              <a:prstGeom prst="rect">
                <a:avLst/>
              </a:prstGeom>
              <a:blipFill rotWithShape="1">
                <a:blip r:embed="rId4"/>
                <a:stretch>
                  <a:fillRect l="-467" r="-467" b="-101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3768" y="2371527"/>
                <a:ext cx="228601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</a:rPr>
                        <m:t>𝐹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𝑚𝑎</m:t>
                      </m:r>
                    </m:oMath>
                  </m:oMathPara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2371527"/>
                <a:ext cx="2286010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0226" y="4134559"/>
                <a:ext cx="8388932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ko-KR" sz="2800" dirty="0" smtClean="0"/>
                  <a:t>: gravitational acceleration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  <a:ea typeface="Cambria Math"/>
                      </a:rPr>
                      <m:t>≈9.8</m:t>
                    </m:r>
                  </m:oMath>
                </a14:m>
                <a:r>
                  <a:rPr lang="en-US" altLang="ko-KR" sz="2800" dirty="0" smtClean="0"/>
                  <a:t> m/s</a:t>
                </a:r>
                <a:r>
                  <a:rPr lang="en-US" altLang="ko-KR" sz="2800" baseline="30000" dirty="0" smtClean="0"/>
                  <a:t>2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altLang="ko-KR" sz="2800" b="0" dirty="0" smtClean="0"/>
                  <a:t>: gravitational constant </a:t>
                </a:r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  <a:ea typeface="Cambria Math"/>
                      </a:rPr>
                      <m:t>≈6.67×</m:t>
                    </m:r>
                    <m:sSup>
                      <m:sSupPr>
                        <m:ctrlPr>
                          <a:rPr lang="en-US" altLang="ko-KR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altLang="ko-KR" sz="2800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altLang="ko-KR" sz="2800" b="0" i="1" smtClean="0">
                            <a:latin typeface="Cambria Math"/>
                            <a:ea typeface="Cambria Math"/>
                          </a:rPr>
                          <m:t>−11</m:t>
                        </m:r>
                      </m:sup>
                    </m:sSup>
                  </m:oMath>
                </a14:m>
                <a:r>
                  <a:rPr lang="en-US" altLang="ko-KR" sz="2800" b="0" dirty="0" smtClean="0"/>
                  <a:t> m</a:t>
                </a:r>
                <a:r>
                  <a:rPr lang="en-US" altLang="ko-KR" sz="2800" b="0" baseline="30000" dirty="0" smtClean="0"/>
                  <a:t>3 </a:t>
                </a:r>
                <a:r>
                  <a:rPr lang="en-US" altLang="ko-KR" sz="2800" b="0" dirty="0" smtClean="0"/>
                  <a:t>kg</a:t>
                </a:r>
                <a:r>
                  <a:rPr lang="en-US" altLang="ko-KR" sz="2800" b="0" baseline="30000" dirty="0" smtClean="0"/>
                  <a:t>-1 </a:t>
                </a:r>
                <a:r>
                  <a:rPr lang="en-US" altLang="ko-KR" sz="2800" b="0" dirty="0" smtClean="0"/>
                  <a:t>s</a:t>
                </a:r>
                <a:r>
                  <a:rPr lang="en-US" altLang="ko-KR" sz="2800" b="0" baseline="30000" dirty="0" smtClean="0"/>
                  <a:t>-2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2800" b="0" dirty="0" smtClean="0"/>
                  <a:t>: mass of the falling body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𝑀</m:t>
                    </m:r>
                  </m:oMath>
                </a14:m>
                <a:r>
                  <a:rPr lang="en-US" altLang="ko-KR" sz="2800" b="0" dirty="0" smtClean="0"/>
                  <a:t>: mass of the Earth</a:t>
                </a:r>
              </a:p>
              <a:p>
                <a14:m>
                  <m:oMath xmlns:m="http://schemas.openxmlformats.org/officeDocument/2006/math">
                    <m:r>
                      <a:rPr lang="en-US" altLang="ko-KR" sz="28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en-US" altLang="ko-KR" sz="2800" b="0" dirty="0" smtClean="0"/>
                  <a:t>: radius of the Earth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26" y="4134559"/>
                <a:ext cx="8388932" cy="2246769"/>
              </a:xfrm>
              <a:prstGeom prst="rect">
                <a:avLst/>
              </a:prstGeom>
              <a:blipFill rotWithShape="1">
                <a:blip r:embed="rId6"/>
                <a:stretch>
                  <a:fillRect t="-2710" b="-65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오른쪽 화살표 15"/>
          <p:cNvSpPr/>
          <p:nvPr/>
        </p:nvSpPr>
        <p:spPr>
          <a:xfrm>
            <a:off x="3131840" y="1551279"/>
            <a:ext cx="1422852" cy="3877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위쪽 화살표 16"/>
          <p:cNvSpPr/>
          <p:nvPr/>
        </p:nvSpPr>
        <p:spPr>
          <a:xfrm>
            <a:off x="3455158" y="1939479"/>
            <a:ext cx="288032" cy="504056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80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ampl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754390"/>
            <a:ext cx="7054517" cy="5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Pendulum at rest I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7984" y="1467315"/>
                <a:ext cx="4511813" cy="12712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3600" dirty="0" smtClean="0"/>
                  <a:t>rest </a:t>
                </a:r>
                <a14:m>
                  <m:oMath xmlns:m="http://schemas.openxmlformats.org/officeDocument/2006/math">
                    <m:r>
                      <a:rPr lang="en-US" altLang="ko-KR" sz="3600" b="0" i="1" smtClean="0">
                        <a:latin typeface="Cambria Math"/>
                      </a:rPr>
                      <m:t>→</m:t>
                    </m:r>
                    <m:acc>
                      <m:accPr>
                        <m:chr m:val="⃗"/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600" b="0" i="1" smtClean="0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n-US" altLang="ko-KR" sz="36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600" b="0" i="1" smtClean="0">
                            <a:latin typeface="Cambria Math"/>
                          </a:rPr>
                          <m:t>0</m:t>
                        </m:r>
                      </m:e>
                    </m:acc>
                    <m:r>
                      <a:rPr lang="en-US" altLang="ko-KR" sz="3600" b="0" i="1" smtClean="0">
                        <a:latin typeface="Cambria Math"/>
                      </a:rPr>
                      <m:t>→</m:t>
                    </m:r>
                    <m:acc>
                      <m:accPr>
                        <m:chr m:val="⃗"/>
                        <m:ctrlPr>
                          <a:rPr lang="en-US" altLang="ko-KR" sz="36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600" b="0" i="1" smtClean="0"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n-US" altLang="ko-KR" sz="3600" b="0" i="1" smtClean="0"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ko-KR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600" i="1">
                            <a:latin typeface="Cambria Math"/>
                          </a:rPr>
                          <m:t>0</m:t>
                        </m:r>
                      </m:e>
                    </m:acc>
                  </m:oMath>
                </a14:m>
                <a:endParaRPr lang="en-US" altLang="ko-KR" sz="3600" dirty="0" smtClean="0"/>
              </a:p>
              <a:p>
                <a:pPr algn="ctr"/>
                <a:r>
                  <a:rPr lang="en-US" altLang="ko-KR" sz="3600" dirty="0" smtClean="0"/>
                  <a:t>No net force.</a:t>
                </a:r>
                <a:endParaRPr lang="ko-KR" altLang="en-US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467315"/>
                <a:ext cx="4511813" cy="1271245"/>
              </a:xfrm>
              <a:prstGeom prst="rect">
                <a:avLst/>
              </a:prstGeom>
              <a:blipFill rotWithShape="1">
                <a:blip r:embed="rId4"/>
                <a:stretch>
                  <a:fillRect l="-3644" t="-1923" b="-173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35702" y="2971800"/>
                <a:ext cx="3289234" cy="8560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ko-KR" sz="4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702" y="2971800"/>
                <a:ext cx="3289234" cy="8560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32040" y="4077072"/>
                <a:ext cx="3206327" cy="85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4400" i="1" smtClean="0">
                          <a:latin typeface="Cambria Math"/>
                        </a:rPr>
                        <m:t>∴</m:t>
                      </m:r>
                      <m:acc>
                        <m:accPr>
                          <m:chr m:val="⃗"/>
                          <m:ctrlPr>
                            <a:rPr lang="ko-KR" altLang="en-US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𝑇</m:t>
                          </m:r>
                        </m:e>
                      </m:acc>
                      <m:r>
                        <a:rPr lang="en-US" altLang="ko-KR" sz="4400" b="0" i="1" smtClean="0">
                          <a:latin typeface="Cambria Math"/>
                        </a:rPr>
                        <m:t>=−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077072"/>
                <a:ext cx="3206327" cy="8516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06119" y="5072157"/>
                <a:ext cx="249260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</a:rPr>
                        <m:t>=+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𝑚𝑔</m:t>
                      </m:r>
                      <m:acc>
                        <m:accPr>
                          <m:chr m:val="⃗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19" y="5072157"/>
                <a:ext cx="2492605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1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ample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782" y="1052736"/>
            <a:ext cx="8472206" cy="635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18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Pendulum at rest Ⅱ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88542" y="1467315"/>
                <a:ext cx="3325462" cy="7825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4000" i="1" smtClean="0"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acc>
                          <m:accPr>
                            <m:chr m:val="⃑"/>
                            <m:ctrlPr>
                              <a:rPr lang="ko-KR" altLang="en-US" sz="40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ko-KR" sz="4000" i="1">
                                <a:latin typeface="Cambria Math" pitchFamily="18" charset="0"/>
                                <a:ea typeface="Cambria Math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altLang="ko-KR" sz="4000" i="1">
                            <a:latin typeface="Cambria Math" pitchFamily="18" charset="0"/>
                            <a:ea typeface="Cambria Math" pitchFamily="18" charset="0"/>
                          </a:rPr>
                          <m:t>𝑛𝑒𝑡</m:t>
                        </m:r>
                      </m:sub>
                    </m:sSub>
                    <m:r>
                      <a:rPr lang="en-US" altLang="ko-KR" sz="40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acc>
                      <m:accPr>
                        <m:chr m:val="⃑"/>
                        <m:ctrlPr>
                          <a:rPr lang="ko-KR" alt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4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altLang="ko-KR" sz="4000" dirty="0" smtClean="0"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lang="ko-KR" altLang="en-US" sz="4000" dirty="0">
                    <a:latin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4000" i="1">
                        <a:latin typeface="Cambria Math" pitchFamily="18" charset="0"/>
                        <a:ea typeface="Cambria Math" pitchFamily="18" charset="0"/>
                      </a:rPr>
                      <m:t>𝑚</m:t>
                    </m:r>
                    <m:acc>
                      <m:accPr>
                        <m:chr m:val="⃑"/>
                        <m:ctrlPr>
                          <a:rPr lang="ko-KR" altLang="en-US" sz="40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4000" b="0" i="1" smtClean="0">
                            <a:latin typeface="Cambria Math" pitchFamily="18" charset="0"/>
                            <a:ea typeface="Cambria Math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ko-KR" altLang="en-US" sz="4000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542" y="1467315"/>
                <a:ext cx="3325462" cy="782587"/>
              </a:xfrm>
              <a:prstGeom prst="rect">
                <a:avLst/>
              </a:prstGeom>
              <a:blipFill rotWithShape="1">
                <a:blip r:embed="rId4"/>
                <a:stretch>
                  <a:fillRect t="-4688" b="-3281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35337" y="3086090"/>
                <a:ext cx="2741969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500" i="1" smtClean="0">
                        <a:latin typeface="Cambria Math" pitchFamily="18" charset="0"/>
                        <a:ea typeface="Cambria Math" pitchFamily="18" charset="0"/>
                      </a:rPr>
                      <m:t>𝑇</m:t>
                    </m:r>
                    <m:r>
                      <a:rPr lang="en-US" altLang="ko-KR" sz="3500" i="1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unc>
                      <m:funcPr>
                        <m:ctrlPr>
                          <a:rPr lang="en-US" altLang="ko-KR" sz="3500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3500" i="0" smtClean="0">
                            <a:latin typeface="Cambria Math" pitchFamily="18" charset="0"/>
                            <a:ea typeface="Cambria Math" pitchFamily="18" charset="0"/>
                          </a:rPr>
                          <m:t>sin</m:t>
                        </m:r>
                      </m:fName>
                      <m:e>
                        <m:r>
                          <a:rPr lang="el-GR" altLang="ko-KR" sz="3500" i="1" smtClean="0"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</m:func>
                    <m:r>
                      <a:rPr lang="en-US" altLang="ko-KR" sz="35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altLang="ko-KR" sz="35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500" b="0" i="1" dirty="0" smtClean="0">
                        <a:latin typeface="Cambria Math"/>
                        <a:ea typeface="Cambria Math" pitchFamily="18" charset="0"/>
                      </a:rPr>
                      <m:t>𝑚𝑎</m:t>
                    </m:r>
                  </m:oMath>
                </a14:m>
                <a:endParaRPr lang="ko-KR" altLang="en-US" sz="3500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337" y="3086090"/>
                <a:ext cx="2741969" cy="6309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6614" y="2372107"/>
                <a:ext cx="2823658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500" i="1" smtClean="0">
                        <a:latin typeface="Cambria Math" pitchFamily="18" charset="0"/>
                        <a:ea typeface="Cambria Math" pitchFamily="18" charset="0"/>
                      </a:rPr>
                      <m:t>𝑇</m:t>
                    </m:r>
                    <m:r>
                      <a:rPr lang="en-US" altLang="ko-KR" sz="3500" i="1" smtClean="0">
                        <a:latin typeface="Cambria Math" pitchFamily="18" charset="0"/>
                        <a:ea typeface="Cambria Math" pitchFamily="18" charset="0"/>
                      </a:rPr>
                      <m:t> </m:t>
                    </m:r>
                    <m:func>
                      <m:funcPr>
                        <m:ctrlPr>
                          <a:rPr lang="en-US" altLang="ko-KR" sz="3500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3500" b="0" i="0" smtClean="0">
                            <a:latin typeface="Cambria Math" pitchFamily="18" charset="0"/>
                            <a:ea typeface="Cambria Math" pitchFamily="18" charset="0"/>
                          </a:rPr>
                          <m:t>cos</m:t>
                        </m:r>
                      </m:fName>
                      <m:e>
                        <m:r>
                          <a:rPr lang="el-GR" altLang="ko-KR" sz="3500" i="1" smtClean="0"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</m:func>
                    <m:r>
                      <a:rPr lang="en-US" altLang="ko-KR" sz="3500" b="0" i="1" smtClean="0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</m:oMath>
                </a14:m>
                <a:r>
                  <a:rPr lang="en-US" altLang="ko-KR" sz="35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3500" b="0" i="1" smtClean="0">
                        <a:latin typeface="Cambria Math" pitchFamily="18" charset="0"/>
                        <a:ea typeface="Cambria Math" pitchFamily="18" charset="0"/>
                      </a:rPr>
                      <m:t>𝑚𝑔</m:t>
                    </m:r>
                  </m:oMath>
                </a14:m>
                <a:endParaRPr lang="ko-KR" altLang="en-US" sz="3500" dirty="0">
                  <a:latin typeface="Cambria Math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614" y="2372107"/>
                <a:ext cx="2823658" cy="63094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왼쪽 중괄호 7"/>
          <p:cNvSpPr/>
          <p:nvPr/>
        </p:nvSpPr>
        <p:spPr>
          <a:xfrm>
            <a:off x="4028522" y="2687577"/>
            <a:ext cx="180020" cy="76464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52320" y="2372107"/>
                <a:ext cx="1587038" cy="813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3500" i="1" smtClean="0">
                        <a:latin typeface="Cambria Math" pitchFamily="18" charset="0"/>
                        <a:ea typeface="Cambria Math" pitchFamily="18" charset="0"/>
                      </a:rPr>
                      <m:t>𝑇</m:t>
                    </m:r>
                  </m:oMath>
                </a14:m>
                <a:r>
                  <a:rPr lang="en-US" altLang="ko-KR" sz="35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altLang="ko-KR" sz="35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500" b="0" i="1" dirty="0" smtClean="0">
                            <a:latin typeface="Cambria Math"/>
                          </a:rPr>
                          <m:t>𝑚𝑔</m:t>
                        </m:r>
                      </m:num>
                      <m:den>
                        <m:func>
                          <m:funcPr>
                            <m:ctrlPr>
                              <a:rPr lang="en-US" altLang="ko-KR" sz="3500" i="1" dirty="0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3500" i="0" dirty="0" smtClean="0"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l-GR" altLang="ko-KR" sz="3500" i="1" dirty="0" smtClean="0">
                                <a:latin typeface="Cambria Math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ko-KR" altLang="en-US" sz="35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2372107"/>
                <a:ext cx="1587038" cy="813108"/>
              </a:xfrm>
              <a:prstGeom prst="rect">
                <a:avLst/>
              </a:prstGeom>
              <a:blipFill rotWithShape="1">
                <a:blip r:embed="rId7"/>
                <a:stretch>
                  <a:fillRect t="-5224" b="-104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28522" y="3753222"/>
                <a:ext cx="5061322" cy="6309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3500" i="1" smtClean="0">
                        <a:latin typeface="Cambria Math"/>
                      </a:rPr>
                      <m:t>∴</m:t>
                    </m:r>
                    <m:r>
                      <a:rPr lang="en-US" altLang="ko-KR" sz="3500" b="0" i="1" smtClean="0">
                        <a:latin typeface="Cambria Math"/>
                      </a:rPr>
                      <m:t>𝑚𝑎</m:t>
                    </m:r>
                    <m:r>
                      <a:rPr lang="en-US" altLang="ko-KR" sz="3500" b="0" i="1" smtClean="0">
                        <a:latin typeface="Cambria Math"/>
                      </a:rPr>
                      <m:t>=</m:t>
                    </m:r>
                    <m:r>
                      <a:rPr lang="en-US" altLang="ko-KR" sz="3500" b="0" i="1" smtClean="0">
                        <a:latin typeface="Cambria Math"/>
                      </a:rPr>
                      <m:t>𝑇</m:t>
                    </m:r>
                    <m:func>
                      <m:funcPr>
                        <m:ctrlPr>
                          <a:rPr lang="en-US" altLang="ko-KR" sz="3500" i="1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3500">
                            <a:latin typeface="Cambria Math" pitchFamily="18" charset="0"/>
                            <a:ea typeface="Cambria Math" pitchFamily="18" charset="0"/>
                          </a:rPr>
                          <m:t>sin</m:t>
                        </m:r>
                      </m:fName>
                      <m:e>
                        <m:r>
                          <a:rPr lang="el-GR" altLang="ko-KR" sz="3500" i="1"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ko-KR" sz="3500" dirty="0" smtClean="0"/>
                  <a:t>=</a:t>
                </a:r>
                <a14:m>
                  <m:oMath xmlns:m="http://schemas.openxmlformats.org/officeDocument/2006/math">
                    <m:r>
                      <a:rPr lang="en-US" altLang="ko-KR" sz="3500" i="1">
                        <a:latin typeface="Cambria Math"/>
                        <a:ea typeface="Cambria Math" pitchFamily="18" charset="0"/>
                      </a:rPr>
                      <m:t>𝑚𝑔</m:t>
                    </m:r>
                    <m:func>
                      <m:funcPr>
                        <m:ctrlPr>
                          <a:rPr lang="en-US" altLang="ko-KR" sz="3500" i="1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3500" b="0" i="0" smtClean="0">
                            <a:latin typeface="Cambria Math"/>
                            <a:ea typeface="Cambria Math" pitchFamily="18" charset="0"/>
                          </a:rPr>
                          <m:t>tan</m:t>
                        </m:r>
                      </m:fName>
                      <m:e>
                        <m:r>
                          <a:rPr lang="el-GR" altLang="ko-KR" sz="3500" i="1"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ko-KR" altLang="en-US" sz="35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522" y="3753222"/>
                <a:ext cx="5061322" cy="630942"/>
              </a:xfrm>
              <a:prstGeom prst="rect">
                <a:avLst/>
              </a:prstGeom>
              <a:blipFill rotWithShape="1">
                <a:blip r:embed="rId8"/>
                <a:stretch>
                  <a:fillRect t="-15534" b="-3495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오른쪽 화살표 17"/>
          <p:cNvSpPr/>
          <p:nvPr/>
        </p:nvSpPr>
        <p:spPr>
          <a:xfrm>
            <a:off x="3740490" y="4543021"/>
            <a:ext cx="288032" cy="29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554691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7112" y="4391953"/>
                <a:ext cx="4908031" cy="2628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3200" dirty="0"/>
                  <a:t>This frame is accelerating </a:t>
                </a:r>
                <a:endParaRPr lang="en-US" altLang="ko-KR" sz="3200" dirty="0" smtClean="0"/>
              </a:p>
              <a:p>
                <a:r>
                  <a:rPr lang="en-US" altLang="ko-KR" sz="3200" dirty="0" smtClean="0"/>
                  <a:t>with </a:t>
                </a:r>
                <a14:m>
                  <m:oMath xmlns:m="http://schemas.openxmlformats.org/officeDocument/2006/math">
                    <m:r>
                      <a:rPr lang="en-US" altLang="ko-KR" sz="3200" i="1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altLang="ko-KR" sz="3200" dirty="0" smtClean="0"/>
                  <a:t>=</a:t>
                </a:r>
                <a14:m>
                  <m:oMath xmlns:m="http://schemas.openxmlformats.org/officeDocument/2006/math">
                    <m:r>
                      <a:rPr lang="en-US" altLang="ko-KR" sz="3200" i="1">
                        <a:latin typeface="Cambria Math"/>
                        <a:ea typeface="Cambria Math" pitchFamily="18" charset="0"/>
                      </a:rPr>
                      <m:t>𝑔</m:t>
                    </m:r>
                    <m:func>
                      <m:funcPr>
                        <m:ctrlPr>
                          <a:rPr lang="en-US" altLang="ko-KR" sz="3200" i="1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 sz="3200" b="0" i="0" smtClean="0">
                            <a:latin typeface="Cambria Math"/>
                            <a:ea typeface="Cambria Math" pitchFamily="18" charset="0"/>
                          </a:rPr>
                          <m:t>tan</m:t>
                        </m:r>
                      </m:fName>
                      <m:e>
                        <m:r>
                          <a:rPr lang="el-GR" altLang="ko-KR" sz="3200" i="1">
                            <a:latin typeface="Cambria Math" pitchFamily="18" charset="0"/>
                            <a:ea typeface="Cambria Math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US" altLang="ko-KR" sz="3200" dirty="0" smtClean="0"/>
                  <a:t> </a:t>
                </a:r>
              </a:p>
              <a:p>
                <a:r>
                  <a:rPr lang="en-US" altLang="ko-KR" sz="3200" dirty="0" smtClean="0"/>
                  <a:t>to the left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ko-KR" alt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ko-KR" sz="3200" i="1">
                            <a:latin typeface="Cambria Math" pitchFamily="18" charset="0"/>
                            <a:ea typeface="Cambria Math" pitchFamily="18" charset="0"/>
                          </a:rPr>
                          <m:t>𝑓</m:t>
                        </m:r>
                      </m:e>
                    </m:acc>
                  </m:oMath>
                </a14:m>
                <a:r>
                  <a:rPr lang="ko-KR" altLang="en-US" sz="3200" dirty="0" smtClean="0">
                    <a:latin typeface="Cambria Math" pitchFamily="18" charset="0"/>
                  </a:rPr>
                  <a:t> </a:t>
                </a:r>
                <a:r>
                  <a:rPr lang="en-US" altLang="ko-KR" sz="3200" dirty="0" smtClean="0">
                    <a:latin typeface="Cambria Math" pitchFamily="18" charset="0"/>
                  </a:rPr>
                  <a:t>is a fictitious force!</a:t>
                </a:r>
                <a:endParaRPr lang="ko-KR" altLang="en-US" sz="3200" dirty="0">
                  <a:latin typeface="Cambria Math" pitchFamily="18" charset="0"/>
                </a:endParaRPr>
              </a:p>
              <a:p>
                <a:endParaRPr lang="en-US" altLang="ko-KR" sz="32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112" y="4391953"/>
                <a:ext cx="4908031" cy="2628668"/>
              </a:xfrm>
              <a:prstGeom prst="rect">
                <a:avLst/>
              </a:prstGeom>
              <a:blipFill rotWithShape="1">
                <a:blip r:embed="rId9"/>
                <a:stretch>
                  <a:fillRect l="-3230" t="-3241" r="-54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오른쪽 화살표 23"/>
          <p:cNvSpPr/>
          <p:nvPr/>
        </p:nvSpPr>
        <p:spPr>
          <a:xfrm>
            <a:off x="7065191" y="2629204"/>
            <a:ext cx="288032" cy="298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4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/>
              <a:t>Accelerating</a:t>
            </a:r>
            <a:r>
              <a:rPr lang="ko-KR" altLang="en-US" sz="8000" b="1" dirty="0" smtClean="0"/>
              <a:t> </a:t>
            </a:r>
            <a:r>
              <a:rPr lang="en-US" altLang="ko-KR" sz="8000" b="1" dirty="0" smtClean="0"/>
              <a:t>Frame</a:t>
            </a:r>
            <a:endParaRPr lang="ko-KR" altLang="en-US" sz="8000" b="1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51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/>
              <a:t>Galilean Transformation</a:t>
            </a:r>
            <a:br>
              <a:rPr lang="en-US" altLang="ko-KR" sz="8000" b="1" dirty="0" smtClean="0"/>
            </a:br>
            <a:r>
              <a:rPr lang="en-US" altLang="ko-KR" sz="8000" b="1" dirty="0" smtClean="0"/>
              <a:t>and Newtonian Mechanics</a:t>
            </a:r>
            <a:endParaRPr lang="ko-KR" altLang="en-US" sz="8000" b="1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41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718788" y="1463182"/>
                <a:ext cx="7776865" cy="4608512"/>
              </a:xfrm>
            </p:spPr>
            <p:txBody>
              <a:bodyPr>
                <a:normAutofit fontScale="92500"/>
              </a:bodyPr>
              <a:lstStyle/>
              <a:p>
                <a:r>
                  <a:rPr lang="ko-KR" altLang="en-US" dirty="0" smtClean="0">
                    <a:latin typeface="Cambria Math"/>
                  </a:rPr>
                  <a:t>가속도와 힘은 어떻게 변환될까</a:t>
                </a:r>
                <a:r>
                  <a:rPr lang="en-US" altLang="ko-KR" dirty="0" smtClean="0">
                    <a:latin typeface="Cambria Math"/>
                  </a:rPr>
                  <a:t>?</a:t>
                </a:r>
                <a:endParaRPr lang="en-US" altLang="ko-KR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𝑡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𝑉𝑡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ko-KR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𝐴𝑡</m:t>
                    </m:r>
                    <m:r>
                      <a:rPr lang="en-US" altLang="ko-KR" i="1" baseline="30000">
                        <a:latin typeface="Cambria Math"/>
                      </a:rPr>
                      <m:t>2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𝑧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𝑉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𝐴𝑡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i="1" baseline="30000">
                            <a:latin typeface="Cambria Math"/>
                          </a:rPr>
                          <m:t>2</m:t>
                        </m:r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  <m:r>
                          <a:rPr lang="en-US" altLang="ko-KR" i="1" baseline="3000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𝐴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:r>
                  <a:rPr lang="ko-KR" altLang="en-US" dirty="0" smtClean="0">
                    <a:latin typeface="Cambria Math"/>
                  </a:rPr>
                  <a:t>가속도가 상대가속도 만큼 다르다</a:t>
                </a:r>
                <a:r>
                  <a:rPr lang="en-US" altLang="ko-KR" dirty="0" smtClean="0">
                    <a:latin typeface="Cambria Math"/>
                  </a:rPr>
                  <a:t>.</a:t>
                </a:r>
              </a:p>
              <a:p>
                <a:r>
                  <a:rPr lang="ko-KR" altLang="en-US" b="0" dirty="0" smtClean="0">
                    <a:latin typeface="Cambria Math"/>
                  </a:rPr>
                  <a:t>따라서 힘도 같고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𝑚𝑎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는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바뀐다</m:t>
                    </m:r>
                    <m:r>
                      <a:rPr lang="en-US" altLang="ko-KR" b="0" i="1" dirty="0" smtClean="0">
                        <a:latin typeface="Cambria Math"/>
                      </a:rPr>
                      <m:t>!</m:t>
                    </m:r>
                  </m:oMath>
                </a14:m>
                <a:endParaRPr lang="en-US" altLang="ko-KR" b="0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𝑎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𝐹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𝑚𝐴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788" y="1463182"/>
                <a:ext cx="7776865" cy="4608512"/>
              </a:xfrm>
              <a:blipFill rotWithShape="1">
                <a:blip r:embed="rId2"/>
                <a:stretch>
                  <a:fillRect l="-1646" t="-17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If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S’ is accelerating with A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0572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sampl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669032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Scale on the Floor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421256" y="2579534"/>
                <a:ext cx="3331874" cy="872114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ko-KR" sz="4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4400" b="0" i="1" smtClean="0">
                              <a:latin typeface="Cambria Math"/>
                            </a:rPr>
                            <m:t>𝑚𝑔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altLang="ko-KR" sz="4400" dirty="0" smtClean="0"/>
              </a:p>
            </p:txBody>
          </p:sp>
        </mc:Choice>
        <mc:Fallback xmlns="">
          <p:sp>
            <p:nvSpPr>
              <p:cNvPr id="7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1256" y="2579534"/>
                <a:ext cx="3331874" cy="87211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/>
              <p:cNvSpPr txBox="1">
                <a:spLocks/>
              </p:cNvSpPr>
              <p:nvPr/>
            </p:nvSpPr>
            <p:spPr>
              <a:xfrm>
                <a:off x="5436096" y="3451648"/>
                <a:ext cx="2339577" cy="8721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410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ko-KR" sz="41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100" i="1">
                              <a:latin typeface="Cambria Math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altLang="ko-KR" sz="4100" dirty="0"/>
              </a:p>
            </p:txBody>
          </p:sp>
        </mc:Choice>
        <mc:Fallback xmlns="">
          <p:sp>
            <p:nvSpPr>
              <p:cNvPr id="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451648"/>
                <a:ext cx="2339577" cy="872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32040" y="4437112"/>
                <a:ext cx="2736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𝑚𝑔</m:t>
                      </m:r>
                    </m:oMath>
                  </m:oMathPara>
                </a14:m>
                <a:endParaRPr lang="en-US" altLang="ko-KR" b="0" dirty="0" smtClean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37112"/>
                <a:ext cx="2736304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8024" y="1628800"/>
                <a:ext cx="3421706" cy="85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𝑁</m:t>
                          </m:r>
                        </m:e>
                      </m:acc>
                      <m:r>
                        <a:rPr lang="en-US" altLang="ko-KR" sz="44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628800"/>
                <a:ext cx="3421706" cy="8516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331640" y="371703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scale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2624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G:\sample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91" y="712363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7584" y="3780329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scale</a:t>
            </a:r>
            <a:endParaRPr lang="ko-KR" altLang="en-US" sz="3200" b="1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Elevator and Weight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363162" y="2363510"/>
                <a:ext cx="3331874" cy="8721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𝑚𝑎</m:t>
                      </m:r>
                      <m:acc>
                        <m:accPr>
                          <m:chr m:val="⃗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altLang="ko-KR" sz="4400" dirty="0" smtClean="0"/>
              </a:p>
            </p:txBody>
          </p:sp>
        </mc:Choice>
        <mc:Fallback xmlns="">
          <p:sp>
            <p:nvSpPr>
              <p:cNvPr id="7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63162" y="2363510"/>
                <a:ext cx="3331874" cy="87211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내용 개체 틀 2"/>
              <p:cNvSpPr txBox="1">
                <a:spLocks/>
              </p:cNvSpPr>
              <p:nvPr/>
            </p:nvSpPr>
            <p:spPr>
              <a:xfrm>
                <a:off x="4338926" y="3284984"/>
                <a:ext cx="4553554" cy="95075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25000" lnSpcReduction="20000"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176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ko-KR" sz="17600" b="0" i="1" smtClean="0">
                          <a:latin typeface="Cambria Math"/>
                        </a:rPr>
                        <m:t>𝑁</m:t>
                      </m:r>
                      <m:r>
                        <a:rPr lang="en-US" altLang="ko-KR" sz="17600" i="1" smtClean="0">
                          <a:latin typeface="Cambria Math"/>
                        </a:rPr>
                        <m:t>=</m:t>
                      </m:r>
                      <m:r>
                        <a:rPr lang="en-US" altLang="ko-KR" sz="17600" b="0" i="1" smtClean="0">
                          <a:latin typeface="Cambria Math"/>
                        </a:rPr>
                        <m:t>𝑚</m:t>
                      </m:r>
                      <m:r>
                        <a:rPr lang="en-US" altLang="ko-KR" sz="17600" b="0" i="1" smtClean="0">
                          <a:latin typeface="Cambria Math"/>
                        </a:rPr>
                        <m:t>(</m:t>
                      </m:r>
                      <m:r>
                        <a:rPr lang="en-US" altLang="ko-KR" sz="17600" b="0" i="1" smtClean="0">
                          <a:latin typeface="Cambria Math"/>
                        </a:rPr>
                        <m:t>𝑔</m:t>
                      </m:r>
                      <m:r>
                        <a:rPr lang="en-US" altLang="ko-KR" sz="17600" b="0" i="1" smtClean="0">
                          <a:latin typeface="Cambria Math"/>
                        </a:rPr>
                        <m:t>+</m:t>
                      </m:r>
                      <m:r>
                        <a:rPr lang="en-US" altLang="ko-KR" sz="17600" b="0" i="1" smtClean="0">
                          <a:latin typeface="Cambria Math"/>
                        </a:rPr>
                        <m:t>𝑎</m:t>
                      </m:r>
                      <m:r>
                        <a:rPr lang="en-US" altLang="ko-KR" sz="17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ko-KR" sz="4400" dirty="0"/>
              </a:p>
            </p:txBody>
          </p:sp>
        </mc:Choice>
        <mc:Fallback xmlns="">
          <p:sp>
            <p:nvSpPr>
              <p:cNvPr id="8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26" y="3284984"/>
                <a:ext cx="4553554" cy="95075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29930" y="1412776"/>
                <a:ext cx="4162550" cy="851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ko-KR" altLang="en-US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ko-KR" sz="4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4400" b="0" i="1" smtClean="0">
                              <a:latin typeface="Cambria Math"/>
                            </a:rPr>
                            <m:t>𝑚𝑔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930" y="1412776"/>
                <a:ext cx="4162550" cy="8516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38926" y="4463794"/>
                <a:ext cx="464858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4400" b="0" i="1" smtClean="0">
                        <a:latin typeface="Cambria Math"/>
                      </a:rPr>
                      <m:t>𝑔</m:t>
                    </m:r>
                    <m:r>
                      <a:rPr lang="en-US" altLang="ko-KR" sz="4400" b="0" i="1" smtClean="0">
                        <a:latin typeface="Cambria Math"/>
                      </a:rPr>
                      <m:t>+</m:t>
                    </m:r>
                    <m:r>
                      <a:rPr lang="en-US" altLang="ko-KR" sz="4400" b="0" i="1" smtClean="0">
                        <a:latin typeface="Cambria Math"/>
                      </a:rPr>
                      <m:t>𝑎</m:t>
                    </m:r>
                    <m:r>
                      <a:rPr lang="en-US" altLang="ko-KR" sz="4400" b="0" i="1" smtClean="0">
                        <a:latin typeface="Cambria Math"/>
                      </a:rPr>
                      <m:t>&gt;</m:t>
                    </m:r>
                    <m:r>
                      <a:rPr lang="en-US" altLang="ko-KR" sz="4400" b="0" i="1" smtClean="0">
                        <a:latin typeface="Cambria Math"/>
                      </a:rPr>
                      <m:t>𝑔</m:t>
                    </m:r>
                    <m:r>
                      <a:rPr lang="en-US" altLang="ko-KR" sz="4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4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ko-KR" sz="4400" b="0" i="1" smtClean="0">
                        <a:latin typeface="Cambria Math"/>
                      </a:rPr>
                      <m:t>𝑎</m:t>
                    </m:r>
                    <m:r>
                      <a:rPr lang="en-US" altLang="ko-KR" sz="4400" b="0" i="1" smtClean="0">
                        <a:latin typeface="Cambria Math"/>
                      </a:rPr>
                      <m:t>&gt;0</m:t>
                    </m:r>
                  </m:oMath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26" y="4463794"/>
                <a:ext cx="464858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38926" y="5488007"/>
                <a:ext cx="464858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4400" b="0" i="1" smtClean="0">
                        <a:latin typeface="Cambria Math"/>
                      </a:rPr>
                      <m:t>𝑔</m:t>
                    </m:r>
                    <m:r>
                      <a:rPr lang="en-US" altLang="ko-KR" sz="4400" b="0" i="1" smtClean="0">
                        <a:latin typeface="Cambria Math"/>
                      </a:rPr>
                      <m:t>+</m:t>
                    </m:r>
                    <m:r>
                      <a:rPr lang="en-US" altLang="ko-KR" sz="4400" b="0" i="1" smtClean="0">
                        <a:latin typeface="Cambria Math"/>
                      </a:rPr>
                      <m:t>𝑎</m:t>
                    </m:r>
                    <m:r>
                      <a:rPr lang="en-US" altLang="ko-KR" sz="4400" b="0" i="1" smtClean="0">
                        <a:latin typeface="Cambria Math"/>
                      </a:rPr>
                      <m:t>&lt;</m:t>
                    </m:r>
                    <m:r>
                      <a:rPr lang="en-US" altLang="ko-KR" sz="4400" b="0" i="1" smtClean="0">
                        <a:latin typeface="Cambria Math"/>
                      </a:rPr>
                      <m:t>𝑔</m:t>
                    </m:r>
                    <m:r>
                      <a:rPr lang="en-US" altLang="ko-KR" sz="4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4400" dirty="0" smtClean="0"/>
                  <a:t>if </a:t>
                </a:r>
                <a14:m>
                  <m:oMath xmlns:m="http://schemas.openxmlformats.org/officeDocument/2006/math">
                    <m:r>
                      <a:rPr lang="en-US" altLang="ko-KR" sz="4400" b="0" i="1" smtClean="0">
                        <a:latin typeface="Cambria Math"/>
                      </a:rPr>
                      <m:t>𝑎</m:t>
                    </m:r>
                    <m:r>
                      <a:rPr lang="en-US" altLang="ko-KR" sz="4400" b="0" i="1" smtClean="0">
                        <a:latin typeface="Cambria Math"/>
                      </a:rPr>
                      <m:t>&lt;0</m:t>
                    </m:r>
                  </m:oMath>
                </a14:m>
                <a:endParaRPr lang="ko-KR" altLang="en-US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926" y="5488007"/>
                <a:ext cx="4648580" cy="769441"/>
              </a:xfrm>
              <a:prstGeom prst="rect">
                <a:avLst/>
              </a:prstGeom>
              <a:blipFill rotWithShape="1">
                <a:blip r:embed="rId7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75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107505" y="1484784"/>
                <a:ext cx="8928992" cy="460851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ko-KR" dirty="0" smtClean="0">
                    <a:hlinkClick r:id="rId2"/>
                  </a:rPr>
                  <a:t>Elevator and Weight</a:t>
                </a:r>
                <a:endParaRPr lang="en-US" altLang="ko-KR" dirty="0" smtClean="0"/>
              </a:p>
              <a:p>
                <a:r>
                  <a:rPr lang="ko-KR" altLang="en-US" dirty="0" smtClean="0"/>
                  <a:t>동영상을 보고 무게가 바뀌는 이유를 알아보자</a:t>
                </a:r>
                <a:endParaRPr lang="en-US" altLang="ko-KR" dirty="0" smtClean="0"/>
              </a:p>
              <a:p>
                <a:r>
                  <a:rPr lang="ko-KR" altLang="en-US" dirty="0" smtClean="0"/>
                  <a:t>저울이 느끼는 무게</a:t>
                </a:r>
                <a:r>
                  <a:rPr lang="en-US" altLang="ko-KR" dirty="0" smtClean="0"/>
                  <a:t>=</a:t>
                </a:r>
                <a:r>
                  <a:rPr lang="ko-KR" altLang="en-US" dirty="0" smtClean="0"/>
                  <a:t>수직항력</a:t>
                </a:r>
                <a:endParaRPr lang="en-US" altLang="ko-KR" dirty="0" smtClean="0"/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𝐹</m:t>
                    </m:r>
                  </m:oMath>
                </a14:m>
                <a:r>
                  <a:rPr lang="en-US" altLang="ko-KR" dirty="0" smtClean="0"/>
                  <a:t>(</a:t>
                </a:r>
                <a:r>
                  <a:rPr lang="ko-KR" altLang="en-US" dirty="0" err="1" smtClean="0"/>
                  <a:t>알짜힘</a:t>
                </a:r>
                <a:r>
                  <a:rPr lang="en-US" altLang="ko-KR" dirty="0" smtClean="0"/>
                  <a:t>, net force)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= </a:t>
                </a:r>
                <a:r>
                  <a:rPr lang="ko-KR" altLang="en-US" dirty="0" smtClean="0"/>
                  <a:t>수직항력 </a:t>
                </a:r>
                <a:r>
                  <a:rPr lang="en-US" altLang="ko-KR" dirty="0" smtClean="0"/>
                  <a:t>– </a:t>
                </a:r>
                <a:r>
                  <a:rPr lang="ko-KR" altLang="en-US" dirty="0" smtClean="0"/>
                  <a:t>중</a:t>
                </a:r>
                <a:r>
                  <a:rPr lang="ko-KR" altLang="en-US" dirty="0"/>
                  <a:t>력</a:t>
                </a:r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</a:rPr>
                      <m:t>𝑔</m:t>
                    </m:r>
                  </m:oMath>
                </a14:m>
                <a:r>
                  <a:rPr lang="en-US" altLang="ko-KR" dirty="0" smtClean="0"/>
                  <a:t>)=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</m:oMath>
                </a14:m>
                <a:endParaRPr lang="en-US" altLang="ko-KR" dirty="0" smtClean="0"/>
              </a:p>
              <a:p>
                <a:r>
                  <a:rPr lang="ko-KR" altLang="en-US" dirty="0" smtClean="0"/>
                  <a:t>수직항력</a:t>
                </a:r>
                <a:r>
                  <a:rPr lang="en-US" altLang="ko-KR" dirty="0" smtClean="0"/>
                  <a:t>=</a:t>
                </a:r>
                <a:r>
                  <a:rPr lang="en-US" altLang="ko-KR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𝑚</m:t>
                    </m:r>
                    <m:r>
                      <a:rPr lang="en-US" altLang="ko-KR" b="0" i="1" smtClean="0">
                        <a:latin typeface="Cambria Math"/>
                      </a:rPr>
                      <m:t>(</m:t>
                    </m:r>
                    <m:r>
                      <a:rPr lang="en-US" altLang="ko-KR" b="0" i="1" smtClean="0">
                        <a:latin typeface="Cambria Math"/>
                      </a:rPr>
                      <m:t>𝑔</m:t>
                    </m:r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  -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n-US" altLang="ko-KR" dirty="0" smtClean="0"/>
                  <a:t> (</a:t>
                </a:r>
                <a:r>
                  <a:rPr lang="ko-KR" altLang="en-US" dirty="0" smtClean="0"/>
                  <a:t>위로가속</a:t>
                </a:r>
                <a:r>
                  <a:rPr lang="en-US" altLang="ko-KR" dirty="0" smtClean="0"/>
                  <a:t>)    : </a:t>
                </a:r>
                <a:r>
                  <a:rPr lang="ko-KR" altLang="en-US" dirty="0" smtClean="0"/>
                  <a:t>무게가 늘어난다</a:t>
                </a:r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  -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i="1">
                        <a:latin typeface="Cambria Math"/>
                      </a:rPr>
                      <m:t>0</m:t>
                    </m:r>
                  </m:oMath>
                </a14:m>
                <a:r>
                  <a:rPr lang="en-US" altLang="ko-KR" dirty="0" smtClean="0"/>
                  <a:t> (</a:t>
                </a:r>
                <a:r>
                  <a:rPr lang="ko-KR" altLang="en-US" dirty="0" smtClean="0"/>
                  <a:t>등속운동</a:t>
                </a:r>
                <a:r>
                  <a:rPr lang="en-US" altLang="ko-KR" dirty="0" smtClean="0"/>
                  <a:t>)    : </a:t>
                </a:r>
                <a:r>
                  <a:rPr lang="ko-KR" altLang="en-US" dirty="0" smtClean="0"/>
                  <a:t>무게가 그대로다</a:t>
                </a:r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  -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𝑎</m:t>
                    </m:r>
                    <m:r>
                      <a:rPr lang="en-US" altLang="ko-KR" b="0" i="1" smtClean="0">
                        <a:latin typeface="Cambria Math"/>
                      </a:rPr>
                      <m:t>&lt;</m:t>
                    </m:r>
                    <m:r>
                      <a:rPr lang="en-US" altLang="ko-KR" i="1">
                        <a:latin typeface="Cambria Math"/>
                      </a:rPr>
                      <m:t>0</m:t>
                    </m:r>
                  </m:oMath>
                </a14:m>
                <a:r>
                  <a:rPr lang="en-US" altLang="ko-KR" dirty="0" smtClean="0"/>
                  <a:t> (</a:t>
                </a:r>
                <a:r>
                  <a:rPr lang="ko-KR" altLang="en-US" dirty="0" err="1" smtClean="0"/>
                  <a:t>아래로가속</a:t>
                </a:r>
                <a:r>
                  <a:rPr lang="en-US" altLang="ko-KR" dirty="0" smtClean="0"/>
                  <a:t>) </a:t>
                </a:r>
                <a:r>
                  <a:rPr lang="en-US" altLang="ko-KR" dirty="0"/>
                  <a:t>: </a:t>
                </a:r>
                <a:r>
                  <a:rPr lang="ko-KR" altLang="en-US" dirty="0"/>
                  <a:t>무게가 줄어든다</a:t>
                </a:r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 smtClean="0"/>
                  <a:t>  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5" y="1484784"/>
                <a:ext cx="8928992" cy="4608512"/>
              </a:xfrm>
              <a:blipFill rotWithShape="1">
                <a:blip r:embed="rId3"/>
                <a:stretch>
                  <a:fillRect l="-1434" t="-26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Elevator</a:t>
            </a:r>
            <a:endParaRPr lang="ko-KR" altLang="en-US" b="1" dirty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2724558" y="6377622"/>
            <a:ext cx="5735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/>
              <a:t>그림출처</a:t>
            </a:r>
            <a:r>
              <a:rPr lang="en-US" altLang="ko-KR" sz="900" dirty="0" smtClean="0"/>
              <a:t>: </a:t>
            </a:r>
            <a:r>
              <a:rPr lang="en-US" altLang="ko-KR" sz="900" dirty="0"/>
              <a:t>http://psi.phys.wits.ac.za/teaching/Connell/phys284/2005/lecture-01/lecture_01/node5.html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158000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5" y="1484784"/>
            <a:ext cx="8928992" cy="4608512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자유낙하하는</a:t>
            </a:r>
            <a:r>
              <a:rPr lang="ko-KR" altLang="en-US" dirty="0" smtClean="0"/>
              <a:t> 엘리베이터 안에서 몸무게를  재면 어떻게 될까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똑 같은 상황에서 양팔저울을 이용하여 무게를 잴 수 있을까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우주 공간의 무중력 상태에서 이와 같은 실험을 하면 무슨 결과가 나올까</a:t>
            </a:r>
            <a:r>
              <a:rPr lang="en-US" altLang="ko-KR" dirty="0" smtClean="0"/>
              <a:t>?</a:t>
            </a:r>
          </a:p>
          <a:p>
            <a:r>
              <a:rPr lang="ko-KR" altLang="en-US" dirty="0" smtClean="0"/>
              <a:t>괘종시계는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Free Fall</a:t>
            </a:r>
            <a:endParaRPr lang="ko-KR" altLang="en-US" b="1" dirty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2724558" y="6377622"/>
            <a:ext cx="5735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/>
              <a:t>그림출처</a:t>
            </a:r>
            <a:r>
              <a:rPr lang="en-US" altLang="ko-KR" sz="900" dirty="0" smtClean="0"/>
              <a:t>: </a:t>
            </a:r>
            <a:r>
              <a:rPr lang="en-US" altLang="ko-KR" sz="900" dirty="0"/>
              <a:t>http://psi.phys.wits.ac.za/teaching/Connell/phys284/2005/lecture-01/lecture_01/node5.html</a:t>
            </a:r>
            <a:endParaRPr lang="ko-KR" altLang="en-US" sz="900" dirty="0"/>
          </a:p>
        </p:txBody>
      </p:sp>
    </p:spTree>
    <p:extLst>
      <p:ext uri="{BB962C8B-B14F-4D97-AF65-F5344CB8AC3E}">
        <p14:creationId xmlns:p14="http://schemas.microsoft.com/office/powerpoint/2010/main" val="36350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김민호\Desktop\sampl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624" y="737096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4932040" y="1476766"/>
                <a:ext cx="3977748" cy="8721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ko-KR" sz="4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𝐹</m:t>
                          </m:r>
                        </m:e>
                      </m:acc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altLang="ko-KR" sz="4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ko-KR" sz="4400" b="0" i="1" smtClean="0">
                              <a:latin typeface="Cambria Math"/>
                            </a:rPr>
                            <m:t>𝑚𝑔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b="0" i="1" smtClean="0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altLang="ko-KR" sz="4400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32040" y="1476766"/>
                <a:ext cx="3977748" cy="87211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Free falling scale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내용 개체 틀 2"/>
              <p:cNvSpPr txBox="1">
                <a:spLocks/>
              </p:cNvSpPr>
              <p:nvPr/>
            </p:nvSpPr>
            <p:spPr>
              <a:xfrm>
                <a:off x="5472783" y="2348880"/>
                <a:ext cx="2339577" cy="8721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4400" i="1" smtClean="0">
                          <a:latin typeface="Cambria Math"/>
                        </a:rPr>
                        <m:t>=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−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𝑚𝑔</m:t>
                      </m:r>
                      <m:acc>
                        <m:accPr>
                          <m:chr m:val="̂"/>
                          <m:ctrlPr>
                            <a:rPr lang="en-US" altLang="ko-KR" sz="4400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ko-KR" sz="4400" i="1"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altLang="ko-KR" sz="4400" dirty="0"/>
              </a:p>
            </p:txBody>
          </p:sp>
        </mc:Choice>
        <mc:Fallback xmlns="">
          <p:sp>
            <p:nvSpPr>
              <p:cNvPr id="6" name="내용 개체 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83" y="2348880"/>
                <a:ext cx="2339577" cy="8721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788024" y="3284983"/>
                <a:ext cx="24014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=0</m:t>
                      </m:r>
                    </m:oMath>
                  </m:oMathPara>
                </a14:m>
                <a:endParaRPr lang="en-US" altLang="ko-KR" sz="4400" b="0" dirty="0" smtClean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284983"/>
                <a:ext cx="2401416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788024" y="4408374"/>
            <a:ext cx="3168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dirty="0" smtClean="0"/>
              <a:t>Weightless!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600" y="3852337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/>
              <a:t>scale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5950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sample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1"/>
            <a:ext cx="7884368" cy="591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Balance scale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525835" y="4221088"/>
                <a:ext cx="405771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</a:rPr>
                        <m:t>𝑀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𝑟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ko-KR" sz="4400" b="0" i="1" smtClean="0"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835" y="4221088"/>
                <a:ext cx="4057714" cy="7694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72033" y="5035823"/>
                <a:ext cx="2565318" cy="1247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4400" b="0" i="1" smtClean="0">
                          <a:latin typeface="Cambria Math"/>
                        </a:rPr>
                        <m:t>𝑚</m:t>
                      </m:r>
                      <m:r>
                        <a:rPr lang="en-US" altLang="ko-KR" sz="4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sz="4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4400" b="0" i="1" smtClean="0"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en-US" altLang="ko-KR" sz="4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n-US" altLang="ko-KR" sz="4400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033" y="5035823"/>
                <a:ext cx="2565318" cy="12475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2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5" y="1484784"/>
            <a:ext cx="8928992" cy="460851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hlinkClick r:id="rId2"/>
              </a:rPr>
              <a:t>회전하는</a:t>
            </a:r>
            <a:r>
              <a:rPr lang="en-US" altLang="ko-KR" dirty="0" smtClean="0">
                <a:hlinkClick r:id="rId2"/>
              </a:rPr>
              <a:t> </a:t>
            </a:r>
            <a:r>
              <a:rPr lang="ko-KR" altLang="en-US" dirty="0" smtClean="0">
                <a:hlinkClick r:id="rId2"/>
              </a:rPr>
              <a:t>수조에 담긴 물의 표면을 관찰하자</a:t>
            </a:r>
            <a:r>
              <a:rPr lang="en-US" altLang="ko-KR" dirty="0" smtClean="0">
                <a:hlinkClick r:id="rId2"/>
              </a:rPr>
              <a:t>.</a:t>
            </a:r>
            <a:endParaRPr lang="en-US" altLang="ko-KR" dirty="0" smtClean="0"/>
          </a:p>
          <a:p>
            <a:r>
              <a:rPr lang="ko-KR" altLang="en-US" dirty="0" smtClean="0"/>
              <a:t>회전축 근처의 수면은 내려가고 축으로부터 멀 수록 수면이 올라간다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수조와 함께 돌아가는 </a:t>
            </a:r>
            <a:r>
              <a:rPr lang="ko-KR" altLang="en-US" dirty="0" err="1" smtClean="0"/>
              <a:t>좌표계에서</a:t>
            </a:r>
            <a:r>
              <a:rPr lang="ko-KR" altLang="en-US" dirty="0" smtClean="0"/>
              <a:t> 관찰한 현상을 활용하여 이 좌표계가 관성좌표계가 아님을 밝혀보자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Rotating Frame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67480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19" y="1484784"/>
            <a:ext cx="8712969" cy="4608512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비관성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좌표계에서</a:t>
            </a:r>
            <a:r>
              <a:rPr lang="ko-KR" altLang="en-US" dirty="0" smtClean="0"/>
              <a:t> 힘으로 오인할 수 있지만 </a:t>
            </a:r>
            <a:r>
              <a:rPr lang="ko-KR" altLang="en-US" dirty="0" err="1" smtClean="0"/>
              <a:t>관성좌표계에서는</a:t>
            </a:r>
            <a:r>
              <a:rPr lang="ko-KR" altLang="en-US" dirty="0" smtClean="0"/>
              <a:t> 힘으로 보이지 않는 것을 </a:t>
            </a:r>
            <a:r>
              <a:rPr lang="ko-KR" altLang="en-US" dirty="0" err="1" smtClean="0"/>
              <a:t>가짜힘이라고</a:t>
            </a:r>
            <a:r>
              <a:rPr lang="ko-KR" altLang="en-US" dirty="0" smtClean="0"/>
              <a:t> 부른다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회전 </a:t>
            </a:r>
            <a:r>
              <a:rPr lang="ko-KR" altLang="en-US" dirty="0" err="1" smtClean="0"/>
              <a:t>좌표계에서</a:t>
            </a:r>
            <a:r>
              <a:rPr lang="ko-KR" altLang="en-US" dirty="0" smtClean="0"/>
              <a:t> 나타나는 원심력은 대표적인 예이다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자유낙하하는</a:t>
            </a:r>
            <a:r>
              <a:rPr lang="ko-KR" altLang="en-US" dirty="0" smtClean="0"/>
              <a:t> 엘리베이터 안에서 가만히 있는 물체의 가짜 힘을 찾아보자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/>
              <a:t>  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Fictitious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Force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7568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en-US" altLang="ko-KR" sz="8000" b="1" dirty="0" smtClean="0"/>
              <a:t>Law of Inertia</a:t>
            </a:r>
            <a:endParaRPr lang="ko-KR" altLang="en-US" sz="8000" b="1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51519" y="1484784"/>
                <a:ext cx="8784977" cy="4896544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관성좌표계란 관성의 법칙이 성립하는       </a:t>
                </a:r>
                <a:r>
                  <a:rPr lang="ko-KR" altLang="en-US" dirty="0" err="1" smtClean="0"/>
                  <a:t>좌표계이다</a:t>
                </a:r>
                <a:r>
                  <a:rPr lang="en-US" altLang="ko-KR" dirty="0" smtClean="0"/>
                  <a:t>. </a:t>
                </a:r>
              </a:p>
              <a:p>
                <a:r>
                  <a:rPr lang="ko-KR" altLang="en-US" dirty="0" smtClean="0"/>
                  <a:t>관성</a:t>
                </a:r>
                <a:r>
                  <a:rPr lang="en-US" altLang="ko-KR" dirty="0" smtClean="0"/>
                  <a:t> </a:t>
                </a:r>
                <a:r>
                  <a:rPr lang="ko-KR" altLang="en-US" dirty="0" err="1" smtClean="0"/>
                  <a:t>좌표계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ko-KR" altLang="en-US" dirty="0" smtClean="0"/>
                  <a:t>가 존재한다고 가정하자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또 다른 </a:t>
                </a:r>
                <a:r>
                  <a:rPr lang="ko-KR" altLang="en-US" dirty="0" err="1" smtClean="0"/>
                  <a:t>관성좌표계</a:t>
                </a:r>
                <a:r>
                  <a:rPr lang="ko-KR" alt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′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 smtClean="0"/>
                  <a:t>을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 smtClean="0"/>
                  <a:t>에서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보면 등속도</a:t>
                </a:r>
                <a14:m>
                  <m:oMath xmlns:m="http://schemas.openxmlformats.org/officeDocument/2006/math">
                    <m:r>
                      <a:rPr lang="en-US" altLang="ko-KR" b="0" i="0" smtClean="0">
                        <a:latin typeface="Cambria Math"/>
                      </a:rPr>
                      <m:t>(</m:t>
                    </m:r>
                    <m:r>
                      <a:rPr lang="en-US" altLang="ko-KR" i="1">
                        <a:latin typeface="Cambria Math"/>
                      </a:rPr>
                      <m:t>𝑣</m:t>
                    </m:r>
                    <m:r>
                      <a:rPr lang="en-US" altLang="ko-K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ko-KR" altLang="en-US" dirty="0" smtClean="0"/>
                  <a:t>로 이동함을 보이시오</a:t>
                </a:r>
                <a:r>
                  <a:rPr lang="en-US" altLang="ko-KR" dirty="0" smtClean="0"/>
                  <a:t>. </a:t>
                </a:r>
              </a:p>
              <a:p>
                <a:r>
                  <a:rPr lang="ko-KR" altLang="en-US" dirty="0" smtClean="0"/>
                  <a:t>두 좌표계간의 상대적 대칭성에 의거하여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는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en-US" altLang="ko-KR" i="1">
                        <a:latin typeface="Cambria Math"/>
                      </a:rPr>
                      <m:t>′</m:t>
                    </m:r>
                  </m:oMath>
                </a14:m>
                <a:r>
                  <a:rPr lang="ko-KR" altLang="en-US" dirty="0"/>
                  <a:t>에서 보았을 때 속도</a:t>
                </a:r>
                <a14:m>
                  <m:oMath xmlns:m="http://schemas.openxmlformats.org/officeDocument/2006/math">
                    <m:r>
                      <a:rPr lang="en-US" altLang="ko-KR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i="1">
                        <a:latin typeface="Cambria Math"/>
                      </a:rPr>
                      <m:t>𝑣</m:t>
                    </m:r>
                  </m:oMath>
                </a14:m>
                <a:r>
                  <a:rPr lang="ko-KR" altLang="en-US" dirty="0" smtClean="0"/>
                  <a:t>로 움직여야 함을 보이시오</a:t>
                </a:r>
                <a:r>
                  <a:rPr lang="en-US" altLang="ko-KR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ko-KR" altLang="en-US" b="0" i="1" smtClean="0">
                        <a:latin typeface="Cambria Math"/>
                      </a:rPr>
                      <m:t>와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  <m:r>
                      <a:rPr lang="en-US" altLang="ko-KR" i="1">
                        <a:latin typeface="Cambria Math"/>
                      </a:rPr>
                      <m:t>𝑆</m:t>
                    </m:r>
                    <m:r>
                      <a:rPr lang="en-US" altLang="ko-KR" i="1">
                        <a:latin typeface="Cambria Math"/>
                      </a:rPr>
                      <m:t>′</m:t>
                    </m:r>
                  </m:oMath>
                </a14:m>
                <a:r>
                  <a:rPr lang="ko-KR" altLang="en-US" dirty="0" smtClean="0"/>
                  <a:t>는 동등해야 한다</a:t>
                </a:r>
                <a:r>
                  <a:rPr lang="en-US" altLang="ko-KR" dirty="0" smtClean="0"/>
                  <a:t>.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19" y="1484784"/>
                <a:ext cx="8784977" cy="4896544"/>
              </a:xfrm>
              <a:blipFill rotWithShape="1">
                <a:blip r:embed="rId2"/>
                <a:stretch>
                  <a:fillRect l="-1527" t="-1743" r="-625" b="-149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Inertial Reference Frame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08123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19" y="1196752"/>
            <a:ext cx="8784977" cy="468052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갑자기 서는 버스 안에서 일어나는 일을 생각하고 </a:t>
            </a:r>
            <a:r>
              <a:rPr lang="ko-KR" altLang="en-US" dirty="0" smtClean="0">
                <a:hlinkClick r:id="rId2"/>
              </a:rPr>
              <a:t>이 버스</a:t>
            </a:r>
            <a:r>
              <a:rPr lang="ko-KR" altLang="en-US" dirty="0" smtClean="0"/>
              <a:t>에 고정된 좌표계가 관성좌표계가 아님을 보이시오</a:t>
            </a:r>
            <a:r>
              <a:rPr lang="en-US" altLang="ko-KR" dirty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err="1" smtClean="0"/>
              <a:t>자유낙하하는</a:t>
            </a:r>
            <a:r>
              <a:rPr lang="ko-KR" altLang="en-US" dirty="0" smtClean="0"/>
              <a:t> 물체에 고정된 좌표계가 관성좌표계가 아님을 보이시오</a:t>
            </a:r>
            <a:r>
              <a:rPr lang="en-US" altLang="ko-KR" dirty="0" smtClean="0"/>
              <a:t>.</a:t>
            </a:r>
          </a:p>
          <a:p>
            <a:r>
              <a:rPr lang="en-US" altLang="ko-KR" dirty="0">
                <a:hlinkClick r:id="rId3"/>
              </a:rPr>
              <a:t>Foucault Pendulum</a:t>
            </a:r>
            <a:r>
              <a:rPr lang="en-US" altLang="ko-KR" dirty="0"/>
              <a:t> </a:t>
            </a:r>
            <a:r>
              <a:rPr lang="ko-KR" altLang="en-US" dirty="0"/>
              <a:t>실험을</a:t>
            </a:r>
            <a:r>
              <a:rPr lang="en-US" altLang="ko-KR" dirty="0"/>
              <a:t> </a:t>
            </a:r>
            <a:r>
              <a:rPr lang="ko-KR" altLang="en-US" dirty="0"/>
              <a:t>보고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지표면에 고정된 좌표계가 관성좌표계가 아님   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을 보이시오</a:t>
            </a:r>
            <a:r>
              <a:rPr lang="en-US" altLang="ko-KR" dirty="0"/>
              <a:t>.</a:t>
            </a:r>
          </a:p>
          <a:p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Non-Inertial Reference Frame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8732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251519" y="1484784"/>
                <a:ext cx="6192689" cy="4608512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b="0" i="1" smtClean="0">
                        <a:latin typeface="Cambria Math"/>
                      </a:rPr>
                      <m:t>두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관성좌표계가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en-US" altLang="ko-KR" i="1">
                        <a:latin typeface="Cambria Math"/>
                      </a:rPr>
                      <m:t>𝑥</m:t>
                    </m:r>
                    <m:r>
                      <a:rPr lang="ko-KR" altLang="en-US" b="0" i="1" smtClean="0">
                        <a:latin typeface="Cambria Math"/>
                      </a:rPr>
                      <m:t>축을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b="0" i="1" smtClean="0">
                        <a:latin typeface="Cambria Math"/>
                      </a:rPr>
                      <m:t>따라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b="0" i="1" smtClean="0">
                          <a:latin typeface="Cambria Math"/>
                        </a:rPr>
                        <m:t>균일한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ko-KR" altLang="en-US" b="0" i="1" smtClean="0">
                          <a:latin typeface="Cambria Math"/>
                        </a:rPr>
                        <m:t>상대속도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en-US" altLang="ko-KR" b="0" i="1" smtClean="0">
                          <a:latin typeface="Cambria Math"/>
                        </a:rPr>
                        <m:t>𝑉</m:t>
                      </m:r>
                      <m:r>
                        <a:rPr lang="ko-KR" altLang="en-US" b="0" i="1" smtClean="0">
                          <a:latin typeface="Cambria Math"/>
                        </a:rPr>
                        <m:t>로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ko-KR" altLang="en-US" b="0" i="1" smtClean="0">
                          <a:latin typeface="Cambria Math"/>
                        </a:rPr>
                        <m:t>운동하는</m:t>
                      </m:r>
                      <m:r>
                        <a:rPr lang="en-US" altLang="ko-KR" b="0" i="1" smtClean="0">
                          <a:latin typeface="Cambria Math"/>
                        </a:rPr>
                        <m:t> </m:t>
                      </m:r>
                      <m:r>
                        <a:rPr lang="ko-KR" altLang="en-US" b="0" i="1" smtClean="0">
                          <a:latin typeface="Cambria Math"/>
                        </a:rPr>
                        <m:t>경우</m:t>
                      </m:r>
                    </m:oMath>
                  </m:oMathPara>
                </a14:m>
                <a:endParaRPr lang="en-US" altLang="ko-KR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𝑡</m:t>
                    </m:r>
                    <m:r>
                      <m:rPr>
                        <m:nor/>
                      </m:rPr>
                      <a:rPr lang="en-US" altLang="ko-KR" b="0" i="0" smtClean="0">
                        <a:latin typeface="Cambria Math"/>
                      </a:rPr>
                      <m:t> :</m:t>
                    </m:r>
                  </m:oMath>
                </a14:m>
                <a:r>
                  <a:rPr lang="en-US" altLang="ko-KR" b="0" i="0" dirty="0" smtClean="0">
                    <a:latin typeface="Cambria Math"/>
                  </a:rPr>
                  <a:t> 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time is invariant</a:t>
                </a:r>
                <a:endParaRPr lang="en-US" altLang="ko-KR" b="0" i="0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ko-KR" altLang="en-US" b="0" dirty="0" smtClean="0"/>
                  <a:t>  </a:t>
                </a:r>
                <a14:m>
                  <m:oMath xmlns:m="http://schemas.openxmlformats.org/officeDocument/2006/math">
                    <m:r>
                      <a:rPr lang="ko-KR" altLang="en-US" b="0" i="1" dirty="0" smtClean="0">
                        <a:latin typeface="Cambria Math"/>
                      </a:rPr>
                      <m:t>두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좌표계의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시간은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동일하다</m:t>
                    </m:r>
                  </m:oMath>
                </a14:m>
                <a:r>
                  <a:rPr lang="en-US" altLang="ko-KR" b="0" i="1" dirty="0" smtClean="0">
                    <a:latin typeface="Cambria Math"/>
                  </a:rPr>
                  <a:t>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𝑥</m:t>
                    </m:r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𝑉𝑡</m:t>
                    </m:r>
                    <m:r>
                      <a:rPr lang="en-US" altLang="ko-KR" b="0" i="1" smtClean="0">
                        <a:latin typeface="Cambria Math"/>
                      </a:rPr>
                      <m:t>,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𝑦</m:t>
                    </m:r>
                    <m:r>
                      <a:rPr lang="en-US" altLang="ko-KR" b="0" i="1" smtClean="0">
                        <a:latin typeface="Cambria Math"/>
                      </a:rPr>
                      <m:t>,   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  <m:r>
                      <a:rPr lang="en-US" altLang="ko-KR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ko-KR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altLang="ko-KR" dirty="0" smtClean="0"/>
                  <a:t>  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coordinates are covariant</a:t>
                </a:r>
              </a:p>
              <a:p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𝑆</m:t>
                    </m:r>
                    <m:r>
                      <a:rPr lang="en-US" altLang="ko-KR" b="0" i="1" smtClean="0">
                        <a:latin typeface="Cambria Math"/>
                      </a:rPr>
                      <m:t> </m:t>
                    </m:r>
                    <m:r>
                      <a:rPr lang="ko-KR" altLang="en-US" i="1" dirty="0">
                        <a:latin typeface="Cambria Math"/>
                      </a:rPr>
                      <m:t>에서</m:t>
                    </m:r>
                    <m:r>
                      <a:rPr lang="en-US" altLang="ko-KR" i="1" dirty="0">
                        <a:latin typeface="Cambria Math"/>
                      </a:rPr>
                      <m:t> </m:t>
                    </m:r>
                    <m:r>
                      <a:rPr lang="ko-KR" altLang="en-US" i="1" dirty="0">
                        <a:latin typeface="Cambria Math"/>
                      </a:rPr>
                      <m:t>본</m:t>
                    </m:r>
                    <m:r>
                      <a:rPr lang="en-US" altLang="ko-KR" i="1" dirty="0">
                        <a:latin typeface="Cambria Math"/>
                      </a:rPr>
                      <m:t> </m:t>
                    </m:r>
                    <m:r>
                      <a:rPr lang="ko-KR" altLang="en-US" i="1" dirty="0">
                        <a:latin typeface="Cambria Math"/>
                      </a:rPr>
                      <m:t>물체의</m:t>
                    </m:r>
                    <m:r>
                      <a:rPr lang="en-US" altLang="ko-KR" i="1" dirty="0">
                        <a:latin typeface="Cambria Math"/>
                      </a:rPr>
                      <m:t> </m:t>
                    </m:r>
                    <m:r>
                      <a:rPr lang="ko-KR" altLang="en-US" i="1" dirty="0">
                        <a:latin typeface="Cambria Math"/>
                      </a:rPr>
                      <m:t>속도</m:t>
                    </m:r>
                    <m:r>
                      <a:rPr lang="ko-KR" altLang="en-US" b="0" i="1" dirty="0" smtClean="0">
                        <a:latin typeface="Cambria Math"/>
                      </a:rPr>
                      <m:t>가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ko-KR" altLang="en-US" b="0" i="1" dirty="0" smtClean="0">
                        <a:latin typeface="Cambria Math"/>
                      </a:rPr>
                      <m:t>라면</m:t>
                    </m:r>
                  </m:oMath>
                </a14:m>
                <a:endParaRPr lang="en-US" altLang="ko-KR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𝑆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ko-KR" altLang="en-US" b="0" i="1" dirty="0" smtClean="0">
                        <a:latin typeface="Cambria Math"/>
                      </a:rPr>
                      <m:t>에서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본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물체의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  <m:r>
                      <a:rPr lang="ko-KR" altLang="en-US" b="0" i="1" dirty="0" smtClean="0">
                        <a:latin typeface="Cambria Math"/>
                      </a:rPr>
                      <m:t>속도는</m:t>
                    </m:r>
                    <m:r>
                      <a:rPr lang="en-US" altLang="ko-KR" b="0" i="1" dirty="0" smtClean="0">
                        <a:latin typeface="Cambria Math"/>
                      </a:rPr>
                      <m:t> </m:t>
                    </m:r>
                  </m:oMath>
                </a14:m>
                <a:endParaRPr lang="en-US" altLang="ko-KR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US" altLang="ko-KR" b="0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en-US" altLang="ko-KR" b="0" i="1" smtClean="0">
                        <a:latin typeface="Cambria Math"/>
                      </a:rPr>
                      <m:t>′=</m:t>
                    </m:r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en-US" altLang="ko-KR" i="1">
                        <a:latin typeface="Cambria Math"/>
                      </a:rPr>
                      <m:t>−</m:t>
                    </m:r>
                    <m:r>
                      <a:rPr lang="en-US" altLang="ko-KR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이다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역으로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ko-K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/>
                          </a:rPr>
                          <m:t>𝑣</m:t>
                        </m:r>
                      </m:e>
                      <m:sup>
                        <m:r>
                          <a:rPr lang="en-US" altLang="ko-KR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r>
                      <a:rPr lang="en-US" altLang="ko-KR" i="1">
                        <a:latin typeface="Cambria Math"/>
                      </a:rPr>
                      <m:t>𝑉</m:t>
                    </m:r>
                  </m:oMath>
                </a14:m>
                <a:endParaRPr lang="en-US" altLang="ko-KR" dirty="0" smtClean="0"/>
              </a:p>
              <a:p>
                <a:pPr marL="0" indent="0">
                  <a:buNone/>
                </a:pPr>
                <a:r>
                  <a:rPr lang="en-US" altLang="ko-KR" dirty="0"/>
                  <a:t> </a:t>
                </a:r>
                <a:r>
                  <a:rPr lang="en-US" altLang="ko-KR" dirty="0" smtClean="0"/>
                  <a:t> </a:t>
                </a:r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19" y="1484784"/>
                <a:ext cx="6192689" cy="4608512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Galilean Transformation</a:t>
            </a:r>
            <a:endParaRPr lang="ko-KR" altLang="en-US" b="1" dirty="0"/>
          </a:p>
        </p:txBody>
      </p:sp>
      <p:sp>
        <p:nvSpPr>
          <p:cNvPr id="8" name="날짜 개체 틀 3"/>
          <p:cNvSpPr txBox="1">
            <a:spLocks/>
          </p:cNvSpPr>
          <p:nvPr/>
        </p:nvSpPr>
        <p:spPr>
          <a:xfrm>
            <a:off x="2724558" y="6377622"/>
            <a:ext cx="57358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900" dirty="0" smtClean="0"/>
              <a:t>그림출처</a:t>
            </a:r>
            <a:r>
              <a:rPr lang="en-US" altLang="ko-KR" sz="900" dirty="0" smtClean="0"/>
              <a:t>: </a:t>
            </a:r>
            <a:r>
              <a:rPr lang="en-US" altLang="ko-KR" sz="900" dirty="0"/>
              <a:t>http://psi.phys.wits.ac.za/teaching/Connell/phys284/2005/lecture-01/lecture_01/node5.html</a:t>
            </a:r>
            <a:endParaRPr lang="ko-KR" altLang="en-US" sz="900" dirty="0"/>
          </a:p>
        </p:txBody>
      </p:sp>
      <p:pic>
        <p:nvPicPr>
          <p:cNvPr id="2" name="Picture 2" descr="\includegraphics[width=0.7\textwidth]{ref_frames.eps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70522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81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691680" y="1951672"/>
            <a:ext cx="6192689" cy="4608512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Time is invariant</a:t>
            </a:r>
          </a:p>
          <a:p>
            <a:r>
              <a:rPr lang="en-US" altLang="ko-KR" dirty="0" smtClean="0"/>
              <a:t>Mass is invariant</a:t>
            </a:r>
          </a:p>
          <a:p>
            <a:r>
              <a:rPr lang="en-US" altLang="ko-KR" dirty="0" smtClean="0"/>
              <a:t>Coordinates are covariant</a:t>
            </a:r>
          </a:p>
          <a:p>
            <a:r>
              <a:rPr lang="en-US" altLang="ko-KR" dirty="0" smtClean="0"/>
              <a:t>Velocities are covariant</a:t>
            </a:r>
          </a:p>
          <a:p>
            <a:r>
              <a:rPr lang="en-US" altLang="ko-KR" dirty="0" smtClean="0"/>
              <a:t>Acceleration is invariant</a:t>
            </a:r>
            <a:endParaRPr lang="en-US" altLang="ko-KR" dirty="0"/>
          </a:p>
          <a:p>
            <a:r>
              <a:rPr lang="en-US" altLang="ko-KR" dirty="0" smtClean="0"/>
              <a:t>Force is invariant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 smtClean="0"/>
              <a:t>Invariant/Covariant</a:t>
            </a:r>
          </a:p>
          <a:p>
            <a:r>
              <a:rPr lang="en-US" altLang="ko-KR" b="1" dirty="0" smtClean="0"/>
              <a:t>under Galilean Transformation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0012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8352928" cy="4608512"/>
              </a:xfrm>
            </p:spPr>
            <p:txBody>
              <a:bodyPr>
                <a:normAutofit/>
              </a:bodyPr>
              <a:lstStyle/>
              <a:p>
                <a:r>
                  <a:rPr lang="ko-KR" altLang="en-US" dirty="0" smtClean="0"/>
                  <a:t>변위 </a:t>
                </a:r>
                <a:r>
                  <a:rPr lang="en-US" altLang="ko-KR" dirty="0" smtClean="0">
                    <a:sym typeface="Wingdings" pitchFamily="2" charset="2"/>
                  </a:rPr>
                  <a:t> </a:t>
                </a:r>
                <a:r>
                  <a:rPr lang="ko-KR" altLang="en-US" dirty="0" smtClean="0">
                    <a:sym typeface="Wingdings" pitchFamily="2" charset="2"/>
                  </a:rPr>
                  <a:t>속도 </a:t>
                </a:r>
                <a:r>
                  <a:rPr lang="en-US" altLang="ko-KR" dirty="0" smtClean="0">
                    <a:sym typeface="Wingdings" pitchFamily="2" charset="2"/>
                  </a:rPr>
                  <a:t> </a:t>
                </a:r>
                <a:r>
                  <a:rPr lang="ko-KR" altLang="en-US" dirty="0" smtClean="0">
                    <a:sym typeface="Wingdings" pitchFamily="2" charset="2"/>
                  </a:rPr>
                  <a:t>가속도 얻는 법</a:t>
                </a:r>
                <a:endParaRPr lang="en-US" altLang="ko-KR" dirty="0" smtClean="0"/>
              </a:p>
              <a:p>
                <a:r>
                  <a:rPr lang="ko-KR" altLang="en-US" dirty="0" smtClean="0"/>
                  <a:t>속도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𝑣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는</a:t>
                </a:r>
                <a:r>
                  <a:rPr lang="en-US" altLang="ko-KR" dirty="0" smtClean="0"/>
                  <a:t> </a:t>
                </a:r>
                <a:r>
                  <a:rPr lang="ko-KR" altLang="en-US" dirty="0" smtClean="0"/>
                  <a:t>변위를 시간에 관해 미분</a:t>
                </a:r>
                <a:endParaRPr lang="en-US" altLang="ko-KR" dirty="0" smtClean="0"/>
              </a:p>
              <a:p>
                <a:r>
                  <a:rPr lang="ko-KR" altLang="en-US" dirty="0" smtClean="0"/>
                  <a:t>등속도 운동을 하면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/>
                      </a:rPr>
                      <m:t>𝑣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 smtClean="0"/>
                  <a:t>는 상수</a:t>
                </a:r>
                <a:endParaRPr lang="en-US" altLang="ko-KR" dirty="0" smtClean="0"/>
              </a:p>
              <a:p>
                <a:r>
                  <a:rPr lang="ko-KR" altLang="en-US" dirty="0" smtClean="0"/>
                  <a:t>가속도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  <m:r>
                      <a:rPr lang="en-US" altLang="ko-K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𝑣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ko-KR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/>
                          </a:rPr>
                          <m:t>𝑑</m:t>
                        </m:r>
                        <m:r>
                          <a:rPr lang="en-US" altLang="ko-KR" i="1" baseline="30000">
                            <a:latin typeface="Cambria Math"/>
                          </a:rPr>
                          <m:t>2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altLang="ko-KR" i="1">
                            <a:latin typeface="Cambria Math"/>
                          </a:rPr>
                          <m:t>𝑑𝑡</m:t>
                        </m:r>
                        <m:r>
                          <a:rPr lang="en-US" altLang="ko-KR" i="1" baseline="3000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ko-KR" dirty="0"/>
                  <a:t> </a:t>
                </a:r>
                <a:r>
                  <a:rPr lang="ko-KR" altLang="en-US" dirty="0"/>
                  <a:t>는</a:t>
                </a:r>
                <a:r>
                  <a:rPr lang="en-US" altLang="ko-KR" dirty="0"/>
                  <a:t> </a:t>
                </a:r>
                <a:r>
                  <a:rPr lang="ko-KR" altLang="en-US" dirty="0" smtClean="0"/>
                  <a:t>속</a:t>
                </a:r>
                <a:r>
                  <a:rPr lang="ko-KR" altLang="en-US" dirty="0"/>
                  <a:t>도</a:t>
                </a:r>
                <a:r>
                  <a:rPr lang="ko-KR" altLang="en-US" dirty="0" smtClean="0"/>
                  <a:t>를 </a:t>
                </a:r>
                <a:r>
                  <a:rPr lang="ko-KR" altLang="en-US" dirty="0"/>
                  <a:t>시간에 관해 미분</a:t>
                </a:r>
                <a:endParaRPr lang="en-US" altLang="ko-KR" dirty="0"/>
              </a:p>
              <a:p>
                <a:r>
                  <a:rPr lang="ko-KR" altLang="en-US" dirty="0"/>
                  <a:t>등속도이면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/>
                      </a:rPr>
                      <m:t>𝑎</m:t>
                    </m:r>
                    <m:r>
                      <a:rPr lang="en-US" altLang="ko-KR" i="1">
                        <a:latin typeface="Cambria Math"/>
                      </a:rPr>
                      <m:t> </m:t>
                    </m:r>
                  </m:oMath>
                </a14:m>
                <a:r>
                  <a:rPr lang="ko-KR" altLang="en-US" dirty="0"/>
                  <a:t>는 </a:t>
                </a:r>
                <a:r>
                  <a:rPr lang="en-US" altLang="ko-KR" dirty="0" smtClean="0"/>
                  <a:t>0</a:t>
                </a:r>
                <a:endParaRPr lang="en-US" altLang="ko-KR" dirty="0"/>
              </a:p>
              <a:p>
                <a:endParaRPr lang="en-US" altLang="ko-KR" dirty="0" smtClean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8352928" cy="4608512"/>
              </a:xfrm>
              <a:blipFill rotWithShape="1">
                <a:blip r:embed="rId2"/>
                <a:stretch>
                  <a:fillRect l="-1679" t="-185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24315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등속운동에서 변위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속도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가속도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8229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2012</a:t>
            </a:r>
            <a:r>
              <a:rPr lang="ko-KR" altLang="en-US" dirty="0" smtClean="0"/>
              <a:t>년도 </a:t>
            </a:r>
            <a:r>
              <a:rPr lang="en-US" altLang="ko-KR" dirty="0" smtClean="0"/>
              <a:t>1</a:t>
            </a:r>
            <a:r>
              <a:rPr lang="ko-KR" altLang="en-US" dirty="0" smtClean="0"/>
              <a:t>학기 </a:t>
            </a:r>
            <a:r>
              <a:rPr lang="ko-KR" altLang="en-US" dirty="0"/>
              <a:t>𝐸</a:t>
            </a:r>
            <a:r>
              <a:rPr lang="en-US" altLang="ko-KR" dirty="0"/>
              <a:t>=</a:t>
            </a:r>
            <a:r>
              <a:rPr lang="ko-KR" altLang="en-US" dirty="0"/>
              <a:t>𝑚𝑐</a:t>
            </a:r>
            <a:r>
              <a:rPr lang="en-US" altLang="ko-KR" baseline="30000" dirty="0"/>
              <a:t>2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880" y="314927"/>
            <a:ext cx="9107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b="1" dirty="0" smtClean="0"/>
              <a:t>등속운동에서 변위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속도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가속도</a:t>
            </a:r>
            <a:endParaRPr lang="ko-KR" altLang="en-US" b="1" dirty="0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1115616" y="4500409"/>
            <a:ext cx="28083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1547664" y="1971745"/>
            <a:ext cx="0" cy="29607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5004048" y="4482137"/>
            <a:ext cx="280831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5436096" y="1971745"/>
            <a:ext cx="0" cy="29607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547664" y="3204265"/>
            <a:ext cx="21602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983855" y="1772816"/>
                <a:ext cx="56380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i="1">
                          <a:latin typeface="Cambria Math"/>
                        </a:rPr>
                        <m:t>𝑣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855" y="1772816"/>
                <a:ext cx="56380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3499318" y="4419690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18" y="4419690"/>
                <a:ext cx="50084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4788024" y="1772816"/>
                <a:ext cx="55938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772816"/>
                <a:ext cx="55938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7383526" y="4428401"/>
                <a:ext cx="5008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2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sz="3200" dirty="0"/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526" y="4428401"/>
                <a:ext cx="50084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연결선 22"/>
          <p:cNvCxnSpPr/>
          <p:nvPr/>
        </p:nvCxnSpPr>
        <p:spPr>
          <a:xfrm flipV="1">
            <a:off x="5442303" y="2556193"/>
            <a:ext cx="2082025" cy="1152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979753" y="2844225"/>
                <a:ext cx="6399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i="1">
                          <a:latin typeface="Cambria Math"/>
                        </a:rPr>
                        <m:t>𝑣</m:t>
                      </m:r>
                      <m:r>
                        <a:rPr lang="en-US" altLang="ko-KR" sz="2800" i="1" baseline="-2500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53" y="2844225"/>
                <a:ext cx="639919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4900811" y="3523655"/>
                <a:ext cx="63510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2800" i="1" baseline="-2500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811" y="3523655"/>
                <a:ext cx="635109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직선 연결선 26"/>
          <p:cNvCxnSpPr/>
          <p:nvPr/>
        </p:nvCxnSpPr>
        <p:spPr>
          <a:xfrm>
            <a:off x="5442303" y="3708321"/>
            <a:ext cx="208202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flipV="1">
            <a:off x="7524328" y="2556193"/>
            <a:ext cx="0" cy="115212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7524328" y="2978949"/>
                <a:ext cx="5718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𝑣</m:t>
                      </m:r>
                      <m:r>
                        <a:rPr lang="en-US" altLang="ko-KR" i="1" baseline="-25000">
                          <a:latin typeface="Cambria Math"/>
                        </a:rPr>
                        <m:t>0</m:t>
                      </m:r>
                      <m:r>
                        <a:rPr lang="en-US" altLang="ko-KR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978949"/>
                <a:ext cx="571823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연결선 30"/>
          <p:cNvCxnSpPr/>
          <p:nvPr/>
        </p:nvCxnSpPr>
        <p:spPr>
          <a:xfrm>
            <a:off x="5436096" y="2560385"/>
            <a:ext cx="2082025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직사각형 31"/>
              <p:cNvSpPr/>
              <p:nvPr/>
            </p:nvSpPr>
            <p:spPr>
              <a:xfrm>
                <a:off x="4322084" y="2375719"/>
                <a:ext cx="136392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𝑥</m:t>
                      </m:r>
                      <m:r>
                        <a:rPr lang="en-US" altLang="ko-KR" i="1" baseline="-25000">
                          <a:latin typeface="Cambria Math"/>
                        </a:rPr>
                        <m:t>0</m:t>
                      </m:r>
                      <m:r>
                        <a:rPr lang="en-US" altLang="ko-KR" b="0" i="1" smtClean="0">
                          <a:latin typeface="Cambria Math"/>
                        </a:rPr>
                        <m:t>+</m:t>
                      </m:r>
                      <m:r>
                        <a:rPr lang="en-US" altLang="ko-KR" i="1" smtClean="0">
                          <a:latin typeface="Cambria Math"/>
                        </a:rPr>
                        <m:t>𝑣</m:t>
                      </m:r>
                      <m:r>
                        <a:rPr lang="en-US" altLang="ko-KR" i="1" baseline="-25000">
                          <a:latin typeface="Cambria Math"/>
                        </a:rPr>
                        <m:t>0</m:t>
                      </m:r>
                      <m:r>
                        <a:rPr lang="en-US" altLang="ko-KR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2" name="직사각형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084" y="2375719"/>
                <a:ext cx="1363928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직선 연결선 32"/>
          <p:cNvCxnSpPr/>
          <p:nvPr/>
        </p:nvCxnSpPr>
        <p:spPr>
          <a:xfrm flipV="1">
            <a:off x="3419872" y="3209201"/>
            <a:ext cx="0" cy="1291208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/>
              <p:cNvSpPr/>
              <p:nvPr/>
            </p:nvSpPr>
            <p:spPr>
              <a:xfrm>
                <a:off x="1851544" y="3670139"/>
                <a:ext cx="133645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i="1" smtClean="0">
                          <a:latin typeface="Cambria Math"/>
                        </a:rPr>
                        <m:t>면</m:t>
                      </m:r>
                      <m:r>
                        <a:rPr lang="ko-KR" altLang="en-US" b="0" i="1" smtClean="0">
                          <a:latin typeface="Cambria Math"/>
                        </a:rPr>
                        <m:t>적</m:t>
                      </m:r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r>
                        <a:rPr lang="en-US" altLang="ko-KR" i="1">
                          <a:latin typeface="Cambria Math"/>
                        </a:rPr>
                        <m:t>𝑣</m:t>
                      </m:r>
                      <m:r>
                        <a:rPr lang="en-US" altLang="ko-KR" i="1" baseline="-25000">
                          <a:latin typeface="Cambria Math"/>
                        </a:rPr>
                        <m:t>0</m:t>
                      </m:r>
                      <m:r>
                        <a:rPr lang="en-US" altLang="ko-KR" i="1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5" name="직사각형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544" y="3670139"/>
                <a:ext cx="1336456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직사각형 35"/>
              <p:cNvSpPr/>
              <p:nvPr/>
            </p:nvSpPr>
            <p:spPr>
              <a:xfrm>
                <a:off x="5556512" y="1340768"/>
                <a:ext cx="22097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2800" b="0" i="0" smtClean="0">
                          <a:latin typeface="Cambria Math"/>
                        </a:rPr>
                        <m:t>=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ko-KR" sz="2800" i="1" baseline="-25000">
                          <a:latin typeface="Cambria Math"/>
                        </a:rPr>
                        <m:t>0</m:t>
                      </m:r>
                      <m:r>
                        <a:rPr lang="en-US" altLang="ko-KR" sz="2800" i="1">
                          <a:latin typeface="Cambria Math"/>
                        </a:rPr>
                        <m:t>+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𝑣</m:t>
                      </m:r>
                      <m:r>
                        <a:rPr lang="en-US" altLang="ko-KR" sz="2800" i="1" baseline="-25000">
                          <a:latin typeface="Cambria Math"/>
                        </a:rPr>
                        <m:t>0</m:t>
                      </m:r>
                      <m:r>
                        <a:rPr lang="en-US" altLang="ko-KR" sz="28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altLang="ko-KR" sz="2800" dirty="0"/>
              </a:p>
            </p:txBody>
          </p:sp>
        </mc:Choice>
        <mc:Fallback xmlns="">
          <p:sp>
            <p:nvSpPr>
              <p:cNvPr id="36" name="직사각형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512" y="1340768"/>
                <a:ext cx="2209707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1187624" y="1340768"/>
                <a:ext cx="32396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800" i="1" smtClean="0">
                        <a:latin typeface="Cambria Math"/>
                      </a:rPr>
                      <m:t>𝑣</m:t>
                    </m:r>
                    <m:r>
                      <a:rPr lang="en-US" altLang="ko-KR" sz="2800" i="1" smtClean="0">
                        <a:latin typeface="Cambria Math"/>
                      </a:rPr>
                      <m:t> =</m:t>
                    </m:r>
                  </m:oMath>
                </a14:m>
                <a:r>
                  <a:rPr lang="en-US" altLang="ko-KR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sz="2800" i="1">
                        <a:latin typeface="Cambria Math"/>
                      </a:rPr>
                      <m:t>𝑣</m:t>
                    </m:r>
                    <m:r>
                      <a:rPr lang="en-US" altLang="ko-KR" sz="2800" i="1" baseline="-25000">
                        <a:latin typeface="Cambria Math"/>
                      </a:rPr>
                      <m:t>0 </m:t>
                    </m:r>
                  </m:oMath>
                </a14:m>
                <a:r>
                  <a:rPr lang="en-US" altLang="ko-KR" sz="2800" dirty="0" smtClean="0"/>
                  <a:t> = constant</a:t>
                </a:r>
                <a:endParaRPr lang="en-US" altLang="ko-KR" sz="2800" dirty="0"/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340768"/>
                <a:ext cx="3239669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1628" r="-2825" b="-313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68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1959</TotalTime>
  <Words>1466</Words>
  <Application>Microsoft Office PowerPoint</Application>
  <PresentationFormat>화면 슬라이드 쇼(4:3)</PresentationFormat>
  <Paragraphs>233</Paragraphs>
  <Slides>28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Office 테마</vt:lpstr>
      <vt:lpstr>E=mc2</vt:lpstr>
      <vt:lpstr>Galilean Transformation and Newtonian Mechanics</vt:lpstr>
      <vt:lpstr>Law of Inertia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F=ma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Accelerating Frame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R&amp;D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E=mc2</dc:title>
  <dc:creator>Microsoft Corporation</dc:creator>
  <cp:lastModifiedBy>김민호</cp:lastModifiedBy>
  <cp:revision>155</cp:revision>
  <dcterms:created xsi:type="dcterms:W3CDTF">2006-10-05T04:04:58Z</dcterms:created>
  <dcterms:modified xsi:type="dcterms:W3CDTF">2012-03-27T13:28:52Z</dcterms:modified>
</cp:coreProperties>
</file>