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9" r:id="rId2"/>
    <p:sldId id="290" r:id="rId3"/>
    <p:sldId id="291" r:id="rId4"/>
    <p:sldId id="288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69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89BEA-AB67-4F66-A5EE-FD9D5B2F2BB3}" type="datetimeFigureOut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5A40F-7B0A-4BC8-BCF1-AC9146840A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868C5-E520-4635-AD82-053AB740A978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ko-K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868C5-E520-4635-AD82-053AB740A978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그림 36" descr="m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그룹 21"/>
          <p:cNvGrpSpPr/>
          <p:nvPr userDrawn="1"/>
        </p:nvGrpSpPr>
        <p:grpSpPr>
          <a:xfrm>
            <a:off x="2643174" y="2617163"/>
            <a:ext cx="6102900" cy="3812233"/>
            <a:chOff x="2643174" y="2617163"/>
            <a:chExt cx="6102900" cy="3812233"/>
          </a:xfrm>
        </p:grpSpPr>
        <p:pic>
          <p:nvPicPr>
            <p:cNvPr id="23" name="그림 22" descr="main-5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43174" y="2617163"/>
              <a:ext cx="5248667" cy="3337567"/>
            </a:xfrm>
            <a:prstGeom prst="rect">
              <a:avLst/>
            </a:prstGeom>
          </p:spPr>
        </p:pic>
        <p:grpSp>
          <p:nvGrpSpPr>
            <p:cNvPr id="8" name="그룹 13"/>
            <p:cNvGrpSpPr/>
            <p:nvPr/>
          </p:nvGrpSpPr>
          <p:grpSpPr>
            <a:xfrm>
              <a:off x="7174425" y="3667127"/>
              <a:ext cx="1571649" cy="1352559"/>
              <a:chOff x="7215206" y="3500438"/>
              <a:chExt cx="1571649" cy="1352559"/>
            </a:xfrm>
          </p:grpSpPr>
          <p:grpSp>
            <p:nvGrpSpPr>
              <p:cNvPr id="9" name="그룹 32"/>
              <p:cNvGrpSpPr/>
              <p:nvPr/>
            </p:nvGrpSpPr>
            <p:grpSpPr>
              <a:xfrm>
                <a:off x="7286644" y="3500438"/>
                <a:ext cx="1500211" cy="1223967"/>
                <a:chOff x="6448425" y="2795583"/>
                <a:chExt cx="1500211" cy="1223967"/>
              </a:xfrm>
            </p:grpSpPr>
            <p:sp>
              <p:nvSpPr>
                <p:cNvPr id="35" name="자유형 34"/>
                <p:cNvSpPr/>
                <p:nvPr/>
              </p:nvSpPr>
              <p:spPr>
                <a:xfrm>
                  <a:off x="6448425" y="2971800"/>
                  <a:ext cx="285750" cy="1047750"/>
                </a:xfrm>
                <a:custGeom>
                  <a:avLst/>
                  <a:gdLst>
                    <a:gd name="connsiteX0" fmla="*/ 0 w 285750"/>
                    <a:gd name="connsiteY0" fmla="*/ 1047750 h 1047750"/>
                    <a:gd name="connsiteX1" fmla="*/ 0 w 285750"/>
                    <a:gd name="connsiteY1" fmla="*/ 0 h 1047750"/>
                    <a:gd name="connsiteX2" fmla="*/ 285750 w 285750"/>
                    <a:gd name="connsiteY2" fmla="*/ 0 h 1047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85750" h="1047750">
                      <a:moveTo>
                        <a:pt x="0" y="1047750"/>
                      </a:moveTo>
                      <a:lnTo>
                        <a:pt x="0" y="0"/>
                      </a:lnTo>
                      <a:lnTo>
                        <a:pt x="285750" y="0"/>
                      </a:lnTo>
                    </a:path>
                  </a:pathLst>
                </a:custGeom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직사각형 35"/>
                <p:cNvSpPr/>
                <p:nvPr/>
              </p:nvSpPr>
              <p:spPr>
                <a:xfrm>
                  <a:off x="6734190" y="2795583"/>
                  <a:ext cx="1214446" cy="35719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4" name="타원 33"/>
              <p:cNvSpPr/>
              <p:nvPr/>
            </p:nvSpPr>
            <p:spPr>
              <a:xfrm>
                <a:off x="7215206" y="4708997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그룹 19"/>
            <p:cNvGrpSpPr/>
            <p:nvPr/>
          </p:nvGrpSpPr>
          <p:grpSpPr>
            <a:xfrm>
              <a:off x="2979605" y="2988878"/>
              <a:ext cx="1495449" cy="1352559"/>
              <a:chOff x="2162145" y="2128829"/>
              <a:chExt cx="1495449" cy="1352559"/>
            </a:xfrm>
          </p:grpSpPr>
          <p:sp>
            <p:nvSpPr>
              <p:cNvPr id="30" name="자유형 29"/>
              <p:cNvSpPr/>
              <p:nvPr/>
            </p:nvSpPr>
            <p:spPr>
              <a:xfrm>
                <a:off x="2233583" y="2305046"/>
                <a:ext cx="285750" cy="1047750"/>
              </a:xfrm>
              <a:custGeom>
                <a:avLst/>
                <a:gdLst>
                  <a:gd name="connsiteX0" fmla="*/ 0 w 285750"/>
                  <a:gd name="connsiteY0" fmla="*/ 1047750 h 1047750"/>
                  <a:gd name="connsiteX1" fmla="*/ 0 w 285750"/>
                  <a:gd name="connsiteY1" fmla="*/ 0 h 1047750"/>
                  <a:gd name="connsiteX2" fmla="*/ 285750 w 285750"/>
                  <a:gd name="connsiteY2" fmla="*/ 0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" h="1047750">
                    <a:moveTo>
                      <a:pt x="0" y="1047750"/>
                    </a:moveTo>
                    <a:lnTo>
                      <a:pt x="0" y="0"/>
                    </a:lnTo>
                    <a:lnTo>
                      <a:pt x="285750" y="0"/>
                    </a:lnTo>
                  </a:path>
                </a:pathLst>
              </a:cu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2443148" y="2128829"/>
                <a:ext cx="1214446" cy="3571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2162145" y="3337388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그룹 25"/>
            <p:cNvGrpSpPr/>
            <p:nvPr/>
          </p:nvGrpSpPr>
          <p:grpSpPr>
            <a:xfrm>
              <a:off x="3898787" y="5067312"/>
              <a:ext cx="2081227" cy="1362084"/>
              <a:chOff x="3081327" y="4186243"/>
              <a:chExt cx="2081227" cy="1362084"/>
            </a:xfrm>
          </p:grpSpPr>
          <p:sp>
            <p:nvSpPr>
              <p:cNvPr id="27" name="자유형 26"/>
              <p:cNvSpPr/>
              <p:nvPr/>
            </p:nvSpPr>
            <p:spPr>
              <a:xfrm flipV="1">
                <a:off x="3152764" y="4314835"/>
                <a:ext cx="847731" cy="1047750"/>
              </a:xfrm>
              <a:custGeom>
                <a:avLst/>
                <a:gdLst>
                  <a:gd name="connsiteX0" fmla="*/ 0 w 285750"/>
                  <a:gd name="connsiteY0" fmla="*/ 1047750 h 1047750"/>
                  <a:gd name="connsiteX1" fmla="*/ 0 w 285750"/>
                  <a:gd name="connsiteY1" fmla="*/ 0 h 1047750"/>
                  <a:gd name="connsiteX2" fmla="*/ 285750 w 285750"/>
                  <a:gd name="connsiteY2" fmla="*/ 0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" h="1047750">
                    <a:moveTo>
                      <a:pt x="0" y="1047750"/>
                    </a:moveTo>
                    <a:lnTo>
                      <a:pt x="0" y="0"/>
                    </a:lnTo>
                    <a:lnTo>
                      <a:pt x="285750" y="0"/>
                    </a:lnTo>
                  </a:path>
                </a:pathLst>
              </a:cu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>
              <a:xfrm flipV="1">
                <a:off x="3948108" y="5191137"/>
                <a:ext cx="1214446" cy="3571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타원 28"/>
              <p:cNvSpPr/>
              <p:nvPr/>
            </p:nvSpPr>
            <p:spPr>
              <a:xfrm flipV="1">
                <a:off x="3081327" y="4186243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8FB-72AB-43D3-8E80-1C05B81BDAD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42A0-6C86-479D-AF44-28718051B1C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62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7" name="내용 개체 틀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7145" y="0"/>
            <a:ext cx="1681359" cy="576064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559" y="116632"/>
            <a:ext cx="1094065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59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100"/>
            <a:ext cx="8229600" cy="909603"/>
          </a:xfrm>
        </p:spPr>
        <p:txBody>
          <a:bodyPr>
            <a:normAutofit/>
          </a:bodyPr>
          <a:lstStyle>
            <a:lvl1pPr>
              <a:defRPr sz="3500" b="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EDB2-4F6E-4ED2-BE58-E2E7AC48B5E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718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831-14F0-41C7-AF20-3A18219CE81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929-2B37-421B-B67E-67D9F9B8E41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나비.png"/>
          <p:cNvPicPr>
            <a:picLocks noChangeAspect="1"/>
          </p:cNvPicPr>
          <p:nvPr userDrawn="1"/>
        </p:nvPicPr>
        <p:blipFill>
          <a:blip r:embed="rId2" cstate="print"/>
          <a:srcRect l="53795" r="16418"/>
          <a:stretch>
            <a:fillRect/>
          </a:stretch>
        </p:blipFill>
        <p:spPr>
          <a:xfrm rot="565956">
            <a:off x="4555403" y="1982222"/>
            <a:ext cx="1587514" cy="132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526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m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AF6D-C76C-4C9C-9261-ED9F46F26EB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929-2B37-421B-B67E-67D9F9B8E41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나비.png"/>
          <p:cNvPicPr>
            <a:picLocks noChangeAspect="1"/>
          </p:cNvPicPr>
          <p:nvPr userDrawn="1"/>
        </p:nvPicPr>
        <p:blipFill>
          <a:blip r:embed="rId3" cstate="print"/>
          <a:srcRect l="53795" r="16418"/>
          <a:stretch>
            <a:fillRect/>
          </a:stretch>
        </p:blipFill>
        <p:spPr>
          <a:xfrm rot="565956">
            <a:off x="4555403" y="1982222"/>
            <a:ext cx="1587514" cy="132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032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53E43-9D7E-4BA0-A601-1423E101A6A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2011-08-09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ED817-8916-4AB1-8B31-91DBDF1BD750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mai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0" y="6444343"/>
            <a:ext cx="9144000" cy="413657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prstClr val="white"/>
              </a:solidFill>
              <a:latin typeface="Adobe Heiti Std R" pitchFamily="34" charset="-128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0499DD-56A7-4718-9C99-A5B7C0C0B775}" type="datetime1">
              <a:rPr kumimoji="1" lang="ko-KR" altLang="en-US" smtClean="0">
                <a:solidFill>
                  <a:prstClr val="black">
                    <a:tint val="75000"/>
                  </a:prstClr>
                </a:solidFill>
                <a:ea typeface="굴림" pitchFamily="50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2011-08-09</a:t>
            </a:fld>
            <a:endParaRPr kumimoji="1" lang="ko-KR" altLang="en-US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dirty="0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907A34-08DF-4F0F-AE4A-D23DEC13E25C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  <a:ea typeface="굴림" pitchFamily="50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2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tx1"/>
          </a:solidFill>
          <a:latin typeface="Adobe Heiti Std R" pitchFamily="34" charset="-128"/>
          <a:ea typeface="HY견고딕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1571" name="Picture 3" descr="목차선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645024"/>
            <a:ext cx="5891559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1573" name="Rectangle 5"/>
          <p:cNvSpPr>
            <a:spLocks noChangeArrowheads="1"/>
          </p:cNvSpPr>
          <p:nvPr/>
        </p:nvSpPr>
        <p:spPr bwMode="auto">
          <a:xfrm>
            <a:off x="1469598" y="2132856"/>
            <a:ext cx="6211957" cy="308392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5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한국경제의 발전과 </a:t>
            </a:r>
            <a:endParaRPr kumimoji="1" lang="en-US" altLang="ko-KR" sz="5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5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성장동력</a:t>
            </a:r>
            <a:endParaRPr kumimoji="1" lang="en-US" altLang="ko-KR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altLang="ko-KR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altLang="ko-KR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9CB3B-C699-42F1-A2B8-2E902481244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2011-08-09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ED817-8916-4AB1-8B31-91DBDF1BD750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0021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6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572000"/>
          </a:xfrm>
          <a:noFill/>
          <a:ln/>
        </p:spPr>
        <p:txBody>
          <a:bodyPr/>
          <a:lstStyle/>
          <a:p>
            <a:pPr>
              <a:spcAft>
                <a:spcPct val="40000"/>
              </a:spcAft>
            </a:pPr>
            <a:r>
              <a:rPr lang="ko-KR" altLang="en-US" dirty="0">
                <a:solidFill>
                  <a:schemeClr val="tx1"/>
                </a:solidFill>
              </a:rPr>
              <a:t>토지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물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광물자원 등과 같이 </a:t>
            </a:r>
            <a:r>
              <a:rPr lang="ko-KR" altLang="en-US" dirty="0" smtClean="0">
                <a:solidFill>
                  <a:schemeClr val="tx1"/>
                </a:solidFill>
              </a:rPr>
              <a:t>천연적 생산요소</a:t>
            </a:r>
            <a:r>
              <a:rPr lang="ko-KR" altLang="en-US" dirty="0" smtClean="0"/>
              <a:t>임</a:t>
            </a:r>
            <a:r>
              <a:rPr lang="en-US" altLang="ko-KR" dirty="0" smtClean="0"/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그러나 자연자원은 생산성 향상의  필수적 요소는 아님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endParaRPr lang="en-US" altLang="ko-KR" dirty="0"/>
          </a:p>
          <a:p>
            <a:pPr lvl="1"/>
            <a:r>
              <a:rPr lang="ko-KR" altLang="en-US" dirty="0" smtClean="0"/>
              <a:t>재생가능자원</a:t>
            </a:r>
            <a:r>
              <a:rPr lang="en-US" altLang="ko-KR" dirty="0"/>
              <a:t>(Renewable Resources)</a:t>
            </a:r>
          </a:p>
          <a:p>
            <a:pPr lvl="2"/>
            <a:r>
              <a:rPr lang="ko-KR" altLang="en-US" dirty="0" smtClean="0"/>
              <a:t>산림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농산물</a:t>
            </a:r>
            <a:endParaRPr lang="ko-KR" altLang="en-US" dirty="0"/>
          </a:p>
          <a:p>
            <a:pPr lvl="1"/>
            <a:r>
              <a:rPr lang="ko-KR" altLang="en-US" dirty="0" smtClean="0"/>
              <a:t>재생불가능자원</a:t>
            </a:r>
            <a:r>
              <a:rPr lang="en-US" altLang="ko-KR" dirty="0"/>
              <a:t>(Non-Renewable Resources)</a:t>
            </a:r>
          </a:p>
          <a:p>
            <a:pPr lvl="2"/>
            <a:r>
              <a:rPr lang="ko-KR" altLang="en-US" dirty="0"/>
              <a:t>석유</a:t>
            </a:r>
            <a:r>
              <a:rPr lang="en-US" altLang="ko-KR" dirty="0"/>
              <a:t>, </a:t>
            </a:r>
            <a:r>
              <a:rPr lang="ko-KR" altLang="en-US" dirty="0"/>
              <a:t>석탄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915400" cy="692150"/>
          </a:xfrm>
          <a:noFill/>
          <a:ln/>
        </p:spPr>
        <p:txBody>
          <a:bodyPr>
            <a:normAutofit fontScale="90000"/>
          </a:bodyPr>
          <a:lstStyle/>
          <a:p>
            <a:r>
              <a:rPr lang="ko-KR" altLang="en-US" sz="4000" dirty="0">
                <a:latin typeface="Arial" charset="0"/>
              </a:rPr>
              <a:t>자연자원</a:t>
            </a:r>
            <a:endParaRPr lang="ko-KR" altLang="en-US" sz="3100" dirty="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9067800" cy="1066800"/>
          </a:xfrm>
          <a:noFill/>
          <a:ln/>
        </p:spPr>
        <p:txBody>
          <a:bodyPr/>
          <a:lstStyle/>
          <a:p>
            <a:r>
              <a:rPr lang="ko-KR" altLang="en-US" sz="4000" dirty="0">
                <a:latin typeface="Arial" charset="0"/>
              </a:rPr>
              <a:t>기술지식</a:t>
            </a:r>
            <a:endParaRPr lang="ko-KR" altLang="en-US" sz="3100" dirty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03388"/>
            <a:ext cx="7772400" cy="4849812"/>
          </a:xfrm>
          <a:noFill/>
          <a:ln/>
        </p:spPr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재화와 서비스를 생산하는 최선의 방법에 대한 이해 </a:t>
            </a:r>
          </a:p>
          <a:p>
            <a:r>
              <a:rPr lang="ko-KR" altLang="en-US" dirty="0">
                <a:solidFill>
                  <a:schemeClr val="tx2"/>
                </a:solidFill>
              </a:rPr>
              <a:t>기술지식</a:t>
            </a:r>
            <a:r>
              <a:rPr lang="en-US" altLang="ko-KR" dirty="0">
                <a:solidFill>
                  <a:schemeClr val="tx2"/>
                </a:solidFill>
              </a:rPr>
              <a:t>(Technological Knowledge)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ko-KR" altLang="en-US" dirty="0" smtClean="0"/>
              <a:t>기술과 지식에 이해와 </a:t>
            </a:r>
            <a:r>
              <a:rPr lang="ko-KR" altLang="en-US" dirty="0"/>
              <a:t>응용능력	  </a:t>
            </a:r>
            <a:endParaRPr lang="en-US" altLang="ko-KR" dirty="0"/>
          </a:p>
          <a:p>
            <a:r>
              <a:rPr lang="ko-KR" altLang="en-US" dirty="0">
                <a:solidFill>
                  <a:schemeClr val="tx2"/>
                </a:solidFill>
              </a:rPr>
              <a:t>인적자본</a:t>
            </a:r>
            <a:r>
              <a:rPr lang="en-US" altLang="ko-KR" dirty="0">
                <a:solidFill>
                  <a:schemeClr val="tx2"/>
                </a:solidFill>
              </a:rPr>
              <a:t>(Human Capital)</a:t>
            </a:r>
            <a:endParaRPr lang="en-US" altLang="ko-KR" dirty="0">
              <a:solidFill>
                <a:schemeClr val="tx1"/>
              </a:solidFill>
            </a:endParaRPr>
          </a:p>
          <a:p>
            <a:pPr lvl="1"/>
            <a:r>
              <a:rPr lang="ko-KR" altLang="en-US" dirty="0"/>
              <a:t>기술지식이 사람들에게 </a:t>
            </a:r>
            <a:r>
              <a:rPr lang="ko-KR" altLang="en-US" dirty="0" smtClean="0"/>
              <a:t>전파된 정도</a:t>
            </a:r>
            <a:endParaRPr lang="en-US" altLang="ko-KR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909603"/>
          </a:xfrm>
          <a:noFill/>
          <a:ln/>
        </p:spPr>
        <p:txBody>
          <a:bodyPr/>
          <a:lstStyle/>
          <a:p>
            <a:r>
              <a:rPr lang="ko-KR" altLang="en-US" sz="4000" dirty="0" smtClean="0"/>
              <a:t>경제발전과 정부정책</a:t>
            </a:r>
            <a:endParaRPr lang="ko-KR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20000" cy="3810000"/>
          </a:xfrm>
          <a:noFill/>
          <a:ln/>
        </p:spPr>
        <p:txBody>
          <a:bodyPr/>
          <a:lstStyle/>
          <a:p>
            <a:pPr>
              <a:spcAft>
                <a:spcPct val="40000"/>
              </a:spcAft>
            </a:pPr>
            <a:r>
              <a:rPr lang="ko-KR" altLang="en-US" dirty="0" smtClean="0">
                <a:solidFill>
                  <a:schemeClr val="tx1"/>
                </a:solidFill>
              </a:rPr>
              <a:t>정책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법률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문화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전통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제도와 관행 등도 </a:t>
            </a:r>
            <a:r>
              <a:rPr lang="ko-KR" altLang="en-US" dirty="0" smtClean="0">
                <a:solidFill>
                  <a:schemeClr val="tx1"/>
                </a:solidFill>
              </a:rPr>
              <a:t>생산성에 영향을 </a:t>
            </a:r>
            <a:r>
              <a:rPr lang="ko-KR" altLang="en-US" dirty="0">
                <a:solidFill>
                  <a:schemeClr val="tx1"/>
                </a:solidFill>
              </a:rPr>
              <a:t>미치는 </a:t>
            </a:r>
            <a:r>
              <a:rPr lang="ko-KR" altLang="en-US" dirty="0" smtClean="0">
                <a:solidFill>
                  <a:schemeClr val="tx1"/>
                </a:solidFill>
              </a:rPr>
              <a:t>변수임</a:t>
            </a:r>
            <a:r>
              <a:rPr lang="en-US" altLang="ko-KR" dirty="0" smtClean="0">
                <a:solidFill>
                  <a:schemeClr val="tx1"/>
                </a:solidFill>
              </a:rPr>
              <a:t>.  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 smtClean="0">
                <a:solidFill>
                  <a:schemeClr val="tx1"/>
                </a:solidFill>
              </a:rPr>
              <a:t>정부의 정책실패는 국민의 </a:t>
            </a:r>
            <a:r>
              <a:rPr lang="ko-KR" altLang="en-US" dirty="0">
                <a:solidFill>
                  <a:schemeClr val="tx1"/>
                </a:solidFill>
              </a:rPr>
              <a:t>생활수준을 </a:t>
            </a:r>
            <a:r>
              <a:rPr lang="ko-KR" altLang="en-US" dirty="0" smtClean="0">
                <a:solidFill>
                  <a:schemeClr val="tx1"/>
                </a:solidFill>
              </a:rPr>
              <a:t>낮추기도 함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8229600" cy="909603"/>
          </a:xfrm>
          <a:noFill/>
          <a:ln/>
        </p:spPr>
        <p:txBody>
          <a:bodyPr/>
          <a:lstStyle/>
          <a:p>
            <a:r>
              <a:rPr lang="ko-KR" altLang="en-US" sz="4000" dirty="0" smtClean="0"/>
              <a:t>경제발전과 </a:t>
            </a:r>
            <a:r>
              <a:rPr lang="ko-KR" altLang="en-US" sz="4000" dirty="0"/>
              <a:t>정부정책</a:t>
            </a:r>
            <a:endParaRPr lang="ko-KR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05000"/>
            <a:ext cx="5943600" cy="4114800"/>
          </a:xfrm>
          <a:noFill/>
          <a:ln/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경제발전을 위한 </a:t>
            </a:r>
            <a:r>
              <a:rPr lang="ko-KR" altLang="en-US" dirty="0">
                <a:solidFill>
                  <a:schemeClr val="tx1"/>
                </a:solidFill>
              </a:rPr>
              <a:t>정부 </a:t>
            </a:r>
            <a:r>
              <a:rPr lang="ko-KR" altLang="en-US" dirty="0" smtClean="0">
                <a:solidFill>
                  <a:schemeClr val="tx1"/>
                </a:solidFill>
              </a:rPr>
              <a:t>정책</a:t>
            </a:r>
            <a:endParaRPr lang="ko-KR" altLang="en-US" dirty="0">
              <a:solidFill>
                <a:schemeClr val="tx1"/>
              </a:solidFill>
            </a:endParaRPr>
          </a:p>
          <a:p>
            <a:pPr lvl="1"/>
            <a:r>
              <a:rPr lang="ko-KR" altLang="en-US" dirty="0"/>
              <a:t>저축과 투자의 장려</a:t>
            </a:r>
          </a:p>
          <a:p>
            <a:pPr lvl="1"/>
            <a:r>
              <a:rPr lang="ko-KR" altLang="en-US" dirty="0"/>
              <a:t>교육과 훈련의 장려</a:t>
            </a:r>
          </a:p>
          <a:p>
            <a:pPr lvl="1"/>
            <a:r>
              <a:rPr lang="ko-KR" altLang="en-US" dirty="0"/>
              <a:t>정치적 안정과 재산권의 확립</a:t>
            </a:r>
          </a:p>
          <a:p>
            <a:pPr lvl="1"/>
            <a:r>
              <a:rPr lang="ko-KR" altLang="en-US" dirty="0"/>
              <a:t>자유무역의 촉진</a:t>
            </a:r>
          </a:p>
          <a:p>
            <a:pPr lvl="1"/>
            <a:r>
              <a:rPr lang="ko-KR" altLang="en-US" dirty="0"/>
              <a:t>인구증가의 억제</a:t>
            </a:r>
          </a:p>
          <a:p>
            <a:pPr lvl="1"/>
            <a:r>
              <a:rPr lang="ko-KR" altLang="en-US" dirty="0"/>
              <a:t>연구개발의 장려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6672"/>
            <a:ext cx="9067800" cy="1066800"/>
          </a:xfrm>
          <a:noFill/>
          <a:ln/>
        </p:spPr>
        <p:txBody>
          <a:bodyPr/>
          <a:lstStyle/>
          <a:p>
            <a:r>
              <a:rPr lang="ko-KR" altLang="en-US" sz="4000" dirty="0">
                <a:latin typeface="Arial" charset="0"/>
              </a:rPr>
              <a:t>저축과 투자의 장려</a:t>
            </a:r>
            <a:endParaRPr lang="ko-KR" altLang="en-US" dirty="0">
              <a:latin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676400"/>
            <a:ext cx="7010400" cy="5181600"/>
          </a:xfrm>
          <a:noFill/>
          <a:ln/>
        </p:spPr>
        <p:txBody>
          <a:bodyPr/>
          <a:lstStyle/>
          <a:p>
            <a:pPr>
              <a:spcAft>
                <a:spcPct val="45000"/>
              </a:spcAft>
            </a:pPr>
            <a:r>
              <a:rPr lang="ko-KR" altLang="en-US" dirty="0">
                <a:solidFill>
                  <a:schemeClr val="tx1"/>
                </a:solidFill>
              </a:rPr>
              <a:t>미래의 </a:t>
            </a:r>
            <a:r>
              <a:rPr lang="ko-KR" altLang="en-US" dirty="0" smtClean="0">
                <a:solidFill>
                  <a:schemeClr val="tx1"/>
                </a:solidFill>
              </a:rPr>
              <a:t>경제발전과 높은 </a:t>
            </a:r>
            <a:r>
              <a:rPr lang="ko-KR" altLang="en-US" dirty="0" smtClean="0"/>
              <a:t>국민소득은 많은 자</a:t>
            </a:r>
            <a:r>
              <a:rPr lang="ko-KR" altLang="en-US" dirty="0" smtClean="0">
                <a:solidFill>
                  <a:schemeClr val="tx1"/>
                </a:solidFill>
              </a:rPr>
              <a:t>본이 생산에 투입될 때 가능함</a:t>
            </a:r>
            <a:r>
              <a:rPr lang="en-US" altLang="ko-KR" dirty="0" smtClean="0">
                <a:solidFill>
                  <a:schemeClr val="tx1"/>
                </a:solidFill>
              </a:rPr>
              <a:t>.  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>
                <a:solidFill>
                  <a:schemeClr val="tx1"/>
                </a:solidFill>
              </a:rPr>
              <a:t>정부의 </a:t>
            </a:r>
            <a:r>
              <a:rPr lang="ko-KR" altLang="en-US" dirty="0" smtClean="0">
                <a:solidFill>
                  <a:schemeClr val="tx1"/>
                </a:solidFill>
              </a:rPr>
              <a:t>저축과 투자장려정책들</a:t>
            </a:r>
            <a:endParaRPr lang="ko-KR" altLang="en-US" dirty="0">
              <a:solidFill>
                <a:schemeClr val="tx1"/>
              </a:solidFill>
            </a:endParaRPr>
          </a:p>
          <a:p>
            <a:pPr lvl="1"/>
            <a:r>
              <a:rPr lang="ko-KR" altLang="en-US" dirty="0"/>
              <a:t>이자와 배당소득에 대해 낮은 </a:t>
            </a:r>
            <a:r>
              <a:rPr lang="ko-KR" altLang="en-US" dirty="0" smtClean="0"/>
              <a:t>세금</a:t>
            </a:r>
            <a:endParaRPr lang="ko-KR" altLang="en-US" dirty="0"/>
          </a:p>
          <a:p>
            <a:pPr lvl="1"/>
            <a:r>
              <a:rPr lang="ko-KR" altLang="en-US" dirty="0" smtClean="0"/>
              <a:t>해외투자자들에 대한 세금혜택 </a:t>
            </a:r>
            <a:endParaRPr lang="ko-KR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30300"/>
            <a:ext cx="7772400" cy="4737100"/>
          </a:xfrm>
          <a:noFill/>
          <a:ln/>
        </p:spPr>
        <p:txBody>
          <a:bodyPr/>
          <a:lstStyle/>
          <a:p>
            <a:pPr lvl="1"/>
            <a:r>
              <a:rPr lang="ko-KR" altLang="en-US" dirty="0" smtClean="0"/>
              <a:t>자본스톡이 많아질수록 </a:t>
            </a:r>
            <a:r>
              <a:rPr lang="ko-KR" altLang="en-US" dirty="0" smtClean="0">
                <a:solidFill>
                  <a:schemeClr val="tx2"/>
                </a:solidFill>
              </a:rPr>
              <a:t>한계수확 </a:t>
            </a:r>
            <a:r>
              <a:rPr lang="ko-KR" altLang="en-US" dirty="0">
                <a:solidFill>
                  <a:schemeClr val="tx2"/>
                </a:solidFill>
              </a:rPr>
              <a:t>체감 현상</a:t>
            </a:r>
            <a:r>
              <a:rPr lang="en-US" altLang="ko-KR" dirty="0"/>
              <a:t>(diminishing returns)</a:t>
            </a:r>
            <a:r>
              <a:rPr lang="ko-KR" altLang="en-US" dirty="0"/>
              <a:t>이 </a:t>
            </a:r>
            <a:r>
              <a:rPr lang="ko-KR" altLang="en-US" dirty="0" smtClean="0"/>
              <a:t>발생</a:t>
            </a:r>
            <a:endParaRPr lang="en-US" altLang="ko-KR" dirty="0"/>
          </a:p>
          <a:p>
            <a:pPr lvl="1"/>
            <a:r>
              <a:rPr lang="ko-KR" altLang="en-US" dirty="0" smtClean="0"/>
              <a:t>높은 저축에 </a:t>
            </a:r>
            <a:r>
              <a:rPr lang="ko-KR" altLang="en-US" dirty="0"/>
              <a:t>의해 </a:t>
            </a:r>
            <a:r>
              <a:rPr lang="ko-KR" altLang="en-US" dirty="0" smtClean="0"/>
              <a:t>자본이 </a:t>
            </a:r>
            <a:r>
              <a:rPr lang="ko-KR" altLang="en-US" dirty="0"/>
              <a:t>축적되면</a:t>
            </a:r>
            <a:r>
              <a:rPr lang="en-US" altLang="ko-KR" dirty="0"/>
              <a:t>, </a:t>
            </a:r>
            <a:r>
              <a:rPr lang="ko-KR" altLang="en-US" dirty="0" smtClean="0"/>
              <a:t>장기적으로 자본 </a:t>
            </a:r>
            <a:r>
              <a:rPr lang="ko-KR" altLang="en-US" dirty="0"/>
              <a:t>한계생산성은 감소하고</a:t>
            </a:r>
            <a:r>
              <a:rPr lang="en-US" altLang="ko-KR" dirty="0"/>
              <a:t>, </a:t>
            </a:r>
            <a:r>
              <a:rPr lang="ko-KR" altLang="en-US" dirty="0" smtClean="0"/>
              <a:t>경제성장률도 낮아지게 됨</a:t>
            </a:r>
            <a:r>
              <a:rPr lang="en-US" altLang="ko-KR" dirty="0" smtClean="0"/>
              <a:t>.</a:t>
            </a:r>
            <a:r>
              <a:rPr lang="en-US" altLang="ko-KR" dirty="0"/>
              <a:t>		</a:t>
            </a:r>
          </a:p>
          <a:p>
            <a:pPr lvl="1"/>
            <a:r>
              <a:rPr lang="ko-KR" altLang="en-US" dirty="0"/>
              <a:t>예</a:t>
            </a:r>
            <a:r>
              <a:rPr lang="en-US" altLang="ko-KR" dirty="0"/>
              <a:t>: </a:t>
            </a:r>
            <a:r>
              <a:rPr lang="ko-KR" altLang="en-US" dirty="0" smtClean="0"/>
              <a:t>지난 </a:t>
            </a:r>
            <a:r>
              <a:rPr lang="en-US" altLang="ko-KR" dirty="0" smtClean="0"/>
              <a:t>50</a:t>
            </a:r>
            <a:r>
              <a:rPr lang="ko-KR" altLang="en-US" dirty="0" smtClean="0"/>
              <a:t>년간 한국의 경제성장율 변화 </a:t>
            </a:r>
            <a:endParaRPr lang="ko-KR" altLang="en-US" dirty="0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9067800" cy="1066800"/>
          </a:xfrm>
          <a:noFill/>
          <a:ln/>
        </p:spPr>
        <p:txBody>
          <a:bodyPr/>
          <a:lstStyle/>
          <a:p>
            <a:r>
              <a:rPr lang="ko-KR" altLang="en-US" sz="4000" dirty="0">
                <a:latin typeface="Arial" charset="0"/>
              </a:rPr>
              <a:t>교육과 훈련의 장려</a:t>
            </a:r>
            <a:endParaRPr lang="ko-KR" altLang="en-US" sz="3100" dirty="0">
              <a:latin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76400"/>
            <a:ext cx="7848600" cy="5181600"/>
          </a:xfrm>
          <a:noFill/>
          <a:ln/>
        </p:spPr>
        <p:txBody>
          <a:bodyPr/>
          <a:lstStyle/>
          <a:p>
            <a:pPr>
              <a:spcAft>
                <a:spcPct val="40000"/>
              </a:spcAft>
            </a:pPr>
            <a:r>
              <a:rPr lang="ko-KR" altLang="en-US" dirty="0">
                <a:solidFill>
                  <a:schemeClr val="tx1"/>
                </a:solidFill>
              </a:rPr>
              <a:t>교육은 인적자본 </a:t>
            </a:r>
            <a:r>
              <a:rPr lang="ko-KR" altLang="en-US" dirty="0" smtClean="0">
                <a:solidFill>
                  <a:schemeClr val="tx1"/>
                </a:solidFill>
              </a:rPr>
              <a:t>형성 과정임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물적자본의 </a:t>
            </a:r>
            <a:r>
              <a:rPr lang="ko-KR" altLang="en-US" dirty="0">
                <a:solidFill>
                  <a:schemeClr val="tx1"/>
                </a:solidFill>
              </a:rPr>
              <a:t>형성 못지않게 </a:t>
            </a:r>
            <a:r>
              <a:rPr lang="ko-KR" altLang="en-US" dirty="0" smtClean="0">
                <a:solidFill>
                  <a:schemeClr val="tx1"/>
                </a:solidFill>
              </a:rPr>
              <a:t>경제성장 중요함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spcAft>
                <a:spcPct val="40000"/>
              </a:spcAft>
            </a:pPr>
            <a:r>
              <a:rPr lang="ko-KR" altLang="en-US" dirty="0" smtClean="0">
                <a:solidFill>
                  <a:schemeClr val="tx1"/>
                </a:solidFill>
              </a:rPr>
              <a:t>정부는 국민들에게 </a:t>
            </a:r>
            <a:r>
              <a:rPr lang="ko-KR" altLang="en-US" dirty="0">
                <a:solidFill>
                  <a:schemeClr val="tx1"/>
                </a:solidFill>
              </a:rPr>
              <a:t>기본적인 교육기회를 </a:t>
            </a:r>
            <a:r>
              <a:rPr lang="ko-KR" altLang="en-US" dirty="0" smtClean="0">
                <a:solidFill>
                  <a:schemeClr val="tx1"/>
                </a:solidFill>
              </a:rPr>
              <a:t>제공해야 함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교육을 통해 근로자들은 보다 </a:t>
            </a:r>
            <a:r>
              <a:rPr lang="ko-KR" altLang="en-US" dirty="0">
                <a:solidFill>
                  <a:schemeClr val="tx1"/>
                </a:solidFill>
              </a:rPr>
              <a:t>높은 소득과 생산성을 올릴 수 있는 전문기술을 습득할 수 </a:t>
            </a:r>
            <a:r>
              <a:rPr lang="ko-KR" altLang="en-US" dirty="0" smtClean="0">
                <a:solidFill>
                  <a:schemeClr val="tx1"/>
                </a:solidFill>
              </a:rPr>
              <a:t>있음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 smtClean="0">
                <a:solidFill>
                  <a:schemeClr val="tx1"/>
                </a:solidFill>
              </a:rPr>
              <a:t>인적자본은 대표적 외부경제 창출 요인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9067800" cy="1066800"/>
          </a:xfrm>
          <a:noFill/>
          <a:ln/>
        </p:spPr>
        <p:txBody>
          <a:bodyPr/>
          <a:lstStyle/>
          <a:p>
            <a:r>
              <a:rPr lang="ko-KR" altLang="en-US" sz="4000" dirty="0">
                <a:latin typeface="Arial" charset="0"/>
              </a:rPr>
              <a:t>정치적안정과 </a:t>
            </a:r>
            <a:r>
              <a:rPr lang="ko-KR" altLang="en-US" sz="4000" dirty="0" smtClean="0">
                <a:latin typeface="Arial" charset="0"/>
              </a:rPr>
              <a:t>재산권 보장 </a:t>
            </a:r>
            <a:endParaRPr lang="ko-KR" altLang="en-US" sz="3100" dirty="0"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7620000" cy="5486400"/>
          </a:xfrm>
          <a:noFill/>
          <a:ln/>
        </p:spPr>
        <p:txBody>
          <a:bodyPr/>
          <a:lstStyle/>
          <a:p>
            <a:pPr>
              <a:spcAft>
                <a:spcPct val="30000"/>
              </a:spcAft>
            </a:pPr>
            <a:r>
              <a:rPr lang="ko-KR" altLang="en-US" dirty="0">
                <a:solidFill>
                  <a:schemeClr val="tx2"/>
                </a:solidFill>
              </a:rPr>
              <a:t>재산권</a:t>
            </a:r>
            <a:r>
              <a:rPr lang="en-US" altLang="ko-KR" dirty="0">
                <a:solidFill>
                  <a:schemeClr val="tx2"/>
                </a:solidFill>
              </a:rPr>
              <a:t>(Property rights)</a:t>
            </a:r>
            <a:r>
              <a:rPr lang="ko-KR" altLang="en-US" dirty="0">
                <a:solidFill>
                  <a:schemeClr val="tx1"/>
                </a:solidFill>
              </a:rPr>
              <a:t>이란 </a:t>
            </a:r>
            <a:r>
              <a:rPr lang="ko-KR" altLang="en-US" dirty="0" smtClean="0"/>
              <a:t>개인이 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소유한 </a:t>
            </a:r>
            <a:r>
              <a:rPr lang="ko-KR" altLang="en-US" dirty="0" smtClean="0">
                <a:solidFill>
                  <a:schemeClr val="tx1"/>
                </a:solidFill>
              </a:rPr>
              <a:t>자본과 자원에 </a:t>
            </a:r>
            <a:r>
              <a:rPr lang="ko-KR" altLang="en-US" dirty="0">
                <a:solidFill>
                  <a:schemeClr val="tx1"/>
                </a:solidFill>
              </a:rPr>
              <a:t>대해 권리를 행사할 수 있는 </a:t>
            </a:r>
            <a:r>
              <a:rPr lang="ko-KR" altLang="en-US" dirty="0" smtClean="0">
                <a:solidFill>
                  <a:schemeClr val="tx1"/>
                </a:solidFill>
              </a:rPr>
              <a:t>능력임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spcAft>
                <a:spcPct val="30000"/>
              </a:spcAft>
            </a:pPr>
            <a:r>
              <a:rPr lang="ko-KR" altLang="en-US" dirty="0" smtClean="0">
                <a:solidFill>
                  <a:schemeClr val="tx1"/>
                </a:solidFill>
              </a:rPr>
              <a:t>재산권 보장은 자본주의 시장기능을 작동하기 </a:t>
            </a:r>
            <a:r>
              <a:rPr lang="ko-KR" altLang="en-US" dirty="0">
                <a:solidFill>
                  <a:schemeClr val="tx1"/>
                </a:solidFill>
              </a:rPr>
              <a:t>위한 </a:t>
            </a:r>
            <a:r>
              <a:rPr lang="ko-KR" altLang="en-US" dirty="0" smtClean="0">
                <a:solidFill>
                  <a:schemeClr val="tx1"/>
                </a:solidFill>
              </a:rPr>
              <a:t>전제조건임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 smtClean="0">
                <a:solidFill>
                  <a:schemeClr val="tx1"/>
                </a:solidFill>
              </a:rPr>
              <a:t>정치적 안정과 투자의 상관관계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>
                <a:solidFill>
                  <a:schemeClr val="tx1"/>
                </a:solidFill>
              </a:rPr>
              <a:t>정치적 불안하면 투자자들이 투자금과 이익의 회수가 불안해 투자 회피</a:t>
            </a:r>
            <a:endParaRPr lang="en-US" altLang="ko-K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9067800" cy="1066800"/>
          </a:xfrm>
          <a:noFill/>
          <a:ln/>
        </p:spPr>
        <p:txBody>
          <a:bodyPr/>
          <a:lstStyle/>
          <a:p>
            <a:r>
              <a:rPr lang="ko-KR" altLang="en-US" sz="4000" dirty="0" smtClean="0">
                <a:latin typeface="Arial" charset="0"/>
              </a:rPr>
              <a:t>자유무역과 시장개방 </a:t>
            </a:r>
            <a:endParaRPr lang="ko-KR" altLang="en-US" sz="3100" dirty="0">
              <a:latin typeface="Arial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5181600"/>
          </a:xfrm>
          <a:noFill/>
          <a:ln/>
        </p:spPr>
        <p:txBody>
          <a:bodyPr/>
          <a:lstStyle/>
          <a:p>
            <a:pPr>
              <a:spcAft>
                <a:spcPct val="30000"/>
              </a:spcAft>
            </a:pPr>
            <a:r>
              <a:rPr lang="ko-KR" altLang="en-US" sz="3000" dirty="0">
                <a:solidFill>
                  <a:schemeClr val="tx1"/>
                </a:solidFill>
              </a:rPr>
              <a:t>비교우위를 활용하여 </a:t>
            </a:r>
            <a:r>
              <a:rPr lang="ko-KR" altLang="en-US" sz="3000" dirty="0" smtClean="0">
                <a:solidFill>
                  <a:schemeClr val="tx1"/>
                </a:solidFill>
              </a:rPr>
              <a:t>생산성을 </a:t>
            </a:r>
            <a:r>
              <a:rPr lang="ko-KR" altLang="en-US" sz="3000" dirty="0">
                <a:solidFill>
                  <a:schemeClr val="tx1"/>
                </a:solidFill>
              </a:rPr>
              <a:t>극대화하기 위해서는</a:t>
            </a:r>
            <a:r>
              <a:rPr lang="en-US" altLang="ko-KR" sz="3000" dirty="0">
                <a:solidFill>
                  <a:schemeClr val="tx1"/>
                </a:solidFill>
              </a:rPr>
              <a:t>, </a:t>
            </a:r>
            <a:r>
              <a:rPr lang="ko-KR" altLang="en-US" sz="3000" dirty="0" smtClean="0">
                <a:solidFill>
                  <a:schemeClr val="tx1"/>
                </a:solidFill>
              </a:rPr>
              <a:t>무역자유화와 시장개방이 전제조건임</a:t>
            </a:r>
            <a:r>
              <a:rPr lang="en-US" altLang="ko-KR" sz="3000" dirty="0" smtClean="0">
                <a:solidFill>
                  <a:schemeClr val="tx1"/>
                </a:solidFill>
              </a:rPr>
              <a:t>. </a:t>
            </a:r>
            <a:r>
              <a:rPr lang="ko-KR" altLang="en-US" sz="3000" dirty="0" smtClean="0">
                <a:solidFill>
                  <a:schemeClr val="tx1"/>
                </a:solidFill>
              </a:rPr>
              <a:t>자유롭게 </a:t>
            </a:r>
            <a:r>
              <a:rPr lang="ko-KR" altLang="en-US" sz="3000" dirty="0">
                <a:solidFill>
                  <a:schemeClr val="tx1"/>
                </a:solidFill>
              </a:rPr>
              <a:t>해외에 </a:t>
            </a:r>
            <a:r>
              <a:rPr lang="ko-KR" altLang="en-US" sz="3000" dirty="0" smtClean="0">
                <a:solidFill>
                  <a:schemeClr val="tx1"/>
                </a:solidFill>
              </a:rPr>
              <a:t>수출하고</a:t>
            </a:r>
            <a:r>
              <a:rPr lang="en-US" altLang="ko-KR" sz="3000" dirty="0">
                <a:solidFill>
                  <a:schemeClr val="tx1"/>
                </a:solidFill>
              </a:rPr>
              <a:t>, </a:t>
            </a:r>
            <a:r>
              <a:rPr lang="ko-KR" altLang="en-US" sz="3000" dirty="0" smtClean="0">
                <a:solidFill>
                  <a:schemeClr val="tx1"/>
                </a:solidFill>
              </a:rPr>
              <a:t>해외로부터 </a:t>
            </a:r>
            <a:r>
              <a:rPr lang="ko-KR" altLang="en-US" sz="3000" dirty="0">
                <a:solidFill>
                  <a:schemeClr val="tx1"/>
                </a:solidFill>
              </a:rPr>
              <a:t>저렴한 재화를 </a:t>
            </a:r>
            <a:r>
              <a:rPr lang="ko-KR" altLang="en-US" sz="3000" dirty="0" smtClean="0">
                <a:solidFill>
                  <a:schemeClr val="tx1"/>
                </a:solidFill>
              </a:rPr>
              <a:t>수입할 </a:t>
            </a:r>
            <a:r>
              <a:rPr lang="ko-KR" altLang="en-US" sz="3000" dirty="0">
                <a:solidFill>
                  <a:schemeClr val="tx1"/>
                </a:solidFill>
              </a:rPr>
              <a:t>수 있어야 </a:t>
            </a:r>
            <a:r>
              <a:rPr lang="ko-KR" altLang="en-US" sz="3000" dirty="0" smtClean="0">
                <a:solidFill>
                  <a:schemeClr val="tx1"/>
                </a:solidFill>
              </a:rPr>
              <a:t>함</a:t>
            </a:r>
            <a:r>
              <a:rPr lang="en-US" altLang="ko-KR" sz="3000" dirty="0" smtClean="0">
                <a:solidFill>
                  <a:schemeClr val="tx1"/>
                </a:solidFill>
              </a:rPr>
              <a:t>. </a:t>
            </a:r>
            <a:endParaRPr lang="en-US" altLang="ko-KR" sz="3000" dirty="0">
              <a:solidFill>
                <a:schemeClr val="tx1"/>
              </a:solidFill>
            </a:endParaRPr>
          </a:p>
          <a:p>
            <a:r>
              <a:rPr lang="ko-KR" altLang="en-US" sz="3000" dirty="0" smtClean="0">
                <a:solidFill>
                  <a:schemeClr val="tx1"/>
                </a:solidFill>
              </a:rPr>
              <a:t>국제무역 </a:t>
            </a:r>
            <a:r>
              <a:rPr lang="ko-KR" altLang="en-US" sz="3000" dirty="0">
                <a:solidFill>
                  <a:schemeClr val="tx1"/>
                </a:solidFill>
              </a:rPr>
              <a:t>정책</a:t>
            </a:r>
            <a:endParaRPr lang="ko-KR" altLang="en-US" dirty="0">
              <a:solidFill>
                <a:schemeClr val="tx1"/>
              </a:solidFill>
            </a:endParaRPr>
          </a:p>
          <a:p>
            <a:pPr lvl="1"/>
            <a:r>
              <a:rPr lang="ko-KR" altLang="en-US" dirty="0"/>
              <a:t>내부지향적 무역정책</a:t>
            </a:r>
            <a:r>
              <a:rPr lang="en-US" altLang="ko-KR" dirty="0"/>
              <a:t>(Inward-orientated trade policies)</a:t>
            </a:r>
          </a:p>
          <a:p>
            <a:pPr lvl="1"/>
            <a:r>
              <a:rPr lang="ko-KR" altLang="en-US" dirty="0"/>
              <a:t>외부지향적 무역정책</a:t>
            </a:r>
            <a:r>
              <a:rPr lang="en-US" altLang="ko-KR" dirty="0"/>
              <a:t>(Outward-orientated trade policies)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9067800" cy="1066800"/>
          </a:xfrm>
          <a:noFill/>
          <a:ln/>
        </p:spPr>
        <p:txBody>
          <a:bodyPr/>
          <a:lstStyle/>
          <a:p>
            <a:r>
              <a:rPr lang="ko-KR" altLang="en-US" sz="4000" dirty="0">
                <a:latin typeface="Arial" charset="0"/>
              </a:rPr>
              <a:t>인구증가의 억제</a:t>
            </a:r>
            <a:endParaRPr lang="ko-KR" altLang="en-US" sz="3100" dirty="0"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76400"/>
            <a:ext cx="7696200" cy="5181600"/>
          </a:xfrm>
          <a:noFill/>
          <a:ln/>
        </p:spPr>
        <p:txBody>
          <a:bodyPr/>
          <a:lstStyle/>
          <a:p>
            <a:pPr>
              <a:spcAft>
                <a:spcPct val="40000"/>
              </a:spcAft>
            </a:pPr>
            <a:r>
              <a:rPr lang="ko-KR" altLang="en-US" dirty="0">
                <a:solidFill>
                  <a:schemeClr val="tx1"/>
                </a:solidFill>
              </a:rPr>
              <a:t>인구증가율이 </a:t>
            </a:r>
            <a:r>
              <a:rPr lang="en-US" altLang="ko-KR" dirty="0" smtClean="0">
                <a:solidFill>
                  <a:schemeClr val="tx1"/>
                </a:solidFill>
              </a:rPr>
              <a:t>GDP</a:t>
            </a:r>
            <a:r>
              <a:rPr lang="ko-KR" altLang="en-US" dirty="0" smtClean="0">
                <a:solidFill>
                  <a:schemeClr val="tx1"/>
                </a:solidFill>
              </a:rPr>
              <a:t>증가율보다 </a:t>
            </a:r>
            <a:r>
              <a:rPr lang="ko-KR" altLang="en-US" dirty="0">
                <a:solidFill>
                  <a:schemeClr val="tx1"/>
                </a:solidFill>
              </a:rPr>
              <a:t>크면</a:t>
            </a:r>
            <a:r>
              <a:rPr lang="en-US" altLang="ko-KR" dirty="0">
                <a:solidFill>
                  <a:schemeClr val="tx1"/>
                </a:solidFill>
              </a:rPr>
              <a:t>, 1</a:t>
            </a:r>
            <a:r>
              <a:rPr lang="ko-KR" altLang="en-US" dirty="0">
                <a:solidFill>
                  <a:schemeClr val="tx1"/>
                </a:solidFill>
              </a:rPr>
              <a:t>인당 </a:t>
            </a:r>
            <a:r>
              <a:rPr lang="en-US" altLang="ko-KR" dirty="0">
                <a:solidFill>
                  <a:schemeClr val="tx1"/>
                </a:solidFill>
              </a:rPr>
              <a:t>GDP</a:t>
            </a:r>
            <a:r>
              <a:rPr lang="ko-KR" altLang="en-US" dirty="0">
                <a:solidFill>
                  <a:schemeClr val="tx1"/>
                </a:solidFill>
              </a:rPr>
              <a:t>는 </a:t>
            </a:r>
            <a:r>
              <a:rPr lang="ko-KR" altLang="en-US" dirty="0" smtClean="0">
                <a:solidFill>
                  <a:schemeClr val="tx1"/>
                </a:solidFill>
              </a:rPr>
              <a:t>감소함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spcAft>
                <a:spcPct val="40000"/>
              </a:spcAft>
            </a:pPr>
            <a:r>
              <a:rPr lang="en-US" altLang="ko-KR" dirty="0" smtClean="0">
                <a:solidFill>
                  <a:schemeClr val="tx1"/>
                </a:solidFill>
              </a:rPr>
              <a:t>GDP </a:t>
            </a:r>
            <a:r>
              <a:rPr lang="ko-KR" altLang="en-US" dirty="0">
                <a:solidFill>
                  <a:schemeClr val="tx1"/>
                </a:solidFill>
              </a:rPr>
              <a:t>절대규모가 </a:t>
            </a:r>
            <a:r>
              <a:rPr lang="ko-KR" altLang="en-US" dirty="0" smtClean="0">
                <a:solidFill>
                  <a:schemeClr val="tx1"/>
                </a:solidFill>
              </a:rPr>
              <a:t>크다고 국민의 </a:t>
            </a:r>
            <a:r>
              <a:rPr lang="ko-KR" altLang="en-US" dirty="0">
                <a:solidFill>
                  <a:schemeClr val="tx1"/>
                </a:solidFill>
              </a:rPr>
              <a:t>생활수준이 높다는 것을 의미하지 </a:t>
            </a:r>
            <a:r>
              <a:rPr lang="ko-KR" altLang="en-US" dirty="0" smtClean="0">
                <a:solidFill>
                  <a:schemeClr val="tx1"/>
                </a:solidFill>
              </a:rPr>
              <a:t>않</a:t>
            </a:r>
            <a:r>
              <a:rPr lang="ko-KR" altLang="en-US" dirty="0" smtClean="0"/>
              <a:t>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국민생활수준은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인당 </a:t>
            </a:r>
            <a:r>
              <a:rPr lang="en-US" altLang="ko-KR" dirty="0" smtClean="0"/>
              <a:t>GDP</a:t>
            </a:r>
            <a:r>
              <a:rPr lang="ko-KR" altLang="en-US" dirty="0" smtClean="0"/>
              <a:t>에 좌우됨</a:t>
            </a:r>
            <a:r>
              <a:rPr lang="en-US" altLang="ko-KR" dirty="0" smtClean="0"/>
              <a:t>. 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buFont typeface="굴림" pitchFamily="50" charset="-127"/>
              <a:buNone/>
            </a:pPr>
            <a:r>
              <a:rPr lang="en-US" altLang="ko-KR" sz="2800" dirty="0">
                <a:solidFill>
                  <a:schemeClr val="tx1"/>
                </a:solidFill>
              </a:rPr>
              <a:t>	</a:t>
            </a:r>
            <a:r>
              <a:rPr lang="en-US" altLang="ko-KR" sz="2800" dirty="0" smtClean="0">
                <a:solidFill>
                  <a:schemeClr val="tx1"/>
                </a:solidFill>
              </a:rPr>
              <a:t>- </a:t>
            </a:r>
            <a:r>
              <a:rPr lang="ko-KR" altLang="en-US" sz="2800" b="1" dirty="0" smtClean="0">
                <a:solidFill>
                  <a:srgbClr val="0070C0"/>
                </a:solidFill>
                <a:latin typeface="+mn-ea"/>
              </a:rPr>
              <a:t>한국 </a:t>
            </a:r>
            <a:r>
              <a:rPr lang="en-US" altLang="ko-KR" sz="2800" b="1" dirty="0" smtClean="0">
                <a:solidFill>
                  <a:srgbClr val="0070C0"/>
                </a:solidFill>
                <a:latin typeface="+mn-ea"/>
              </a:rPr>
              <a:t>GDP</a:t>
            </a:r>
            <a:r>
              <a:rPr lang="ko-KR" altLang="en-US" sz="2800" b="1" dirty="0" smtClean="0">
                <a:solidFill>
                  <a:srgbClr val="0070C0"/>
                </a:solidFill>
                <a:latin typeface="+mn-ea"/>
              </a:rPr>
              <a:t>는 스위스보다 높지만</a:t>
            </a:r>
            <a:r>
              <a:rPr lang="en-US" altLang="ko-KR" sz="2800" b="1" dirty="0" smtClean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2800" b="1" dirty="0" smtClean="0">
                <a:solidFill>
                  <a:srgbClr val="0070C0"/>
                </a:solidFill>
                <a:latin typeface="+mn-ea"/>
              </a:rPr>
              <a:t>생활수준은 낮음</a:t>
            </a:r>
            <a:r>
              <a:rPr lang="en-US" altLang="ko-KR" sz="2800" b="1" dirty="0" smtClean="0">
                <a:solidFill>
                  <a:srgbClr val="0070C0"/>
                </a:solidFill>
                <a:latin typeface="+mn-ea"/>
              </a:rPr>
              <a:t>. </a:t>
            </a:r>
            <a:r>
              <a:rPr lang="en-US" altLang="ko-KR" sz="2400" b="1" dirty="0" smtClean="0">
                <a:solidFill>
                  <a:srgbClr val="0070C0"/>
                </a:solidFill>
                <a:latin typeface="+mn-ea"/>
              </a:rPr>
              <a:t> </a:t>
            </a:r>
            <a:endParaRPr lang="en-US" altLang="ko-KR" sz="2400" b="1" dirty="0">
              <a:solidFill>
                <a:srgbClr val="0070C0"/>
              </a:solidFill>
              <a:latin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909603"/>
          </a:xfrm>
          <a:noFill/>
          <a:ln/>
        </p:spPr>
        <p:txBody>
          <a:bodyPr>
            <a:normAutofit/>
          </a:bodyPr>
          <a:lstStyle/>
          <a:p>
            <a:r>
              <a:rPr lang="ko-KR" altLang="en-US" dirty="0" smtClean="0"/>
              <a:t>한국경제발전의 요인과 성장 동력 </a:t>
            </a:r>
            <a:endParaRPr lang="ko-KR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3200400"/>
          </a:xfrm>
          <a:noFill/>
          <a:ln/>
        </p:spPr>
        <p:txBody>
          <a:bodyPr>
            <a:normAutofit/>
          </a:bodyPr>
          <a:lstStyle/>
          <a:p>
            <a:pPr>
              <a:spcAft>
                <a:spcPct val="35000"/>
              </a:spcAft>
            </a:pPr>
            <a:r>
              <a:rPr lang="ko-KR" altLang="en-US" dirty="0" smtClean="0">
                <a:solidFill>
                  <a:schemeClr val="tx1"/>
                </a:solidFill>
              </a:rPr>
              <a:t>한국이 빠른 경제성장을 이룩한 요인은</a:t>
            </a:r>
            <a:r>
              <a:rPr lang="en-US" altLang="ko-KR" dirty="0" smtClean="0">
                <a:solidFill>
                  <a:schemeClr val="tx1"/>
                </a:solidFill>
              </a:rPr>
              <a:t>?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 smtClean="0">
                <a:solidFill>
                  <a:schemeClr val="tx1"/>
                </a:solidFill>
              </a:rPr>
              <a:t>스위스의 </a:t>
            </a:r>
            <a:r>
              <a:rPr lang="en-US" altLang="ko-KR" dirty="0" smtClean="0">
                <a:solidFill>
                  <a:schemeClr val="tx1"/>
                </a:solidFill>
              </a:rPr>
              <a:t>GDP</a:t>
            </a:r>
            <a:r>
              <a:rPr lang="ko-KR" altLang="en-US" dirty="0" smtClean="0">
                <a:solidFill>
                  <a:schemeClr val="tx1"/>
                </a:solidFill>
              </a:rPr>
              <a:t>는 한국 보다 적은데 생활수준이 높은 이유는</a:t>
            </a:r>
            <a:r>
              <a:rPr lang="en-US" altLang="ko-KR" dirty="0" smtClean="0">
                <a:solidFill>
                  <a:schemeClr val="tx1"/>
                </a:solidFill>
              </a:rPr>
              <a:t>? </a:t>
            </a:r>
          </a:p>
          <a:p>
            <a:r>
              <a:rPr lang="ko-KR" altLang="en-US" dirty="0" smtClean="0">
                <a:solidFill>
                  <a:schemeClr val="tx1"/>
                </a:solidFill>
              </a:rPr>
              <a:t>한국 경제성장률이 시간이 지남에 따라  하락한 이유</a:t>
            </a:r>
            <a:r>
              <a:rPr lang="en-US" altLang="ko-KR" dirty="0" smtClean="0">
                <a:solidFill>
                  <a:schemeClr val="tx1"/>
                </a:solidFill>
              </a:rPr>
              <a:t>?  </a:t>
            </a:r>
            <a:r>
              <a:rPr lang="en-US" altLang="ko-KR" sz="2400" dirty="0" smtClean="0">
                <a:solidFill>
                  <a:srgbClr val="CCFFFF"/>
                </a:solidFill>
                <a:latin typeface="HY견명조" pitchFamily="18" charset="-127"/>
                <a:ea typeface="HY견명조" pitchFamily="18" charset="-127"/>
              </a:rPr>
              <a:t> </a:t>
            </a:r>
            <a:endParaRPr lang="en-US" altLang="ko-KR" sz="2400" dirty="0">
              <a:solidFill>
                <a:srgbClr val="CCFFFF"/>
              </a:solidFill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9067800" cy="1066800"/>
          </a:xfrm>
          <a:noFill/>
          <a:ln/>
        </p:spPr>
        <p:txBody>
          <a:bodyPr/>
          <a:lstStyle/>
          <a:p>
            <a:r>
              <a:rPr lang="ko-KR" altLang="en-US" sz="4000" dirty="0" smtClean="0">
                <a:latin typeface="Arial" charset="0"/>
              </a:rPr>
              <a:t>연구개발 </a:t>
            </a:r>
            <a:r>
              <a:rPr lang="ko-KR" altLang="en-US" sz="4000" dirty="0">
                <a:latin typeface="Arial" charset="0"/>
              </a:rPr>
              <a:t>장려</a:t>
            </a:r>
            <a:endParaRPr lang="ko-KR" altLang="en-US" sz="3100" dirty="0">
              <a:latin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7620000" cy="4419600"/>
          </a:xfrm>
          <a:noFill/>
          <a:ln/>
        </p:spPr>
        <p:txBody>
          <a:bodyPr>
            <a:normAutofit/>
          </a:bodyPr>
          <a:lstStyle/>
          <a:p>
            <a:pPr>
              <a:spcAft>
                <a:spcPct val="40000"/>
              </a:spcAft>
            </a:pPr>
            <a:r>
              <a:rPr lang="ko-KR" altLang="en-US" dirty="0" smtClean="0">
                <a:solidFill>
                  <a:schemeClr val="tx1"/>
                </a:solidFill>
              </a:rPr>
              <a:t>기술지식 </a:t>
            </a:r>
            <a:r>
              <a:rPr lang="ko-KR" altLang="en-US" dirty="0">
                <a:solidFill>
                  <a:schemeClr val="tx1"/>
                </a:solidFill>
              </a:rPr>
              <a:t>발전이 생활수준의 </a:t>
            </a:r>
            <a:r>
              <a:rPr lang="ko-KR" altLang="en-US" dirty="0" smtClean="0">
                <a:solidFill>
                  <a:schemeClr val="tx1"/>
                </a:solidFill>
              </a:rPr>
              <a:t>향상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spcAft>
                <a:spcPct val="40000"/>
              </a:spcAft>
            </a:pPr>
            <a:r>
              <a:rPr lang="ko-KR" altLang="en-US" dirty="0" smtClean="0">
                <a:solidFill>
                  <a:schemeClr val="tx1"/>
                </a:solidFill>
              </a:rPr>
              <a:t>기술지식은 공공기관은 물론 민간이 개발할 수 있음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</a:p>
          <a:p>
            <a:pPr>
              <a:spcAft>
                <a:spcPct val="40000"/>
              </a:spcAft>
            </a:pPr>
            <a:r>
              <a:rPr lang="ko-KR" altLang="en-US" dirty="0" smtClean="0">
                <a:solidFill>
                  <a:schemeClr val="tx1"/>
                </a:solidFill>
              </a:rPr>
              <a:t>정부는 연구개발을 촉진하도록 연구장려금 </a:t>
            </a:r>
            <a:r>
              <a:rPr lang="ko-KR" altLang="en-US" dirty="0">
                <a:solidFill>
                  <a:schemeClr val="tx1"/>
                </a:solidFill>
              </a:rPr>
              <a:t>지급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조세감면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효율적인 특허제도 </a:t>
            </a:r>
            <a:r>
              <a:rPr lang="ko-KR" altLang="en-US" dirty="0">
                <a:solidFill>
                  <a:schemeClr val="tx1"/>
                </a:solidFill>
              </a:rPr>
              <a:t>운영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지적재산권 확립이 필요함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743341" y="1196752"/>
            <a:ext cx="5657319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8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Fan Heiti Std B" pitchFamily="34" charset="-128"/>
                <a:cs typeface="Arial" pitchFamily="34" charset="0"/>
              </a:rPr>
              <a:t>Thank you!</a:t>
            </a:r>
            <a:endParaRPr kumimoji="1" lang="ko-KR" altLang="ko-KR" sz="8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3CE7-0B96-41AA-83D1-0952C8536528}" type="datetime1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42A0-6C86-479D-AF44-28718051B1CC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21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909603"/>
          </a:xfrm>
          <a:noFill/>
          <a:ln/>
        </p:spPr>
        <p:txBody>
          <a:bodyPr>
            <a:normAutofit/>
          </a:bodyPr>
          <a:lstStyle/>
          <a:p>
            <a:r>
              <a:rPr lang="ko-KR" altLang="en-US" dirty="0" smtClean="0"/>
              <a:t>한국경제발전의 </a:t>
            </a:r>
            <a:r>
              <a:rPr lang="ko-KR" altLang="en-US" dirty="0" smtClean="0"/>
              <a:t>성장 </a:t>
            </a:r>
            <a:r>
              <a:rPr lang="ko-KR" altLang="en-US" dirty="0" smtClean="0"/>
              <a:t>동력 </a:t>
            </a:r>
            <a:endParaRPr lang="ko-KR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56792"/>
            <a:ext cx="7772400" cy="4392488"/>
          </a:xfrm>
          <a:noFill/>
          <a:ln/>
        </p:spPr>
        <p:txBody>
          <a:bodyPr>
            <a:normAutofit fontScale="85000" lnSpcReduction="10000"/>
          </a:bodyPr>
          <a:lstStyle/>
          <a:p>
            <a:pPr>
              <a:spcAft>
                <a:spcPct val="35000"/>
              </a:spcAft>
            </a:pPr>
            <a:r>
              <a:rPr lang="en-US" altLang="ko-KR" dirty="0" smtClean="0"/>
              <a:t>Y=f(K,L,NR,HK</a:t>
            </a:r>
            <a:r>
              <a:rPr lang="en-US" altLang="ko-KR" dirty="0" smtClean="0"/>
              <a:t>)</a:t>
            </a:r>
          </a:p>
          <a:p>
            <a:pPr>
              <a:spcAft>
                <a:spcPct val="35000"/>
              </a:spcAft>
              <a:buNone/>
            </a:pPr>
            <a:r>
              <a:rPr lang="en-US" altLang="ko-KR" dirty="0" smtClean="0"/>
              <a:t>   </a:t>
            </a:r>
            <a:r>
              <a:rPr lang="en-US" altLang="ko-KR" sz="2800" dirty="0" smtClean="0"/>
              <a:t>Y:GDP</a:t>
            </a:r>
            <a:r>
              <a:rPr lang="en-US" altLang="ko-KR" sz="2800" dirty="0" smtClean="0"/>
              <a:t>, K:</a:t>
            </a:r>
            <a:r>
              <a:rPr lang="ko-KR" altLang="en-US" sz="2800" dirty="0" smtClean="0"/>
              <a:t>자본</a:t>
            </a:r>
            <a:r>
              <a:rPr lang="en-US" altLang="ko-KR" sz="2800" dirty="0" smtClean="0"/>
              <a:t>, L:</a:t>
            </a:r>
            <a:r>
              <a:rPr lang="ko-KR" altLang="en-US" sz="2800" dirty="0" smtClean="0"/>
              <a:t>노동</a:t>
            </a:r>
            <a:r>
              <a:rPr lang="en-US" altLang="ko-KR" sz="2800" dirty="0" smtClean="0"/>
              <a:t>, NR:</a:t>
            </a:r>
            <a:r>
              <a:rPr lang="ko-KR" altLang="en-US" sz="2800" dirty="0" smtClean="0"/>
              <a:t>자연자원</a:t>
            </a:r>
            <a:r>
              <a:rPr lang="en-US" altLang="ko-KR" sz="2800" dirty="0" smtClean="0"/>
              <a:t>, HK:</a:t>
            </a:r>
            <a:r>
              <a:rPr lang="ko-KR" altLang="en-US" sz="2800" dirty="0" smtClean="0"/>
              <a:t>인적자본 </a:t>
            </a:r>
            <a:endParaRPr lang="en-US" altLang="ko-KR" sz="2800" dirty="0" smtClean="0"/>
          </a:p>
          <a:p>
            <a:pPr>
              <a:spcAft>
                <a:spcPct val="35000"/>
              </a:spcAft>
            </a:pPr>
            <a:r>
              <a:rPr lang="ko-KR" altLang="en-US" dirty="0" smtClean="0"/>
              <a:t>자본 부족</a:t>
            </a:r>
            <a:r>
              <a:rPr lang="en-US" altLang="ko-KR" dirty="0" smtClean="0"/>
              <a:t>: </a:t>
            </a:r>
            <a:r>
              <a:rPr lang="ko-KR" altLang="en-US" dirty="0" smtClean="0"/>
              <a:t>외자유치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저축장려 </a:t>
            </a:r>
            <a:endParaRPr lang="en-US" altLang="ko-KR" dirty="0" smtClean="0"/>
          </a:p>
          <a:p>
            <a:pPr>
              <a:spcAft>
                <a:spcPct val="35000"/>
              </a:spcAft>
              <a:buNone/>
            </a:pPr>
            <a:r>
              <a:rPr lang="ko-KR" altLang="en-US" dirty="0" smtClean="0">
                <a:solidFill>
                  <a:schemeClr val="tx1"/>
                </a:solidFill>
              </a:rPr>
              <a:t>   </a:t>
            </a:r>
            <a:r>
              <a:rPr lang="en-US" altLang="ko-KR" dirty="0" smtClean="0">
                <a:solidFill>
                  <a:schemeClr val="tx1"/>
                </a:solidFill>
              </a:rPr>
              <a:t>- </a:t>
            </a:r>
            <a:r>
              <a:rPr lang="ko-KR" altLang="en-US" dirty="0" smtClean="0">
                <a:solidFill>
                  <a:schemeClr val="tx1"/>
                </a:solidFill>
              </a:rPr>
              <a:t>자본수익률</a:t>
            </a:r>
            <a:r>
              <a:rPr lang="en-US" altLang="ko-KR" dirty="0" smtClean="0">
                <a:solidFill>
                  <a:schemeClr val="tx1"/>
                </a:solidFill>
              </a:rPr>
              <a:t>&gt;</a:t>
            </a:r>
            <a:r>
              <a:rPr lang="ko-KR" altLang="en-US" dirty="0" smtClean="0">
                <a:solidFill>
                  <a:schemeClr val="tx1"/>
                </a:solidFill>
              </a:rPr>
              <a:t>외자차입 이자율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spcAft>
                <a:spcPct val="35000"/>
              </a:spcAft>
            </a:pPr>
            <a:r>
              <a:rPr lang="ko-KR" altLang="en-US" dirty="0" smtClean="0"/>
              <a:t>풍부한 노동력과 낮은 임금</a:t>
            </a:r>
            <a:endParaRPr lang="en-US" altLang="ko-KR" dirty="0" smtClean="0"/>
          </a:p>
          <a:p>
            <a:pPr>
              <a:spcAft>
                <a:spcPct val="35000"/>
              </a:spcAft>
            </a:pPr>
            <a:r>
              <a:rPr lang="ko-KR" altLang="en-US" dirty="0" smtClean="0"/>
              <a:t>교육에 대한 국민적 관심과 인적자본 투자  </a:t>
            </a:r>
            <a:endParaRPr lang="en-US" altLang="ko-KR" dirty="0" smtClean="0"/>
          </a:p>
          <a:p>
            <a:pPr>
              <a:spcAft>
                <a:spcPct val="35000"/>
              </a:spcAft>
            </a:pPr>
            <a:r>
              <a:rPr lang="ko-KR" altLang="en-US" dirty="0" smtClean="0">
                <a:solidFill>
                  <a:schemeClr val="tx1"/>
                </a:solidFill>
              </a:rPr>
              <a:t>엘리트 공무원중심의 경제개발계획 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ct val="35000"/>
              </a:spcAft>
            </a:pPr>
            <a:endParaRPr lang="en-US" altLang="ko-K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909603"/>
          </a:xfrm>
          <a:noFill/>
          <a:ln/>
        </p:spPr>
        <p:txBody>
          <a:bodyPr/>
          <a:lstStyle/>
          <a:p>
            <a:r>
              <a:rPr lang="ko-KR" altLang="en-US" sz="4000" dirty="0" smtClean="0"/>
              <a:t>경제발전의 개념</a:t>
            </a:r>
            <a:endParaRPr lang="ko-KR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3200400"/>
          </a:xfrm>
          <a:noFill/>
          <a:ln/>
        </p:spPr>
        <p:txBody>
          <a:bodyPr>
            <a:normAutofit/>
          </a:bodyPr>
          <a:lstStyle/>
          <a:p>
            <a:pPr>
              <a:spcAft>
                <a:spcPct val="35000"/>
              </a:spcAft>
            </a:pPr>
            <a:r>
              <a:rPr lang="ko-KR" altLang="en-US" dirty="0">
                <a:solidFill>
                  <a:schemeClr val="tx1"/>
                </a:solidFill>
              </a:rPr>
              <a:t>한 </a:t>
            </a:r>
            <a:r>
              <a:rPr lang="ko-KR" altLang="en-US" dirty="0" smtClean="0">
                <a:solidFill>
                  <a:schemeClr val="tx1"/>
                </a:solidFill>
              </a:rPr>
              <a:t>국가의 국민소득과 생활수준은 </a:t>
            </a:r>
            <a:r>
              <a:rPr lang="ko-KR" altLang="en-US" dirty="0">
                <a:solidFill>
                  <a:schemeClr val="tx1"/>
                </a:solidFill>
              </a:rPr>
              <a:t>그 나라의 재화와 서비스 생산 능력에 </a:t>
            </a:r>
            <a:r>
              <a:rPr lang="ko-KR" altLang="en-US" dirty="0" smtClean="0">
                <a:solidFill>
                  <a:schemeClr val="tx1"/>
                </a:solidFill>
              </a:rPr>
              <a:t>좌우됨</a:t>
            </a:r>
            <a:r>
              <a:rPr lang="en-US" altLang="ko-KR" dirty="0" smtClean="0">
                <a:solidFill>
                  <a:schemeClr val="tx1"/>
                </a:solidFill>
              </a:rPr>
              <a:t>.   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 smtClean="0">
                <a:solidFill>
                  <a:schemeClr val="tx1"/>
                </a:solidFill>
              </a:rPr>
              <a:t>시간이 </a:t>
            </a:r>
            <a:r>
              <a:rPr lang="ko-KR" altLang="en-US" dirty="0">
                <a:solidFill>
                  <a:schemeClr val="tx1"/>
                </a:solidFill>
              </a:rPr>
              <a:t>흐름에 따라 </a:t>
            </a:r>
            <a:r>
              <a:rPr lang="ko-KR" altLang="en-US" dirty="0" smtClean="0">
                <a:solidFill>
                  <a:schemeClr val="tx1"/>
                </a:solidFill>
              </a:rPr>
              <a:t>한 국가의 생활수준이 상승 또는 하락하는 </a:t>
            </a:r>
            <a:r>
              <a:rPr lang="ko-KR" altLang="en-US" dirty="0">
                <a:solidFill>
                  <a:schemeClr val="tx1"/>
                </a:solidFill>
              </a:rPr>
              <a:t>것도 </a:t>
            </a:r>
            <a:r>
              <a:rPr lang="ko-KR" altLang="en-US" dirty="0" smtClean="0">
                <a:solidFill>
                  <a:schemeClr val="tx1"/>
                </a:solidFill>
              </a:rPr>
              <a:t>생산능력의 변화 때문임</a:t>
            </a:r>
            <a:r>
              <a:rPr lang="en-US" altLang="ko-KR" dirty="0" smtClean="0">
                <a:solidFill>
                  <a:schemeClr val="tx1"/>
                </a:solidFill>
              </a:rPr>
              <a:t>.  </a:t>
            </a:r>
            <a:r>
              <a:rPr lang="en-US" altLang="ko-KR" sz="2400" dirty="0" smtClean="0">
                <a:solidFill>
                  <a:srgbClr val="CCFFFF"/>
                </a:solidFill>
                <a:latin typeface="HY견명조" pitchFamily="18" charset="-127"/>
                <a:ea typeface="HY견명조" pitchFamily="18" charset="-127"/>
              </a:rPr>
              <a:t> </a:t>
            </a:r>
            <a:endParaRPr lang="en-US" altLang="ko-KR" sz="2400" dirty="0">
              <a:solidFill>
                <a:srgbClr val="CCFFFF"/>
              </a:solidFill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964488" cy="914400"/>
          </a:xfrm>
          <a:noFill/>
          <a:ln/>
        </p:spPr>
        <p:txBody>
          <a:bodyPr/>
          <a:lstStyle/>
          <a:p>
            <a:r>
              <a:rPr lang="ko-KR" altLang="en-US" sz="4000" dirty="0" smtClean="0"/>
              <a:t>경제발전의 국제비교</a:t>
            </a:r>
            <a:endParaRPr lang="ko-KR" altLang="en-US" sz="2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620000" cy="5275263"/>
          </a:xfrm>
          <a:noFill/>
          <a:ln/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1</a:t>
            </a:r>
            <a:r>
              <a:rPr lang="ko-KR" altLang="en-US" dirty="0">
                <a:solidFill>
                  <a:schemeClr val="tx1"/>
                </a:solidFill>
              </a:rPr>
              <a:t>인당 </a:t>
            </a:r>
            <a:r>
              <a:rPr lang="en-US" altLang="ko-KR" dirty="0">
                <a:solidFill>
                  <a:schemeClr val="tx1"/>
                </a:solidFill>
              </a:rPr>
              <a:t>GDP</a:t>
            </a:r>
            <a:r>
              <a:rPr lang="ko-KR" altLang="en-US" dirty="0">
                <a:solidFill>
                  <a:schemeClr val="tx1"/>
                </a:solidFill>
              </a:rPr>
              <a:t>로 비교 할 </a:t>
            </a:r>
            <a:r>
              <a:rPr lang="ko-KR" altLang="en-US" dirty="0" smtClean="0">
                <a:solidFill>
                  <a:schemeClr val="tx1"/>
                </a:solidFill>
              </a:rPr>
              <a:t>때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선진국 소득은 최빈국 소득의 </a:t>
            </a:r>
            <a:r>
              <a:rPr lang="en-US" altLang="ko-KR" dirty="0" smtClean="0">
                <a:solidFill>
                  <a:schemeClr val="tx1"/>
                </a:solidFill>
              </a:rPr>
              <a:t>20-30</a:t>
            </a:r>
            <a:r>
              <a:rPr lang="ko-KR" altLang="en-US" dirty="0" smtClean="0">
                <a:solidFill>
                  <a:schemeClr val="tx1"/>
                </a:solidFill>
              </a:rPr>
              <a:t>배에 </a:t>
            </a:r>
            <a:r>
              <a:rPr lang="ko-KR" altLang="en-US" dirty="0" smtClean="0"/>
              <a:t>달함</a:t>
            </a:r>
            <a:r>
              <a:rPr lang="en-US" altLang="ko-KR" dirty="0" smtClean="0"/>
              <a:t>. 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 smtClean="0">
                <a:solidFill>
                  <a:schemeClr val="tx1"/>
                </a:solidFill>
              </a:rPr>
              <a:t>국민소득과 생활수준의 </a:t>
            </a:r>
            <a:r>
              <a:rPr lang="ko-KR" altLang="en-US" dirty="0">
                <a:solidFill>
                  <a:schemeClr val="tx1"/>
                </a:solidFill>
              </a:rPr>
              <a:t>차이는 </a:t>
            </a:r>
            <a:r>
              <a:rPr lang="ko-KR" altLang="en-US" dirty="0" smtClean="0">
                <a:solidFill>
                  <a:schemeClr val="tx1"/>
                </a:solidFill>
              </a:rPr>
              <a:t>생산성</a:t>
            </a:r>
            <a:r>
              <a:rPr lang="en-US" altLang="ko-KR" dirty="0">
                <a:solidFill>
                  <a:schemeClr val="tx1"/>
                </a:solidFill>
              </a:rPr>
              <a:t>(productivity)</a:t>
            </a:r>
            <a:r>
              <a:rPr lang="ko-KR" altLang="en-US" dirty="0">
                <a:solidFill>
                  <a:schemeClr val="tx1"/>
                </a:solidFill>
              </a:rPr>
              <a:t>의 </a:t>
            </a:r>
            <a:r>
              <a:rPr lang="ko-KR" altLang="en-US" dirty="0" smtClean="0">
                <a:solidFill>
                  <a:schemeClr val="tx1"/>
                </a:solidFill>
              </a:rPr>
              <a:t>격차에 좌우됨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>
                <a:solidFill>
                  <a:schemeClr val="tx1"/>
                </a:solidFill>
              </a:rPr>
              <a:t>한국은 </a:t>
            </a:r>
            <a:r>
              <a:rPr lang="en-US" altLang="ko-KR" dirty="0" smtClean="0">
                <a:solidFill>
                  <a:schemeClr val="tx1"/>
                </a:solidFill>
              </a:rPr>
              <a:t>1962~2010 </a:t>
            </a:r>
            <a:r>
              <a:rPr lang="ko-KR" altLang="en-US" dirty="0">
                <a:solidFill>
                  <a:schemeClr val="tx1"/>
                </a:solidFill>
              </a:rPr>
              <a:t>기간에 </a:t>
            </a:r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</a:rPr>
              <a:t>인당 국민소득이 </a:t>
            </a:r>
            <a:r>
              <a:rPr lang="en-US" altLang="ko-KR" dirty="0">
                <a:solidFill>
                  <a:schemeClr val="tx1"/>
                </a:solidFill>
              </a:rPr>
              <a:t>$87</a:t>
            </a:r>
            <a:r>
              <a:rPr lang="ko-KR" altLang="en-US" dirty="0">
                <a:solidFill>
                  <a:schemeClr val="tx1"/>
                </a:solidFill>
              </a:rPr>
              <a:t>에서 </a:t>
            </a:r>
            <a:r>
              <a:rPr lang="en-US" altLang="ko-KR" dirty="0" smtClean="0">
                <a:solidFill>
                  <a:schemeClr val="tx1"/>
                </a:solidFill>
              </a:rPr>
              <a:t>$20,591</a:t>
            </a:r>
            <a:r>
              <a:rPr lang="ko-KR" altLang="en-US" dirty="0" smtClean="0">
                <a:solidFill>
                  <a:schemeClr val="tx1"/>
                </a:solidFill>
              </a:rPr>
              <a:t>로 증가함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4704"/>
            <a:ext cx="9067800" cy="990600"/>
          </a:xfrm>
          <a:noFill/>
          <a:ln/>
        </p:spPr>
        <p:txBody>
          <a:bodyPr/>
          <a:lstStyle/>
          <a:p>
            <a:r>
              <a:rPr lang="ko-KR" altLang="en-US" sz="4000" dirty="0" smtClean="0"/>
              <a:t>생산성 결정요인</a:t>
            </a:r>
            <a:endParaRPr lang="ko-KR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63750"/>
            <a:ext cx="7772400" cy="3803650"/>
          </a:xfrm>
          <a:noFill/>
          <a:ln/>
        </p:spPr>
        <p:txBody>
          <a:bodyPr/>
          <a:lstStyle/>
          <a:p>
            <a:pPr>
              <a:spcAft>
                <a:spcPct val="45000"/>
              </a:spcAft>
            </a:pPr>
            <a:r>
              <a:rPr lang="ko-KR" altLang="en-US" dirty="0">
                <a:solidFill>
                  <a:schemeClr val="tx2"/>
                </a:solidFill>
              </a:rPr>
              <a:t>생산성</a:t>
            </a:r>
            <a:r>
              <a:rPr lang="ko-KR" altLang="en-US" dirty="0">
                <a:solidFill>
                  <a:schemeClr val="tx1"/>
                </a:solidFill>
              </a:rPr>
              <a:t>이란 한 근로자가 </a:t>
            </a:r>
            <a:r>
              <a:rPr lang="ko-KR" altLang="en-US" dirty="0" smtClean="0">
                <a:solidFill>
                  <a:schemeClr val="tx1"/>
                </a:solidFill>
              </a:rPr>
              <a:t>생산할 </a:t>
            </a:r>
            <a:r>
              <a:rPr lang="ko-KR" altLang="en-US" dirty="0">
                <a:solidFill>
                  <a:schemeClr val="tx1"/>
                </a:solidFill>
              </a:rPr>
              <a:t>수 있는 </a:t>
            </a:r>
            <a:r>
              <a:rPr lang="ko-KR" altLang="en-US" dirty="0" smtClean="0">
                <a:solidFill>
                  <a:schemeClr val="tx1"/>
                </a:solidFill>
              </a:rPr>
              <a:t>재화와 서비스의 부가가치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실질소득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/>
              <a:t>임</a:t>
            </a:r>
            <a:r>
              <a:rPr lang="en-US" altLang="ko-KR" dirty="0" smtClean="0"/>
              <a:t>.</a:t>
            </a:r>
          </a:p>
          <a:p>
            <a:pPr>
              <a:spcAft>
                <a:spcPct val="45000"/>
              </a:spcAft>
            </a:pPr>
            <a:r>
              <a:rPr lang="en-US" altLang="ko-KR" dirty="0" smtClean="0"/>
              <a:t>1</a:t>
            </a:r>
            <a:r>
              <a:rPr lang="ko-KR" altLang="en-US" dirty="0" smtClean="0"/>
              <a:t>인당 노동생산성</a:t>
            </a:r>
            <a:r>
              <a:rPr lang="en-US" altLang="ko-KR" dirty="0" smtClean="0"/>
              <a:t>: GDP/</a:t>
            </a:r>
            <a:r>
              <a:rPr lang="ko-KR" altLang="en-US" dirty="0" smtClean="0"/>
              <a:t>취업자수</a:t>
            </a:r>
            <a:r>
              <a:rPr lang="en-US" altLang="ko-KR" dirty="0" smtClean="0"/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dirty="0">
                <a:solidFill>
                  <a:schemeClr val="tx1"/>
                </a:solidFill>
              </a:rPr>
              <a:t>재화와 서비스를 생산하기 위해 투입된 </a:t>
            </a:r>
            <a:r>
              <a:rPr lang="ko-KR" altLang="en-US" dirty="0" smtClean="0">
                <a:solidFill>
                  <a:schemeClr val="tx1"/>
                </a:solidFill>
              </a:rPr>
              <a:t>자원은 </a:t>
            </a:r>
            <a:r>
              <a:rPr lang="ko-KR" altLang="en-US" dirty="0" smtClean="0">
                <a:solidFill>
                  <a:schemeClr val="tx2"/>
                </a:solidFill>
              </a:rPr>
              <a:t>생산요소 </a:t>
            </a:r>
            <a:r>
              <a:rPr lang="en-US" altLang="ko-KR" dirty="0" smtClean="0">
                <a:solidFill>
                  <a:schemeClr val="tx2"/>
                </a:solidFill>
              </a:rPr>
              <a:t>(</a:t>
            </a:r>
            <a:r>
              <a:rPr lang="en-US" altLang="ko-KR" dirty="0">
                <a:solidFill>
                  <a:schemeClr val="tx2"/>
                </a:solidFill>
              </a:rPr>
              <a:t>factors of production</a:t>
            </a:r>
            <a:r>
              <a:rPr lang="en-US" altLang="ko-KR" dirty="0" smtClean="0">
                <a:solidFill>
                  <a:schemeClr val="tx2"/>
                </a:solidFill>
              </a:rPr>
              <a:t>)</a:t>
            </a:r>
            <a:r>
              <a:rPr lang="ko-KR" altLang="en-US" dirty="0" smtClean="0">
                <a:solidFill>
                  <a:schemeClr val="tx2"/>
                </a:solidFill>
              </a:rPr>
              <a:t>임</a:t>
            </a:r>
            <a:r>
              <a:rPr lang="en-US" altLang="ko-KR" dirty="0" smtClean="0">
                <a:solidFill>
                  <a:schemeClr val="tx2"/>
                </a:solidFill>
              </a:rPr>
              <a:t>. 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229600" cy="909603"/>
          </a:xfrm>
          <a:noFill/>
          <a:ln/>
        </p:spPr>
        <p:txBody>
          <a:bodyPr/>
          <a:lstStyle/>
          <a:p>
            <a:r>
              <a:rPr lang="ko-KR" altLang="en-US" sz="4000" dirty="0" smtClean="0"/>
              <a:t>생산성 결정 요인</a:t>
            </a:r>
            <a:endParaRPr lang="ko-KR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467600" cy="41910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ko-KR" altLang="en-US" dirty="0">
                <a:solidFill>
                  <a:schemeClr val="tx1"/>
                </a:solidFill>
              </a:rPr>
              <a:t>생산요소</a:t>
            </a:r>
          </a:p>
          <a:p>
            <a:pPr lvl="1"/>
            <a:r>
              <a:rPr lang="ko-KR" altLang="en-US" dirty="0"/>
              <a:t>물적자본</a:t>
            </a:r>
            <a:r>
              <a:rPr lang="en-US" altLang="ko-KR" dirty="0"/>
              <a:t>(Physical Capital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노동력 </a:t>
            </a:r>
            <a:r>
              <a:rPr lang="en-US" altLang="ko-KR" dirty="0" smtClean="0"/>
              <a:t>(Labor Force)</a:t>
            </a:r>
            <a:endParaRPr lang="en-US" altLang="ko-KR" dirty="0"/>
          </a:p>
          <a:p>
            <a:pPr lvl="1"/>
            <a:r>
              <a:rPr lang="ko-KR" altLang="en-US" dirty="0"/>
              <a:t>인적자본</a:t>
            </a:r>
            <a:r>
              <a:rPr lang="en-US" altLang="ko-KR" dirty="0"/>
              <a:t>(Human Capital)</a:t>
            </a:r>
          </a:p>
          <a:p>
            <a:pPr lvl="1"/>
            <a:r>
              <a:rPr lang="ko-KR" altLang="en-US" dirty="0"/>
              <a:t>자연자원</a:t>
            </a:r>
            <a:r>
              <a:rPr lang="en-US" altLang="ko-KR" dirty="0"/>
              <a:t>(Natural Resources)</a:t>
            </a:r>
          </a:p>
          <a:p>
            <a:pPr lvl="1"/>
            <a:r>
              <a:rPr lang="ko-KR" altLang="en-US" dirty="0"/>
              <a:t>기술지식</a:t>
            </a:r>
            <a:r>
              <a:rPr lang="en-US" altLang="ko-KR" dirty="0"/>
              <a:t>(Technological Knowledge)</a:t>
            </a:r>
          </a:p>
          <a:p>
            <a:pPr lvl="2"/>
            <a:r>
              <a:rPr lang="ko-KR" altLang="en-US" dirty="0" smtClean="0">
                <a:solidFill>
                  <a:schemeClr val="tx2"/>
                </a:solidFill>
              </a:rPr>
              <a:t>자본</a:t>
            </a:r>
            <a:r>
              <a:rPr lang="en-US" altLang="ko-KR" dirty="0">
                <a:solidFill>
                  <a:schemeClr val="tx2"/>
                </a:solidFill>
              </a:rPr>
              <a:t>(Capital)</a:t>
            </a:r>
            <a:r>
              <a:rPr lang="ko-KR" altLang="en-US" dirty="0"/>
              <a:t>은 </a:t>
            </a:r>
            <a:r>
              <a:rPr lang="ko-KR" altLang="en-US" dirty="0" smtClean="0"/>
              <a:t>과거 </a:t>
            </a:r>
            <a:r>
              <a:rPr lang="ko-KR" altLang="en-US" dirty="0"/>
              <a:t>생산활동의 </a:t>
            </a:r>
            <a:r>
              <a:rPr lang="ko-KR" altLang="en-US" dirty="0" smtClean="0"/>
              <a:t>산출물로서 이미 생산된 생산물임</a:t>
            </a:r>
            <a:r>
              <a:rPr lang="en-US" altLang="ko-KR" dirty="0" smtClean="0"/>
              <a:t>.</a:t>
            </a:r>
          </a:p>
          <a:p>
            <a:pPr lvl="2"/>
            <a:r>
              <a:rPr lang="ko-KR" altLang="en-US" dirty="0" smtClean="0">
                <a:solidFill>
                  <a:schemeClr val="accent2"/>
                </a:solidFill>
              </a:rPr>
              <a:t>자본과 투자의 차이점</a:t>
            </a:r>
            <a:r>
              <a:rPr lang="en-US" altLang="ko-KR" dirty="0" smtClean="0">
                <a:solidFill>
                  <a:schemeClr val="accent2"/>
                </a:solidFill>
              </a:rPr>
              <a:t>? </a:t>
            </a:r>
            <a:endParaRPr lang="en-US" altLang="ko-K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9067800" cy="1066800"/>
          </a:xfrm>
          <a:noFill/>
          <a:ln/>
        </p:spPr>
        <p:txBody>
          <a:bodyPr/>
          <a:lstStyle/>
          <a:p>
            <a:r>
              <a:rPr lang="ko-KR" altLang="en-US" sz="4000" dirty="0">
                <a:latin typeface="Arial" charset="0"/>
              </a:rPr>
              <a:t>물적자본</a:t>
            </a:r>
            <a:endParaRPr lang="ko-KR" altLang="en-US" sz="3100" dirty="0"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397125"/>
            <a:ext cx="6629400" cy="3241675"/>
          </a:xfrm>
          <a:noFill/>
          <a:ln/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chemeClr val="tx1"/>
                </a:solidFill>
              </a:rPr>
              <a:t>생산에 투입되는 </a:t>
            </a:r>
            <a:r>
              <a:rPr lang="ko-KR" altLang="en-US" dirty="0" smtClean="0">
                <a:solidFill>
                  <a:schemeClr val="tx1"/>
                </a:solidFill>
              </a:rPr>
              <a:t>장비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건물 </a:t>
            </a:r>
            <a:r>
              <a:rPr lang="en-US" altLang="ko-KR" dirty="0" smtClean="0">
                <a:solidFill>
                  <a:schemeClr val="tx1"/>
                </a:solidFill>
              </a:rPr>
              <a:t>(Equipment, Structure)</a:t>
            </a:r>
            <a:endParaRPr lang="ko-KR" altLang="en-US" dirty="0">
              <a:solidFill>
                <a:schemeClr val="tx1"/>
              </a:solidFill>
            </a:endParaRPr>
          </a:p>
          <a:p>
            <a:pPr lvl="1"/>
            <a:r>
              <a:rPr lang="ko-KR" altLang="en-US" dirty="0" smtClean="0"/>
              <a:t>장비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자동차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트랙터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중장비</a:t>
            </a:r>
            <a:endParaRPr lang="ko-KR" altLang="en-US" dirty="0"/>
          </a:p>
          <a:p>
            <a:pPr lvl="1"/>
            <a:r>
              <a:rPr lang="ko-KR" altLang="en-US" dirty="0" smtClean="0"/>
              <a:t>건물</a:t>
            </a:r>
            <a:r>
              <a:rPr lang="en-US" altLang="ko-KR" dirty="0" smtClean="0"/>
              <a:t>: </a:t>
            </a:r>
            <a:r>
              <a:rPr lang="ko-KR" altLang="en-US" dirty="0" smtClean="0"/>
              <a:t>빌딩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공장</a:t>
            </a:r>
            <a:r>
              <a:rPr lang="en-US" altLang="ko-KR" dirty="0" smtClean="0"/>
              <a:t>, </a:t>
            </a:r>
            <a:r>
              <a:rPr lang="ko-KR" altLang="en-US" dirty="0"/>
              <a:t>학교 등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9067800" cy="1066800"/>
          </a:xfrm>
          <a:noFill/>
          <a:ln/>
        </p:spPr>
        <p:txBody>
          <a:bodyPr/>
          <a:lstStyle/>
          <a:p>
            <a:r>
              <a:rPr lang="ko-KR" altLang="en-US" sz="4000" dirty="0">
                <a:latin typeface="Arial" charset="0"/>
              </a:rPr>
              <a:t>인적자본</a:t>
            </a:r>
            <a:endParaRPr lang="ko-KR" altLang="en-US" sz="3100" dirty="0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438400"/>
            <a:ext cx="6858000" cy="3013075"/>
          </a:xfrm>
          <a:noFill/>
          <a:ln/>
        </p:spPr>
        <p:txBody>
          <a:bodyPr/>
          <a:lstStyle/>
          <a:p>
            <a:pPr>
              <a:spcAft>
                <a:spcPct val="40000"/>
              </a:spcAft>
            </a:pPr>
            <a:r>
              <a:rPr lang="ko-KR" altLang="en-US" dirty="0" smtClean="0">
                <a:solidFill>
                  <a:schemeClr val="tx1"/>
                </a:solidFill>
              </a:rPr>
              <a:t>근로자들의 교육과 </a:t>
            </a:r>
            <a:r>
              <a:rPr lang="ko-KR" altLang="en-US" dirty="0">
                <a:solidFill>
                  <a:schemeClr val="tx1"/>
                </a:solidFill>
              </a:rPr>
              <a:t>훈련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경험을 통해 습득하는 지식과 기술</a:t>
            </a:r>
          </a:p>
          <a:p>
            <a:r>
              <a:rPr lang="ko-KR" altLang="en-US" dirty="0">
                <a:solidFill>
                  <a:schemeClr val="tx1"/>
                </a:solidFill>
              </a:rPr>
              <a:t>물적자본과 같이 인적자본도 축적되며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많이 축적될수록 생산성높음</a:t>
            </a:r>
            <a:r>
              <a:rPr lang="en-US" altLang="ko-KR" dirty="0" smtClean="0">
                <a:solidFill>
                  <a:schemeClr val="tx1"/>
                </a:solidFill>
              </a:rPr>
              <a:t>.  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624</Words>
  <Application>Microsoft Office PowerPoint</Application>
  <PresentationFormat>On-screen Show (4:3)</PresentationFormat>
  <Paragraphs>101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1_디자인 사용자 지정</vt:lpstr>
      <vt:lpstr>Slide 1</vt:lpstr>
      <vt:lpstr>한국경제발전의 요인과 성장 동력 </vt:lpstr>
      <vt:lpstr>한국경제발전의 성장 동력 </vt:lpstr>
      <vt:lpstr>경제발전의 개념</vt:lpstr>
      <vt:lpstr>경제발전의 국제비교</vt:lpstr>
      <vt:lpstr>생산성 결정요인</vt:lpstr>
      <vt:lpstr>생산성 결정 요인</vt:lpstr>
      <vt:lpstr>물적자본</vt:lpstr>
      <vt:lpstr>인적자본</vt:lpstr>
      <vt:lpstr>자연자원</vt:lpstr>
      <vt:lpstr>기술지식</vt:lpstr>
      <vt:lpstr>경제발전과 정부정책</vt:lpstr>
      <vt:lpstr>경제발전과 정부정책</vt:lpstr>
      <vt:lpstr>저축과 투자의 장려</vt:lpstr>
      <vt:lpstr>Slide 15</vt:lpstr>
      <vt:lpstr>교육과 훈련의 장려</vt:lpstr>
      <vt:lpstr>정치적안정과 재산권 보장 </vt:lpstr>
      <vt:lpstr>자유무역과 시장개방 </vt:lpstr>
      <vt:lpstr>인구증가의 억제</vt:lpstr>
      <vt:lpstr>연구개발 장려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kyungmin</dc:creator>
  <cp:lastModifiedBy>한두봉</cp:lastModifiedBy>
  <cp:revision>16</cp:revision>
  <dcterms:created xsi:type="dcterms:W3CDTF">2011-07-24T11:09:04Z</dcterms:created>
  <dcterms:modified xsi:type="dcterms:W3CDTF">2011-08-08T17:17:14Z</dcterms:modified>
</cp:coreProperties>
</file>