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9" r:id="rId3"/>
    <p:sldId id="344" r:id="rId4"/>
    <p:sldId id="312" r:id="rId5"/>
    <p:sldId id="327" r:id="rId6"/>
    <p:sldId id="326" r:id="rId7"/>
    <p:sldId id="342" r:id="rId8"/>
    <p:sldId id="325" r:id="rId9"/>
    <p:sldId id="328" r:id="rId10"/>
    <p:sldId id="343" r:id="rId11"/>
    <p:sldId id="345" r:id="rId12"/>
    <p:sldId id="329" r:id="rId13"/>
    <p:sldId id="331" r:id="rId14"/>
    <p:sldId id="330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40" r:id="rId23"/>
    <p:sldId id="346" r:id="rId24"/>
    <p:sldId id="341" r:id="rId25"/>
    <p:sldId id="339" r:id="rId26"/>
    <p:sldId id="347" r:id="rId27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26" autoAdjust="0"/>
  </p:normalViewPr>
  <p:slideViewPr>
    <p:cSldViewPr>
      <p:cViewPr>
        <p:scale>
          <a:sx n="73" d="100"/>
          <a:sy n="73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77F8A-198A-4B3E-967D-5634ACCCD85B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476E-FF1E-4ED9-B6A6-302F697F9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0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1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3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0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1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2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2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6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2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61D0-550C-453E-AE2F-0F22F26449DC}" type="datetimeFigureOut">
              <a:rPr lang="ko-KR" altLang="en-US" smtClean="0"/>
              <a:pPr/>
              <a:t>2012-05-23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2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Lorentz Transformation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  <m:r>
                        <a:rPr lang="en-US" altLang="ko-KR" b="1" i="1" smtClean="0">
                          <a:latin typeface="Cambria Math"/>
                        </a:rPr>
                        <m:t>=</m:t>
                      </m:r>
                      <m:r>
                        <a:rPr lang="en-US" altLang="ko-KR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625" y="980728"/>
                <a:ext cx="8743393" cy="574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 2-step transform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→(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→</m:t>
                    </m:r>
                    <m:r>
                      <a:rPr lang="en-US" altLang="ko-KR" sz="3000" b="0" i="1" smtClean="0">
                        <a:latin typeface="Cambria Math"/>
                      </a:rPr>
                      <m:t>(</m:t>
                    </m:r>
                    <m:r>
                      <a:rPr lang="en-US" altLang="ko-KR" sz="3000" b="0" i="1" smtClean="0">
                        <a:latin typeface="Cambria Math"/>
                      </a:rPr>
                      <m:t>𝑥</m:t>
                    </m:r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r>
                      <a:rPr lang="en-US" altLang="ko-KR" sz="3000" b="0" i="1" smtClean="0">
                        <a:latin typeface="Cambria Math"/>
                      </a:rPr>
                      <m:t>𝑦</m:t>
                    </m:r>
                    <m:r>
                      <a:rPr lang="en-US" altLang="ko-KR" sz="3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ko-KR" sz="3000" dirty="0" smtClean="0"/>
              </a:p>
              <a:p>
                <a:r>
                  <a:rPr lang="en-US" altLang="ko-KR" sz="3000" dirty="0" smtClean="0"/>
                  <a:t>    is represented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3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sz="30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b="0" i="1" smtClean="0">
                          <a:latin typeface="Cambria Math"/>
                        </a:rPr>
                        <m:t>.</m:t>
                      </m:r>
                      <m:r>
                        <a:rPr lang="en-US" altLang="ko-KR" sz="3000" i="1">
                          <a:latin typeface="Cambria Math"/>
                        </a:rPr>
                        <m:t> </m:t>
                      </m:r>
                      <m:r>
                        <a:rPr lang="en-US" altLang="ko-KR" sz="3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sz="3000" b="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/>
                  <a:t>The 2-step transform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latin typeface="Cambria Math"/>
                          </a:rPr>
                          <m:t>𝑥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  <m:r>
                          <a:rPr lang="en-US" altLang="ko-KR" sz="3000" i="1">
                            <a:latin typeface="Cambria Math"/>
                          </a:rPr>
                          <m:t>,</m:t>
                        </m:r>
                        <m:r>
                          <a:rPr lang="en-US" altLang="ko-KR" sz="3000" i="1">
                            <a:latin typeface="Cambria Math"/>
                          </a:rPr>
                          <m:t>𝑦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altLang="ko-KR" sz="3000" i="1">
                        <a:latin typeface="Cambria Math"/>
                      </a:rPr>
                      <m:t>→(</m:t>
                    </m:r>
                    <m:r>
                      <a:rPr lang="en-US" altLang="ko-KR" sz="3000" b="0" i="1" smtClean="0">
                        <a:latin typeface="Cambria Math"/>
                      </a:rPr>
                      <m:t>𝑥</m:t>
                    </m:r>
                    <m:r>
                      <a:rPr lang="en-US" altLang="ko-KR" sz="3000" i="1">
                        <a:latin typeface="Cambria Math"/>
                      </a:rPr>
                      <m:t>,</m:t>
                    </m:r>
                    <m:r>
                      <a:rPr lang="en-US" altLang="ko-KR" sz="3000" b="0" i="1" smtClean="0">
                        <a:latin typeface="Cambria Math"/>
                      </a:rPr>
                      <m:t>𝑦</m:t>
                    </m:r>
                    <m:r>
                      <a:rPr lang="en-US" altLang="ko-KR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→(</m:t>
                    </m:r>
                    <m:r>
                      <a:rPr lang="en-US" altLang="ko-KR" sz="3000" i="1">
                        <a:latin typeface="Cambria Math"/>
                      </a:rPr>
                      <m:t>𝑥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,</m:t>
                    </m:r>
                    <m:r>
                      <a:rPr lang="en-US" altLang="ko-KR" sz="3000" i="1">
                        <a:latin typeface="Cambria Math"/>
                      </a:rPr>
                      <m:t>𝑦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)</m:t>
                    </m:r>
                  </m:oMath>
                </a14:m>
                <a:endParaRPr lang="en-US" altLang="ko-KR" sz="3000" dirty="0"/>
              </a:p>
              <a:p>
                <a:r>
                  <a:rPr lang="en-US" altLang="ko-KR" sz="3000" dirty="0"/>
                  <a:t>    is represented </a:t>
                </a:r>
                <a:r>
                  <a:rPr lang="en-US" altLang="ko-KR" sz="3000" dirty="0" smtClean="0"/>
                  <a:t>by</a:t>
                </a:r>
                <a:endParaRPr lang="en-US" altLang="ko-KR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r>
                        <a:rPr lang="en-US" altLang="ko-KR" sz="30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3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b="0" i="1" smtClean="0">
                          <a:latin typeface="Cambria Math"/>
                        </a:rPr>
                        <m:t>.</m:t>
                      </m:r>
                      <m:r>
                        <a:rPr lang="en-US" altLang="ko-KR" sz="3000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altLang="ko-KR" sz="3000" i="1" dirty="0">
                  <a:latin typeface="Cambria Math"/>
                </a:endParaRPr>
              </a:p>
              <a:p>
                <a:endParaRPr lang="en-US" altLang="ko-KR" sz="30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It is trivial to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𝐴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𝐴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ko-KR" sz="3000" b="1" dirty="0"/>
                      <m:t>1</m:t>
                    </m:r>
                    <m:r>
                      <a:rPr lang="en-US" altLang="ko-KR" sz="3000" b="0" i="0" smtClean="0">
                        <a:latin typeface="Cambria Math"/>
                      </a:rPr>
                      <m:t>,</m:t>
                    </m:r>
                  </m:oMath>
                </a14:m>
                <a:endParaRPr lang="en-US" altLang="ko-KR" sz="3000" b="0" dirty="0" smtClean="0"/>
              </a:p>
              <a:p>
                <a:r>
                  <a:rPr lang="en-US" altLang="ko-KR" sz="3000" dirty="0" smtClean="0"/>
                  <a:t>   where </a:t>
                </a:r>
                <a:r>
                  <a:rPr lang="en-US" altLang="ko-KR" sz="3000" b="1" dirty="0" smtClean="0"/>
                  <a:t>1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/>
                  <a:t> is the identity matrix.</a:t>
                </a:r>
                <a:endParaRPr lang="en-US" altLang="ko-KR" sz="3000" dirty="0"/>
              </a:p>
              <a:p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5" y="980728"/>
                <a:ext cx="8743393" cy="5749716"/>
              </a:xfrm>
              <a:prstGeom prst="rect">
                <a:avLst/>
              </a:prstGeom>
              <a:blipFill rotWithShape="1">
                <a:blip r:embed="rId3"/>
                <a:stretch>
                  <a:fillRect l="-1464" t="-13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4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Rotational Transformation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9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esktop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288" y="2680822"/>
            <a:ext cx="3663703" cy="318821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Rotational Transformation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2889" y="1052736"/>
            <a:ext cx="8390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As a specific example of the linear transformation, we study rotation of two dimensional Euclidean vectors.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7046859" y="2680822"/>
                <a:ext cx="1556132" cy="799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59" y="2680822"/>
                <a:ext cx="1556132" cy="7993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7668401" y="3498777"/>
                <a:ext cx="1378647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401" y="3498777"/>
                <a:ext cx="1378647" cy="7099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868" y="2592139"/>
                <a:ext cx="5085227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As shown in the figure, vector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 </m:t>
                    </m:r>
                    <m:r>
                      <a:rPr lang="en-US" altLang="ko-KR" sz="3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/>
                  <a:t>is rotated by an angle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𝜃</m:t>
                    </m:r>
                    <m:r>
                      <a:rPr lang="en-US" altLang="ko-KR" sz="3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altLang="ko-KR" sz="3000" dirty="0" smtClean="0"/>
                  <a:t> The resultant vector is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We want to find the matrix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3000" dirty="0" smtClean="0"/>
                  <a:t> that satisfying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𝑅𝑋</m:t>
                    </m:r>
                  </m:oMath>
                </a14:m>
                <a:r>
                  <a:rPr lang="en-US" altLang="ko-KR" sz="3000" dirty="0"/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68" y="2592139"/>
                <a:ext cx="5085227" cy="4247317"/>
              </a:xfrm>
              <a:prstGeom prst="rect">
                <a:avLst/>
              </a:prstGeom>
              <a:blipFill rotWithShape="1">
                <a:blip r:embed="rId5"/>
                <a:stretch>
                  <a:fillRect l="-2518" t="-1865" r="-3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4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Invariant under Rotation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333216"/>
            <a:ext cx="49052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Under rotation, the direction of a vector changes. Therefore, each component may change under rotation.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305" y="4077072"/>
                <a:ext cx="839010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However, the length of the vector, which behaves like the radius of a circle, is invariant under rotation.</a:t>
                </a:r>
              </a:p>
              <a:p>
                <a:pPr/>
                <a:r>
                  <a:rPr lang="en-US" altLang="ko-KR" sz="3000" dirty="0" smtClean="0"/>
                  <a:t/>
                </a:r>
                <a:br>
                  <a:rPr lang="en-US" altLang="ko-KR" sz="3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altLang="ko-KR" sz="3000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000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altLang="ko-KR" sz="3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3000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altLang="ko-KR" sz="3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3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05" y="4077072"/>
                <a:ext cx="8390102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526" t="-32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\\psf\Home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9288" y="1032874"/>
            <a:ext cx="3663703" cy="318821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7046859" y="1032874"/>
                <a:ext cx="1556132" cy="799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59" y="1032874"/>
                <a:ext cx="1556132" cy="7993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7668401" y="1850829"/>
                <a:ext cx="1378647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401" y="1850829"/>
                <a:ext cx="1378647" cy="7099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5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How to determine R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5856" y="980728"/>
            <a:ext cx="8390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Once we know how unit vectors along x and y axes transform, we can determine 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395536" y="5155217"/>
                <a:ext cx="4104456" cy="866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altLang="ko-KR" sz="3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ko-KR" sz="3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ko-KR" altLang="en-US" sz="3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eqArr>
                        </m:e>
                      </m:d>
                      <m:r>
                        <a:rPr lang="en-US" altLang="ko-KR" sz="30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30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3000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55217"/>
                <a:ext cx="4104456" cy="86607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4535488" y="5155217"/>
                <a:ext cx="4608512" cy="866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ko-KR" sz="3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ko-KR" altLang="en-US" sz="3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eqArr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r>
                        <a:rPr lang="en-US" altLang="ko-KR" sz="30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3000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488" y="5155217"/>
                <a:ext cx="4608512" cy="86607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\\psf\Home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580" y="2214795"/>
            <a:ext cx="3181364" cy="2664296"/>
          </a:xfrm>
          <a:prstGeom prst="rect">
            <a:avLst/>
          </a:prstGeom>
          <a:noFill/>
        </p:spPr>
      </p:pic>
      <p:pic>
        <p:nvPicPr>
          <p:cNvPr id="2052" name="Picture 4" descr="\\psf\Home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132856"/>
            <a:ext cx="3354411" cy="2818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0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Explicit form of R in 2D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387" y="1052736"/>
                <a:ext cx="8390102" cy="5333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From the constraints</a:t>
                </a:r>
                <a:br>
                  <a:rPr lang="en-US" altLang="ko-KR" sz="3000" dirty="0" smtClean="0"/>
                </a:br>
                <a:r>
                  <a:rPr lang="en-US" altLang="ko-KR" sz="3000" dirty="0" smtClean="0"/>
                  <a:t> </a:t>
                </a:r>
                <a:br>
                  <a:rPr lang="en-US" altLang="ko-KR" sz="30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30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ko-KR" alt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30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ko-KR" alt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ko-KR" altLang="en-US" sz="3000" dirty="0" smtClean="0"/>
                  <a:t> </a:t>
                </a:r>
                <a:r>
                  <a:rPr lang="en-US" altLang="ko-KR" sz="30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30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ko-KR" alt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30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ko-KR" alt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b="0" dirty="0" smtClean="0">
                    <a:solidFill>
                      <a:prstClr val="black"/>
                    </a:solidFill>
                  </a:rPr>
                </a:b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b="0" dirty="0" smtClean="0">
                    <a:solidFill>
                      <a:prstClr val="black"/>
                    </a:solidFill>
                  </a:rPr>
                </a:b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we finally determine the matrix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:</a:t>
                </a:r>
                <a:br>
                  <a:rPr lang="en-US" altLang="ko-KR" sz="3000" b="0" dirty="0" smtClean="0">
                    <a:solidFill>
                      <a:prstClr val="black"/>
                    </a:solidFill>
                  </a:rPr>
                </a:b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b="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Note that the polar angle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ko-KR" sz="3000" dirty="0" smtClean="0"/>
                  <a:t> is measured from the x axis anti-clockwise.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7" y="1052736"/>
                <a:ext cx="8390102" cy="5333127"/>
              </a:xfrm>
              <a:prstGeom prst="rect">
                <a:avLst/>
              </a:prstGeom>
              <a:blipFill rotWithShape="1">
                <a:blip r:embed="rId2"/>
                <a:stretch>
                  <a:fillRect l="-1453" t="-1486" b="-26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Usage of matrix R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333217"/>
                <a:ext cx="8750142" cy="4669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Linear property of the rotation</a:t>
                </a:r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allows us to generalize our finding:  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/>
                </a:r>
                <a:br>
                  <a:rPr lang="en-US" altLang="ko-KR" sz="3000" dirty="0" smtClean="0"/>
                </a:br>
                <a:r>
                  <a:rPr lang="en-US" altLang="ko-KR" sz="30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altLang="ko-KR" sz="3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in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func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en-US" altLang="ko-KR" sz="3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It is easy to show that the length of the vector is preserved under rotation:</a:t>
                </a:r>
                <a:br>
                  <a:rPr lang="en-US" altLang="ko-KR" sz="3000" dirty="0" smtClean="0"/>
                </a:br>
                <a:r>
                  <a:rPr lang="en-US" altLang="ko-KR" sz="3000" dirty="0" smtClean="0"/>
                  <a:t> </a:t>
                </a:r>
                <a:br>
                  <a:rPr lang="en-US" altLang="ko-KR" sz="3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′2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′2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3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ko-KR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b="0" i="0" smtClean="0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ko-KR" sz="30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ko-KR" sz="3000" b="0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ko-KR" sz="3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ko-KR" sz="3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30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)(</m:t>
                                </m:r>
                                <m:sSup>
                                  <m:sSupPr>
                                    <m:ctrlPr>
                                      <a:rPr lang="en-US" altLang="ko-KR" sz="3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  <m:r>
                          <a:rPr lang="en-US" altLang="ko-KR" sz="3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333217"/>
                <a:ext cx="8750142" cy="4669483"/>
              </a:xfrm>
              <a:prstGeom prst="rect">
                <a:avLst/>
              </a:prstGeom>
              <a:blipFill rotWithShape="1">
                <a:blip r:embed="rId2"/>
                <a:stretch>
                  <a:fillRect l="-1393" t="-16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Inverse of Rotational Matrix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1333217"/>
                <a:ext cx="8750142" cy="487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 matrix R transforms the vector X into X’. The inverse matrix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sz="3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/>
                  <a:t>returns X’ into X.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According to relativity between the two vectors, the inverse matrix can be obtained simply by replacing the parameter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ko-KR" sz="3000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ko-KR" sz="3000" b="0" i="0" dirty="0" smtClean="0">
                        <a:latin typeface="Cambria Math"/>
                      </a:rPr>
                      <m:t>−</m:t>
                    </m:r>
                    <m:r>
                      <a:rPr lang="en-US" altLang="ko-KR" sz="3000" i="1" dirty="0">
                        <a:latin typeface="Cambria Math"/>
                      </a:rPr>
                      <m:t>𝜃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altLang="ko-KR" sz="3000" b="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→−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33217"/>
                <a:ext cx="8750142" cy="487146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93" t="-16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3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We can verify 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1520" y="1333217"/>
                <a:ext cx="8892480" cy="474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i="1" dirty="0" smtClean="0">
                    <a:solidFill>
                      <a:prstClr val="black"/>
                    </a:solidFill>
                    <a:latin typeface="Cambria Math"/>
                  </a:rPr>
                  <a:t/>
                </a:r>
                <a:br>
                  <a:rPr lang="en-US" altLang="ko-KR" sz="3000" i="1" dirty="0" smtClean="0">
                    <a:solidFill>
                      <a:prstClr val="black"/>
                    </a:solidFill>
                    <a:latin typeface="Cambria Math"/>
                  </a:rPr>
                </a:br>
                <a:r>
                  <a:rPr lang="en-US" altLang="ko-KR" sz="3000" i="1" dirty="0" smtClean="0">
                    <a:solidFill>
                      <a:prstClr val="black"/>
                    </a:solidFill>
                    <a:latin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ko-KR" sz="3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3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ko-KR" sz="30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30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os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30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in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os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in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ko-KR" sz="30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33217"/>
                <a:ext cx="8892480" cy="47446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Transpose Matrix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035" y="1052736"/>
                <a:ext cx="9036496" cy="538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Note that for the inverse matrix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altLang="ko-KR" sz="3000" i="1" dirty="0" smtClean="0">
                    <a:solidFill>
                      <a:prstClr val="black"/>
                    </a:solidFill>
                    <a:latin typeface="Cambria Math"/>
                  </a:rPr>
                  <a:t/>
                </a:r>
                <a:br>
                  <a:rPr lang="en-US" altLang="ko-KR" sz="3000" i="1" dirty="0" smtClean="0">
                    <a:solidFill>
                      <a:prstClr val="black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ko-KR" alt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ko-KR" sz="30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,</a:t>
                </a:r>
                <a:br>
                  <a:rPr lang="en-US" altLang="ko-KR" sz="3000" b="0" dirty="0" smtClean="0">
                    <a:solidFill>
                      <a:prstClr val="black"/>
                    </a:solidFill>
                  </a:rPr>
                </a:b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where the symbol T represents the transpose.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For any matrix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, the corresponding transpose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is defined as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dirty="0">
                    <a:solidFill>
                      <a:prstClr val="black"/>
                    </a:solidFill>
                  </a:rPr>
                </a:b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It is trivial to show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=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5" y="1052736"/>
                <a:ext cx="9036496" cy="5386475"/>
              </a:xfrm>
              <a:prstGeom prst="rect">
                <a:avLst/>
              </a:prstGeom>
              <a:blipFill rotWithShape="1">
                <a:blip r:embed="rId2"/>
                <a:stretch>
                  <a:fillRect l="-1350" t="-1472" b="-26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8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lt"/>
              </a:rPr>
              <a:t>Now we know that …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According to Michelson-Morley Experiment,</a:t>
            </a:r>
          </a:p>
          <a:p>
            <a:r>
              <a:rPr lang="en-US" altLang="ko-KR" sz="3000" dirty="0" smtClean="0"/>
              <a:t>   </a:t>
            </a:r>
            <a:r>
              <a:rPr lang="en-US" altLang="ko-KR" sz="3000" b="1" dirty="0" smtClean="0"/>
              <a:t>the speed of light is invariant</a:t>
            </a:r>
            <a:r>
              <a:rPr lang="en-US" altLang="ko-KR" sz="3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2 important consequences:</a:t>
            </a:r>
          </a:p>
          <a:p>
            <a:r>
              <a:rPr lang="en-US" altLang="ko-KR" sz="3000" b="1" dirty="0" smtClean="0"/>
              <a:t>    time dilation and length contraction</a:t>
            </a:r>
            <a:r>
              <a:rPr lang="en-US" altLang="ko-KR" sz="3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We believe that there must be a linear transformation that relates the space-time coordinates of any two inertial reference frame.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The transformation rules are called Lorentz transformation.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This week, we derive the transformation.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453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Vector Transpose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96752"/>
                <a:ext cx="9036496" cy="4497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can also define the transpose of a column vector as</a:t>
                </a:r>
                <a:br>
                  <a:rPr lang="en-US" altLang="ko-KR" sz="30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eqAr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Then the length of a vector can be represented as the matrix multiplication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/>
                <a:r>
                  <a:rPr lang="en-US" altLang="ko-KR" sz="3000" dirty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dirty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9036496" cy="4497898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762" r="-1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9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err="1" smtClean="0">
                <a:latin typeface="+mn-lt"/>
              </a:rPr>
              <a:t>Orthogonality</a:t>
            </a:r>
            <a:r>
              <a:rPr lang="en-US" altLang="ko-KR" b="1" dirty="0" smtClean="0">
                <a:latin typeface="+mn-lt"/>
              </a:rPr>
              <a:t> of R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96752"/>
                <a:ext cx="903649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Note that a rotation matrix satisfies 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Such a matrix is called an orthogonal matrix.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If a vector transforms under an orthogonal matrix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=1)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, then the length of the vector is always invariant.</a:t>
                </a:r>
                <a:br>
                  <a:rPr lang="en-US" altLang="ko-KR" sz="30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𝑅𝑋</m:t>
                            </m: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𝑅𝑋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𝑅𝑋</m:t>
                        </m:r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b="0" dirty="0" smtClean="0">
                    <a:solidFill>
                      <a:prstClr val="black"/>
                    </a:solidFill>
                  </a:rPr>
                </a:b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9036496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865" r="-15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55976" y="5949280"/>
                <a:ext cx="367240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949280"/>
                <a:ext cx="3672408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83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1" i="1" dirty="0">
                              <a:latin typeface="Cambria Math"/>
                            </a:rPr>
                            <m:t>[</m:t>
                          </m:r>
                          <m:r>
                            <a:rPr lang="en-US" altLang="ko-KR" b="1" i="1" dirty="0">
                              <a:latin typeface="Cambria Math"/>
                            </a:rPr>
                            <m:t>𝑹</m:t>
                          </m:r>
                          <m:d>
                            <m:dPr>
                              <m:ctrlPr>
                                <a:rPr lang="en-US" altLang="ko-KR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1" i="1" dirty="0">
                                  <a:latin typeface="Cambria Math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ko-KR" b="1" i="1" dirty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ko-KR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ko-KR" b="1" i="1" dirty="0">
                          <a:latin typeface="Cambria Math"/>
                        </a:rPr>
                        <m:t>=</m:t>
                      </m:r>
                      <m:r>
                        <a:rPr lang="en-US" altLang="ko-KR" b="1" i="1" dirty="0">
                          <a:latin typeface="Cambria Math"/>
                        </a:rPr>
                        <m:t>𝑹</m:t>
                      </m:r>
                      <m:r>
                        <a:rPr lang="en-US" altLang="ko-KR" b="1" i="1" dirty="0">
                          <a:latin typeface="Cambria Math"/>
                        </a:rPr>
                        <m:t>(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𝟐</m:t>
                      </m:r>
                      <m:r>
                        <a:rPr lang="en-US" altLang="ko-KR" b="1" i="1" dirty="0">
                          <a:latin typeface="Cambria Math"/>
                        </a:rPr>
                        <m:t>𝜽</m:t>
                      </m:r>
                      <m:r>
                        <a:rPr lang="en-US" altLang="ko-KR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96752"/>
                <a:ext cx="9036496" cy="5183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learned that if we apply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to a vector, then the vector is rotated through the angle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𝜃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Let us apply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one more time.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 repeated application of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, can be regarded as a single rotation through the angle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.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ko-KR" sz="3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ko-KR" alt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3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(2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𝜃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9036496" cy="51835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17" t="-1528" r="-1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25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dirty="0" smtClean="0"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altLang="ko-KR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 smtClean="0"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altLang="ko-KR" b="1" i="1" dirty="0" smtClean="0">
                          <a:latin typeface="Cambria Math"/>
                        </a:rPr>
                        <m:t>𝑹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(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𝜶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)=</m:t>
                      </m:r>
                      <m:r>
                        <a:rPr lang="en-US" altLang="ko-KR" b="1" i="1" dirty="0">
                          <a:latin typeface="Cambria Math"/>
                        </a:rPr>
                        <m:t>𝑹</m:t>
                      </m:r>
                      <m:r>
                        <a:rPr lang="en-US" altLang="ko-KR" b="1" i="1" dirty="0">
                          <a:latin typeface="Cambria Math"/>
                        </a:rPr>
                        <m:t>(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𝜶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+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𝜷</m:t>
                      </m:r>
                      <m:r>
                        <a:rPr lang="en-US" altLang="ko-KR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908720"/>
                <a:ext cx="9036496" cy="5293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Suppose we rotate by an angle </a:t>
                </a:r>
                <a14:m>
                  <m:oMath xmlns:m="http://schemas.openxmlformats.org/officeDocument/2006/math"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and then about </a:t>
                </a:r>
                <a14:m>
                  <m:oMath xmlns:m="http://schemas.openxmlformats.org/officeDocument/2006/math"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Then the resultant rotation is by an angle </a:t>
                </a:r>
                <a14:m>
                  <m:oMath xmlns:m="http://schemas.openxmlformats.org/officeDocument/2006/math"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.</a:t>
                </a:r>
                <a:endParaRPr lang="en-US" altLang="ko-KR" sz="3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altLang="ko-K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altLang="ko-K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os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2400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cos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func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func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cos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altLang="ko-K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ko-K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altLang="ko-KR" sz="24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) 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ko-K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2400" dirty="0" smtClean="0">
                  <a:solidFill>
                    <a:prstClr val="black"/>
                  </a:solidFill>
                </a:endParaRPr>
              </a:p>
              <a:p>
                <a:endParaRPr lang="en-US" altLang="ko-KR" sz="24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This derives useful trigonometric formulas:.</a:t>
                </a:r>
                <a:endParaRPr lang="en-US" altLang="ko-KR" sz="3000" b="0" i="1" dirty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ko-KR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                  </m:t>
                        </m:r>
                        <m:r>
                          <m:rPr>
                            <m:sty m:val="p"/>
                          </m:rPr>
                          <a:rPr lang="en-US" altLang="ko-KR" sz="2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ko-K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ko-KR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d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ko-KR" sz="280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2800" i="1" dirty="0" smtClean="0">
                    <a:solidFill>
                      <a:prstClr val="black"/>
                    </a:solidFill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 m:alnAt="7"/>
                          </m:rPr>
                          <a:rPr lang="en-US" altLang="ko-KR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ko-KR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os</m:t>
                        </m:r>
                      </m:fName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𝛽</m:t>
                        </m:r>
                      </m:e>
                    </m:func>
                  </m:oMath>
                </a14:m>
                <a:endParaRPr lang="en-US" altLang="ko-KR" sz="2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ko-KR" sz="2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                  </m:t>
                        </m:r>
                        <m:r>
                          <m:rPr>
                            <m:sty m:val="p"/>
                          </m:rPr>
                          <a:rPr lang="en-US" altLang="ko-KR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sz="2800" i="1" dirty="0" smtClean="0">
                    <a:solidFill>
                      <a:prstClr val="black"/>
                    </a:solidFill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28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ko-KR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cos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𝛽</m:t>
                        </m:r>
                      </m:e>
                    </m:func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cos</m:t>
                    </m:r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sin</m:t>
                    </m:r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endParaRPr lang="en-US" altLang="ko-KR" sz="2800" i="1" dirty="0" smtClean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08720"/>
                <a:ext cx="9036496" cy="5293950"/>
              </a:xfrm>
              <a:prstGeom prst="rect">
                <a:avLst/>
              </a:prstGeom>
              <a:blipFill rotWithShape="1">
                <a:blip r:embed="rId3"/>
                <a:stretch>
                  <a:fillRect l="-1417" t="-14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5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1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ko-KR" b="1" i="1" dirty="0" smtClean="0">
                              <a:latin typeface="Cambria Math"/>
                            </a:rPr>
                            <m:t>𝑹</m:t>
                          </m:r>
                          <m:d>
                            <m:dPr>
                              <m:ctrlPr>
                                <a:rPr lang="en-US" altLang="ko-KR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1" i="1" dirty="0" smtClean="0">
                                  <a:latin typeface="Cambria Math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ko-KR" b="1" i="1" dirty="0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ko-KR" b="1" i="1" dirty="0" smtClean="0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altLang="ko-KR" b="1" i="1" dirty="0" smtClean="0">
                          <a:latin typeface="Cambria Math"/>
                        </a:rPr>
                        <m:t>=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𝑹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(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𝒏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𝜽</m:t>
                      </m:r>
                      <m:r>
                        <a:rPr lang="en-US" altLang="ko-KR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24744"/>
                <a:ext cx="9036496" cy="4097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By making use of previous trigonometric formulas and applying mathematical induction, it is straightforward to show that</a:t>
                </a:r>
              </a:p>
              <a:p>
                <a:endParaRPr lang="en-US" altLang="ko-KR" sz="3000" b="0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ko-KR" sz="3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3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altLang="ko-KR" sz="3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3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3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ko-KR" altLang="en-US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3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3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3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ko-KR" sz="3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This relation is very important when we study the Lorentz transformation.</a:t>
                </a:r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36496" cy="4097725"/>
              </a:xfrm>
              <a:prstGeom prst="rect">
                <a:avLst/>
              </a:prstGeom>
              <a:blipFill rotWithShape="1">
                <a:blip r:embed="rId3"/>
                <a:stretch>
                  <a:fillRect l="-1417" t="-1935" r="-607" b="-37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6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A Question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46810"/>
                <a:ext cx="9036496" cy="565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Suppose a linear transformation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transforms the unit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If we assume the </a:t>
                </a:r>
                <a:r>
                  <a:rPr lang="en-US" altLang="ko-KR" sz="3000" b="0" dirty="0" err="1" smtClean="0">
                    <a:solidFill>
                      <a:prstClr val="black"/>
                    </a:solidFill>
                  </a:rPr>
                  <a:t>orthogonality</a:t>
                </a: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, then under what conditions does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exist?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Is</a:t>
                </a: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unique once it exists?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What is the explicit form of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?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Answer: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1,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does not exist.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/>
                </a:r>
                <a:br>
                  <a:rPr lang="en-US" altLang="ko-KR" sz="3000" dirty="0">
                    <a:solidFill>
                      <a:prstClr val="black"/>
                    </a:solidFill>
                  </a:rPr>
                </a:br>
                <a:r>
                  <a:rPr lang="en-US" altLang="ko-KR" sz="3000" dirty="0" smtClean="0">
                    <a:solidFill>
                      <a:prstClr val="black"/>
                    </a:solidFill>
                  </a:rPr>
                  <a:t>		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or 						    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46810"/>
                <a:ext cx="9036496" cy="5651804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4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288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Parity Transformation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 of Reflection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46810"/>
                <a:ext cx="9036496" cy="4102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Show that 						    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is not expressed as the rotational matrix.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If we set either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=0,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it is easy to notice that this transform is not a rotation but a reflection. Explain graphically.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46810"/>
                <a:ext cx="9036496" cy="4102983"/>
              </a:xfrm>
              <a:prstGeom prst="rect">
                <a:avLst/>
              </a:prstGeom>
              <a:blipFill rotWithShape="1">
                <a:blip r:embed="rId2"/>
                <a:stretch>
                  <a:fillRect l="-1417" r="-270" b="-37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4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Linear Transformation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4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Linear Transformation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569264"/>
                <a:ext cx="8390102" cy="4207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We have two variables x and y: 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000" i="1" dirty="0"/>
                  <a:t>,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ko-KR" sz="3000" dirty="0"/>
                  <a:t>) </a:t>
                </a: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For given constants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𝑎</m:t>
                    </m:r>
                    <m:r>
                      <a:rPr lang="en-US" altLang="ko-KR" sz="3000" b="0" i="1" smtClean="0">
                        <a:latin typeface="Cambria Math"/>
                      </a:rPr>
                      <m:t>, </m:t>
                    </m:r>
                    <m:r>
                      <a:rPr lang="en-US" altLang="ko-KR" sz="3000" b="0" i="1" smtClean="0">
                        <a:latin typeface="Cambria Math"/>
                      </a:rPr>
                      <m:t>𝑏</m:t>
                    </m:r>
                    <m:r>
                      <a:rPr lang="en-US" altLang="ko-KR" sz="3000" b="0" i="1" smtClean="0">
                        <a:latin typeface="Cambria Math"/>
                      </a:rPr>
                      <m:t>, </m:t>
                    </m:r>
                    <m:r>
                      <a:rPr lang="en-US" altLang="ko-KR" sz="3000" b="0" i="1" smtClean="0">
                        <a:latin typeface="Cambria Math"/>
                      </a:rPr>
                      <m:t>𝑝</m:t>
                    </m:r>
                    <m:r>
                      <a:rPr lang="en-US" altLang="ko-KR" sz="3000" b="0" i="1" smtClean="0">
                        <a:latin typeface="Cambria Math"/>
                      </a:rPr>
                      <m:t>, </m:t>
                    </m:r>
                    <m:r>
                      <a:rPr lang="en-US" altLang="ko-KR" sz="3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ko-KR" sz="3000" dirty="0" smtClean="0"/>
                  <a:t>, we define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US" altLang="ko-KR" sz="3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𝑎𝑥</m:t>
                    </m:r>
                    <m:r>
                      <a:rPr lang="en-US" altLang="ko-KR" sz="3000" b="0" i="1" smtClean="0">
                        <a:latin typeface="Cambria Math"/>
                      </a:rPr>
                      <m:t>+</m:t>
                    </m:r>
                    <m:r>
                      <a:rPr lang="en-US" altLang="ko-KR" sz="3000" b="0" i="1" smtClean="0">
                        <a:latin typeface="Cambria Math"/>
                      </a:rPr>
                      <m:t>𝑏𝑦</m:t>
                    </m:r>
                  </m:oMath>
                </a14:m>
                <a:endParaRPr lang="en-US" altLang="ko-KR" sz="3000" b="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US" altLang="ko-KR" sz="3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𝑐</m:t>
                    </m:r>
                    <m:r>
                      <a:rPr lang="en-US" altLang="ko-KR" sz="3000" i="1">
                        <a:latin typeface="Cambria Math"/>
                      </a:rPr>
                      <m:t>𝑥</m:t>
                    </m:r>
                    <m:r>
                      <a:rPr lang="en-US" altLang="ko-KR" sz="3000" i="1">
                        <a:latin typeface="Cambria Math"/>
                      </a:rPr>
                      <m:t>+</m:t>
                    </m:r>
                    <m:r>
                      <a:rPr lang="en-US" altLang="ko-KR" sz="3000" b="0" i="1" smtClean="0">
                        <a:latin typeface="Cambria Math"/>
                      </a:rPr>
                      <m:t>𝑑</m:t>
                    </m:r>
                    <m:r>
                      <a:rPr lang="en-US" altLang="ko-KR" sz="3000" i="1">
                        <a:latin typeface="Cambria Math"/>
                      </a:rPr>
                      <m:t>𝑦</m:t>
                    </m:r>
                    <m:r>
                      <a:rPr lang="en-US" altLang="ko-KR" sz="30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ko-KR" sz="3000" dirty="0" smtClean="0"/>
                  <a:t>for every pair </a:t>
                </a:r>
                <a:r>
                  <a:rPr lang="en-US" altLang="ko-KR" sz="3000" dirty="0"/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000" i="1" dirty="0"/>
                  <a:t>,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ko-KR" sz="3000" dirty="0"/>
                  <a:t>) </a:t>
                </a: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/>
                  <a:t>This transform from 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000" i="1" dirty="0"/>
                  <a:t>,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ko-KR" sz="3000" dirty="0" smtClean="0"/>
                  <a:t>) to </a:t>
                </a:r>
                <a:r>
                  <a:rPr lang="en-US" altLang="ko-KR" sz="3000" dirty="0"/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3000" i="1">
                        <a:latin typeface="Cambria Math"/>
                      </a:rPr>
                      <m:t>𝑥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i="1" dirty="0"/>
                  <a:t>,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𝑦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/>
                  <a:t>)</a:t>
                </a:r>
                <a:r>
                  <a:rPr lang="en-US" altLang="ko-KR" sz="3000" dirty="0" smtClean="0">
                    <a:sym typeface="Wingdings" pitchFamily="2" charset="2"/>
                  </a:rPr>
                  <a:t> is called a linear transformation.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a matrix representation, we write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𝐴𝑋</m:t>
                    </m:r>
                    <m:r>
                      <a:rPr lang="en-US" altLang="ko-KR" sz="3000" i="1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  </m:t>
                    </m:r>
                    <m:r>
                      <a:rPr lang="en-US" altLang="ko-KR" sz="3000" i="1">
                        <a:latin typeface="Cambria Math"/>
                      </a:rPr>
                      <m:t>𝐴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569264"/>
                <a:ext cx="8390102" cy="420781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53" t="-1881" r="-21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2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Linear Transformation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569264"/>
                <a:ext cx="8822150" cy="445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𝐴𝑋</m:t>
                    </m:r>
                    <m:r>
                      <a:rPr lang="en-US" altLang="ko-KR" sz="3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/>
                  <a:t>: matrix form of linear equation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i="1" dirty="0" smtClean="0">
                    <a:latin typeface="Cambria Math"/>
                  </a:rPr>
                  <a:t> </a:t>
                </a:r>
                <a:r>
                  <a:rPr lang="en-US" altLang="ko-KR" sz="3000" dirty="0" smtClean="0"/>
                  <a:t>: original coordinate column vector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/>
                  <a:t>: transformed column vector</a:t>
                </a:r>
                <a:endParaRPr lang="en-US" altLang="ko-KR" sz="3000" b="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𝐴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/>
                  <a:t>: </a:t>
                </a:r>
                <a:r>
                  <a:rPr lang="en-US" altLang="ko-KR" sz="3000" dirty="0" smtClean="0"/>
                  <a:t>transformation matrix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569264"/>
                <a:ext cx="8822150" cy="44516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Why linear?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836712"/>
                <a:ext cx="839010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Suppose there are two column vectors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3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ko-KR" sz="3000" dirty="0" smtClean="0"/>
                  <a:t>.</a:t>
                </a:r>
                <a:br>
                  <a:rPr lang="en-US" altLang="ko-KR" sz="3000" dirty="0" smtClean="0"/>
                </a:br>
                <a:r>
                  <a:rPr lang="en-US" altLang="ko-KR" sz="3000" dirty="0" smtClean="0"/>
                  <a:t>A linear combination of the vectors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latin typeface="Cambria Math"/>
                      </a:rPr>
                      <m:t>𝑋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 &amp; </m:t>
                    </m:r>
                    <m:r>
                      <a:rPr lang="en-US" altLang="ko-KR" sz="30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ko-KR" sz="3000" dirty="0" smtClean="0"/>
                  <a:t>,</a:t>
                </a:r>
                <a:br>
                  <a:rPr lang="en-US" altLang="ko-KR" sz="3000" dirty="0" smtClean="0"/>
                </a:br>
                <a14:m>
                  <m:oMath xmlns:m="http://schemas.openxmlformats.org/officeDocument/2006/math">
                    <m:r>
                      <a:rPr lang="ko-KR" altLang="en-US" sz="3000" i="1" smtClean="0">
                        <a:latin typeface="Cambria Math"/>
                      </a:rPr>
                      <m:t>𝛼</m:t>
                    </m:r>
                    <m:r>
                      <a:rPr lang="en-US" altLang="ko-KR" sz="3000" b="0" i="1" smtClean="0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+</m:t>
                    </m:r>
                    <m:r>
                      <a:rPr lang="ko-KR" altLang="en-US" sz="3000" b="0" i="1" smtClean="0">
                        <a:latin typeface="Cambria Math"/>
                      </a:rPr>
                      <m:t>𝛽</m:t>
                    </m:r>
                    <m:r>
                      <a:rPr lang="en-US" altLang="ko-KR" sz="3000" b="0" i="1" smtClean="0">
                        <a:latin typeface="Cambria Math"/>
                      </a:rPr>
                      <m:t>𝑌</m:t>
                    </m:r>
                    <m:r>
                      <a:rPr lang="en-US" altLang="ko-KR" sz="3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/>
                  <a:t>transforms like</a:t>
                </a:r>
                <a:br>
                  <a:rPr lang="en-US" altLang="ko-KR" sz="3000" dirty="0" smtClean="0"/>
                </a:b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sz="3000" b="0" i="1" smtClean="0">
                            <a:latin typeface="Cambria Math"/>
                          </a:rPr>
                          <m:t>𝛼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+</m:t>
                        </m:r>
                        <m:r>
                          <a:rPr lang="ko-KR" altLang="en-US" sz="3000" b="0" i="1" smtClean="0">
                            <a:latin typeface="Cambria Math"/>
                          </a:rPr>
                          <m:t>𝛽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ko-KR" altLang="en-US" sz="30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𝐴𝑋</m:t>
                        </m:r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+</m:t>
                    </m:r>
                    <m:r>
                      <a:rPr lang="ko-KR" altLang="en-US" sz="3000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𝐴𝑌</m:t>
                        </m:r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ko-KR" altLang="en-US" sz="3000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+</m:t>
                    </m:r>
                    <m:r>
                      <a:rPr lang="ko-KR" altLang="en-US" sz="30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sz="3000" b="0" dirty="0" smtClean="0"/>
                  <a:t/>
                </a:r>
                <a:br>
                  <a:rPr lang="en-US" altLang="ko-KR" sz="3000" b="0" dirty="0" smtClean="0"/>
                </a:br>
                <a:endParaRPr lang="en-US" altLang="ko-KR" sz="3000" b="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Because a linear combination transforms into the same linear combination except for the replacements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altLang="ko-KR" sz="3000" b="0" i="0" dirty="0" smtClean="0"/>
                      <m:t> </m:t>
                    </m:r>
                    <m:r>
                      <m:rPr>
                        <m:nor/>
                      </m:rPr>
                      <a:rPr lang="en-US" altLang="ko-KR" sz="3000" b="0" i="0" dirty="0" smtClean="0"/>
                      <m:t>and</m:t>
                    </m:r>
                    <m:r>
                      <m:rPr>
                        <m:nor/>
                      </m:rPr>
                      <a:rPr lang="en-US" altLang="ko-KR" sz="3000" b="0" i="0" dirty="0" smtClean="0"/>
                      <m:t> </m:t>
                    </m:r>
                    <m:r>
                      <a:rPr lang="en-US" altLang="ko-KR" sz="3000" b="0" i="1" smtClean="0">
                        <a:latin typeface="Cambria Math"/>
                      </a:rPr>
                      <m:t>𝑌</m:t>
                    </m:r>
                    <m:r>
                      <a:rPr lang="en-US" altLang="ko-KR" sz="3000" b="0" i="1" smtClean="0">
                        <a:latin typeface="Cambria Math"/>
                      </a:rPr>
                      <m:t>→</m:t>
                    </m:r>
                    <m:r>
                      <a:rPr lang="en-US" altLang="ko-KR" sz="3000" b="0" i="1" smtClean="0">
                        <a:latin typeface="Cambria Math"/>
                      </a:rPr>
                      <m:t>𝑌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, we call this the linear transformation.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Algebraic properties are preserved under a linear transformation.</a:t>
                </a:r>
                <a:endParaRPr lang="en-US" altLang="ko-KR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390102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453" t="-1407" r="-2616" b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2-step transformation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1094" y="1196752"/>
                <a:ext cx="8743393" cy="494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Consider two linear transformations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𝐴</m:t>
                    </m:r>
                    <m:r>
                      <a:rPr lang="en-US" altLang="ko-KR" sz="3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ko-KR" sz="3000" dirty="0" smtClean="0"/>
                  <a:t>: 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altLang="ko-KR" sz="3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𝐴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𝐵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/>
                  <a:t>,</a:t>
                </a:r>
                <a:r>
                  <a:rPr lang="en-US" altLang="ko-KR" sz="3000" dirty="0" smtClean="0"/>
                  <a:t>  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Then the transform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→(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ko-KR" sz="3000" dirty="0" smtClean="0"/>
              </a:p>
              <a:p>
                <a:r>
                  <a:rPr lang="en-US" altLang="ko-KR" sz="3000" dirty="0" smtClean="0"/>
                  <a:t>    is represented by the matrix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𝐶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𝐵𝐴</m:t>
                    </m:r>
                  </m:oMath>
                </a14:m>
                <a:r>
                  <a:rPr lang="en-US" altLang="ko-KR" sz="3000" dirty="0" smtClean="0"/>
                  <a:t> such that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′′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′′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r>
                        <a:rPr lang="en-US" altLang="ko-KR" sz="30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, </m:t>
                      </m:r>
                      <m:r>
                        <a:rPr lang="en-US" altLang="ko-KR" sz="3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sz="3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0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30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3000" i="1">
                          <a:latin typeface="Cambria Math"/>
                        </a:rPr>
                        <m:t>𝐵</m:t>
                      </m:r>
                      <m:r>
                        <a:rPr lang="en-US" altLang="ko-KR" sz="3000" b="0" i="1" smtClean="0">
                          <a:latin typeface="Cambria Math"/>
                        </a:rPr>
                        <m:t>𝐴</m:t>
                      </m:r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𝑞𝑐</m:t>
                                </m:r>
                              </m:e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𝑝𝑏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𝑞𝑑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𝑠𝑐</m:t>
                                </m:r>
                              </m:e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𝑟𝑏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94" y="1196752"/>
                <a:ext cx="8743393" cy="4945265"/>
              </a:xfrm>
              <a:prstGeom prst="rect">
                <a:avLst/>
              </a:prstGeom>
              <a:blipFill rotWithShape="1">
                <a:blip r:embed="rId2"/>
                <a:stretch>
                  <a:fillRect l="-1394" t="-1601" r="-179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Inverse Transformation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333" y="1268760"/>
                <a:ext cx="8743393" cy="4168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For a linear transformation matrix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sz="3000" dirty="0" smtClean="0"/>
                  <a:t> 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altLang="ko-KR" sz="3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𝐴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dirty="0" smtClean="0"/>
                  <a:t>,   </a:t>
                </a:r>
              </a:p>
              <a:p>
                <a:endParaRPr lang="en-US" altLang="ko-KR" sz="3000" dirty="0"/>
              </a:p>
              <a:p>
                <a:r>
                  <a:rPr lang="en-US" altLang="ko-KR" sz="3000" dirty="0" smtClean="0"/>
                  <a:t>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/>
                  <a:t>If there exists a matrix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ko-KR" sz="3000" dirty="0"/>
                  <a:t> such that</a:t>
                </a:r>
              </a:p>
              <a:p>
                <a:r>
                  <a:rPr lang="en-US" altLang="ko-KR" sz="30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,  </m:t>
                    </m:r>
                    <m:r>
                      <a:rPr lang="en-US" altLang="ko-KR" sz="3000" i="1">
                        <a:latin typeface="Cambria Math"/>
                      </a:rPr>
                      <m:t>𝐵</m:t>
                    </m:r>
                    <m:r>
                      <a:rPr lang="en-US" altLang="ko-KR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/>
                  <a:t>is called the inverse of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𝐴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r>
                  <a:rPr lang="en-US" altLang="ko-KR" sz="3000" dirty="0"/>
                  <a:t>    and we write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𝐵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>
                        <a:latin typeface="Cambria Math"/>
                      </a:rPr>
                      <m:t>.</m:t>
                    </m:r>
                  </m:oMath>
                </a14:m>
                <a:endParaRPr lang="en-US" altLang="ko-KR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33" y="1268760"/>
                <a:ext cx="8743393" cy="4168321"/>
              </a:xfrm>
              <a:prstGeom prst="rect">
                <a:avLst/>
              </a:prstGeom>
              <a:blipFill rotWithShape="1">
                <a:blip r:embed="rId2"/>
                <a:stretch>
                  <a:fillRect l="-1464" t="-1901" b="-35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1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+mn-lt"/>
              </a:rPr>
              <a:t>Inverse Matrix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980728"/>
                <a:ext cx="8390102" cy="519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>
                        <a:latin typeface="Cambria Math"/>
                      </a:rPr>
                      <m:t>det</m:t>
                    </m:r>
                    <m:r>
                      <a:rPr lang="en-US" altLang="ko-KR" sz="3000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𝐴</m:t>
                    </m:r>
                    <m:r>
                      <a:rPr lang="en-US" altLang="ko-KR" sz="3000">
                        <a:latin typeface="Cambria Math"/>
                      </a:rPr>
                      <m:t>)</m:t>
                    </m:r>
                    <m:r>
                      <a:rPr lang="en-US" altLang="ko-KR" sz="30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ko-KR" sz="30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ko-KR" sz="3000" dirty="0" smtClean="0"/>
                  <a:t>, there exists the inverse</a:t>
                </a:r>
                <a:br>
                  <a:rPr lang="en-US" altLang="ko-KR" sz="3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3000" b="0" i="0" smtClean="0">
                            <a:latin typeface="Cambria Math"/>
                          </a:rPr>
                          <m:t>det</m:t>
                        </m:r>
                        <m:r>
                          <a:rPr lang="en-US" altLang="ko-KR" sz="3000" b="0" i="0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ko-KR" sz="3000" b="0" i="0" smtClean="0">
                            <a:latin typeface="Cambria Math"/>
                          </a:rPr>
                          <m:t>)</m:t>
                        </m:r>
                      </m:den>
                    </m:f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/>
                  <a:t/>
                </a:r>
                <a:br>
                  <a:rPr lang="en-US" altLang="ko-KR" sz="3000" b="0" dirty="0" smtClean="0"/>
                </a:br>
                <a:r>
                  <a:rPr lang="en-US" altLang="ko-KR" sz="3000" b="0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>
                        <a:latin typeface="Cambria Math"/>
                      </a:rPr>
                      <m:t>det</m:t>
                    </m:r>
                    <m:r>
                      <a:rPr lang="en-US" altLang="ko-KR" sz="3000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𝐴</m:t>
                    </m:r>
                    <m:r>
                      <a:rPr lang="en-US" altLang="ko-KR" sz="30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b="0" dirty="0" smtClean="0"/>
                  <a:t> =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𝑎𝑑</m:t>
                    </m:r>
                    <m:r>
                      <a:rPr lang="en-US" altLang="ko-KR" sz="3000" b="0" i="1" smtClean="0">
                        <a:latin typeface="Cambria Math"/>
                      </a:rPr>
                      <m:t>−</m:t>
                    </m:r>
                    <m:r>
                      <a:rPr lang="en-US" altLang="ko-KR" sz="3000" b="0" i="1" smtClean="0">
                        <a:latin typeface="Cambria Math"/>
                      </a:rPr>
                      <m:t>𝑏𝑐</m:t>
                    </m:r>
                  </m:oMath>
                </a14:m>
                <a:r>
                  <a:rPr lang="en-US" altLang="ko-KR" sz="3000" dirty="0" smtClean="0"/>
                  <a:t> for a 2 x 2 matrix.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ko-KR" sz="3000" i="1">
                        <a:latin typeface="Cambria Math"/>
                        <a:ea typeface="Cambria Math"/>
                      </a:rPr>
                      <m:t>≠0</m:t>
                    </m:r>
                    <m:r>
                      <a:rPr lang="en-US" altLang="ko-KR" sz="30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ko-KR" sz="3000" dirty="0" smtClean="0"/>
                  <a:t> then the number of dimension is preserved under the transformation.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ko-KR" sz="3000" b="0" i="0" smtClean="0">
                        <a:latin typeface="Cambria Math"/>
                      </a:rPr>
                      <m:t>=</m:t>
                    </m:r>
                    <m:r>
                      <a:rPr lang="en-US" altLang="ko-KR" sz="30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ko-KR" sz="3000" dirty="0" smtClean="0"/>
                  <a:t>, then the number of dimension decreases and the inverse transform does not exist.</a:t>
                </a:r>
                <a:endParaRPr lang="en-US" altLang="ko-KR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980728"/>
                <a:ext cx="8390102" cy="5196615"/>
              </a:xfrm>
              <a:prstGeom prst="rect">
                <a:avLst/>
              </a:prstGeom>
              <a:blipFill rotWithShape="1">
                <a:blip r:embed="rId2"/>
                <a:stretch>
                  <a:fillRect l="-1453" t="-1526" r="-2834" b="-28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1609</Words>
  <Application>Microsoft Office PowerPoint</Application>
  <PresentationFormat>화면 슬라이드 쇼(4:3)</PresentationFormat>
  <Paragraphs>200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Lorentz Transformation</vt:lpstr>
      <vt:lpstr>Now we know that …</vt:lpstr>
      <vt:lpstr>Linear Transformation</vt:lpstr>
      <vt:lpstr>Linear Transformation</vt:lpstr>
      <vt:lpstr>Linear Transformation</vt:lpstr>
      <vt:lpstr>Why linear?</vt:lpstr>
      <vt:lpstr>2-step transformation</vt:lpstr>
      <vt:lpstr>Inverse Transformation</vt:lpstr>
      <vt:lpstr>Inverse Matrix</vt:lpstr>
      <vt:lpstr>AA^(-1)=A^(-1) A=1</vt:lpstr>
      <vt:lpstr>Rotational Transformation</vt:lpstr>
      <vt:lpstr>Rotational Transformation</vt:lpstr>
      <vt:lpstr>Invariant under Rotation</vt:lpstr>
      <vt:lpstr>How to determine R</vt:lpstr>
      <vt:lpstr>Explicit form of R in 2D</vt:lpstr>
      <vt:lpstr>Usage of matrix R</vt:lpstr>
      <vt:lpstr>Inverse of Rotational Matrix</vt:lpstr>
      <vt:lpstr>We can verify </vt:lpstr>
      <vt:lpstr>Transpose Matrix</vt:lpstr>
      <vt:lpstr>Vector Transpose</vt:lpstr>
      <vt:lpstr>Orthogonality of R</vt:lpstr>
      <vt:lpstr>〖[R(θ)]〗^2=R(2θ)</vt:lpstr>
      <vt:lpstr>R(β)R(α)=R(α+β)</vt:lpstr>
      <vt:lpstr>〖[R(θ)]〗^n=R(nθ)</vt:lpstr>
      <vt:lpstr>A Question</vt:lpstr>
      <vt:lpstr>Parity Transformation  of 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다시 만나는  전자기학</dc:title>
  <dc:creator>김민호</dc:creator>
  <cp:lastModifiedBy>wd</cp:lastModifiedBy>
  <cp:revision>125</cp:revision>
  <cp:lastPrinted>2012-04-29T10:01:51Z</cp:lastPrinted>
  <dcterms:created xsi:type="dcterms:W3CDTF">2012-04-29T07:09:51Z</dcterms:created>
  <dcterms:modified xsi:type="dcterms:W3CDTF">2012-05-23T01:27:24Z</dcterms:modified>
</cp:coreProperties>
</file>