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B4735-C9E4-46D7-BB15-3AF55D571F66}" type="datetimeFigureOut">
              <a:rPr lang="ko-KR" altLang="en-US" smtClean="0"/>
              <a:pPr/>
              <a:t>2011-08-09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8C705-789C-4199-8030-3235CC87FB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ko-KR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3C02C-DBAC-4E30-A70E-AA909B52FDDC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3868C5-E520-4635-AD82-053AB740A978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F3C02C-DBAC-4E30-A70E-AA909B52FDDC}" type="slidenum">
              <a:rPr lang="en-US" altLang="ko-K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ko-K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3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4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6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8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5465-5927-450B-AA67-454FFDD7F7CA}" type="slidenum">
              <a:rPr lang="ko-KR" altLang="en-US" smtClean="0">
                <a:solidFill>
                  <a:prstClr val="black"/>
                </a:solidFill>
              </a:rPr>
              <a:pPr/>
              <a:t>9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그림 3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그룹 21"/>
          <p:cNvGrpSpPr/>
          <p:nvPr userDrawn="1"/>
        </p:nvGrpSpPr>
        <p:grpSpPr>
          <a:xfrm>
            <a:off x="2643174" y="2617163"/>
            <a:ext cx="6102900" cy="3812233"/>
            <a:chOff x="2643174" y="2617163"/>
            <a:chExt cx="6102900" cy="3812233"/>
          </a:xfrm>
        </p:grpSpPr>
        <p:pic>
          <p:nvPicPr>
            <p:cNvPr id="23" name="그림 22" descr="main-5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43174" y="2617163"/>
              <a:ext cx="5248667" cy="3337567"/>
            </a:xfrm>
            <a:prstGeom prst="rect">
              <a:avLst/>
            </a:prstGeom>
          </p:spPr>
        </p:pic>
        <p:grpSp>
          <p:nvGrpSpPr>
            <p:cNvPr id="8" name="그룹 13"/>
            <p:cNvGrpSpPr/>
            <p:nvPr/>
          </p:nvGrpSpPr>
          <p:grpSpPr>
            <a:xfrm>
              <a:off x="7174425" y="3667127"/>
              <a:ext cx="1571649" cy="1352559"/>
              <a:chOff x="7215206" y="3500438"/>
              <a:chExt cx="1571649" cy="1352559"/>
            </a:xfrm>
          </p:grpSpPr>
          <p:grpSp>
            <p:nvGrpSpPr>
              <p:cNvPr id="9" name="그룹 32"/>
              <p:cNvGrpSpPr/>
              <p:nvPr/>
            </p:nvGrpSpPr>
            <p:grpSpPr>
              <a:xfrm>
                <a:off x="7286644" y="3500438"/>
                <a:ext cx="1500211" cy="1223967"/>
                <a:chOff x="6448425" y="2795583"/>
                <a:chExt cx="1500211" cy="1223967"/>
              </a:xfrm>
            </p:grpSpPr>
            <p:sp>
              <p:nvSpPr>
                <p:cNvPr id="35" name="자유형 34"/>
                <p:cNvSpPr/>
                <p:nvPr/>
              </p:nvSpPr>
              <p:spPr>
                <a:xfrm>
                  <a:off x="6448425" y="2971800"/>
                  <a:ext cx="285750" cy="1047750"/>
                </a:xfrm>
                <a:custGeom>
                  <a:avLst/>
                  <a:gdLst>
                    <a:gd name="connsiteX0" fmla="*/ 0 w 285750"/>
                    <a:gd name="connsiteY0" fmla="*/ 1047750 h 1047750"/>
                    <a:gd name="connsiteX1" fmla="*/ 0 w 285750"/>
                    <a:gd name="connsiteY1" fmla="*/ 0 h 1047750"/>
                    <a:gd name="connsiteX2" fmla="*/ 285750 w 285750"/>
                    <a:gd name="connsiteY2" fmla="*/ 0 h 1047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285750" h="1047750">
                      <a:moveTo>
                        <a:pt x="0" y="1047750"/>
                      </a:moveTo>
                      <a:lnTo>
                        <a:pt x="0" y="0"/>
                      </a:lnTo>
                      <a:lnTo>
                        <a:pt x="285750" y="0"/>
                      </a:lnTo>
                    </a:path>
                  </a:pathLst>
                </a:custGeom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직사각형 35"/>
                <p:cNvSpPr/>
                <p:nvPr/>
              </p:nvSpPr>
              <p:spPr>
                <a:xfrm>
                  <a:off x="6734190" y="2795583"/>
                  <a:ext cx="1214446" cy="35719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kumimoji="1" lang="ko-KR" alt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34" name="타원 33"/>
              <p:cNvSpPr/>
              <p:nvPr/>
            </p:nvSpPr>
            <p:spPr>
              <a:xfrm>
                <a:off x="7215206" y="4708997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그룹 19"/>
            <p:cNvGrpSpPr/>
            <p:nvPr/>
          </p:nvGrpSpPr>
          <p:grpSpPr>
            <a:xfrm>
              <a:off x="2979605" y="2988878"/>
              <a:ext cx="1495449" cy="1352559"/>
              <a:chOff x="2162145" y="2128829"/>
              <a:chExt cx="1495449" cy="1352559"/>
            </a:xfrm>
          </p:grpSpPr>
          <p:sp>
            <p:nvSpPr>
              <p:cNvPr id="30" name="자유형 29"/>
              <p:cNvSpPr/>
              <p:nvPr/>
            </p:nvSpPr>
            <p:spPr>
              <a:xfrm>
                <a:off x="2233583" y="2305046"/>
                <a:ext cx="285750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2443148" y="2128829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타원 31"/>
              <p:cNvSpPr/>
              <p:nvPr/>
            </p:nvSpPr>
            <p:spPr>
              <a:xfrm>
                <a:off x="2162145" y="3337388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그룹 25"/>
            <p:cNvGrpSpPr/>
            <p:nvPr/>
          </p:nvGrpSpPr>
          <p:grpSpPr>
            <a:xfrm>
              <a:off x="3898787" y="5067312"/>
              <a:ext cx="2081227" cy="1362084"/>
              <a:chOff x="3081327" y="4186243"/>
              <a:chExt cx="2081227" cy="1362084"/>
            </a:xfrm>
          </p:grpSpPr>
          <p:sp>
            <p:nvSpPr>
              <p:cNvPr id="27" name="자유형 26"/>
              <p:cNvSpPr/>
              <p:nvPr/>
            </p:nvSpPr>
            <p:spPr>
              <a:xfrm flipV="1">
                <a:off x="3152764" y="4314835"/>
                <a:ext cx="847731" cy="1047750"/>
              </a:xfrm>
              <a:custGeom>
                <a:avLst/>
                <a:gdLst>
                  <a:gd name="connsiteX0" fmla="*/ 0 w 285750"/>
                  <a:gd name="connsiteY0" fmla="*/ 1047750 h 1047750"/>
                  <a:gd name="connsiteX1" fmla="*/ 0 w 285750"/>
                  <a:gd name="connsiteY1" fmla="*/ 0 h 1047750"/>
                  <a:gd name="connsiteX2" fmla="*/ 285750 w 285750"/>
                  <a:gd name="connsiteY2" fmla="*/ 0 h 104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5750" h="1047750">
                    <a:moveTo>
                      <a:pt x="0" y="1047750"/>
                    </a:moveTo>
                    <a:lnTo>
                      <a:pt x="0" y="0"/>
                    </a:lnTo>
                    <a:lnTo>
                      <a:pt x="285750" y="0"/>
                    </a:lnTo>
                  </a:path>
                </a:pathLst>
              </a:cu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직사각형 27"/>
              <p:cNvSpPr/>
              <p:nvPr/>
            </p:nvSpPr>
            <p:spPr>
              <a:xfrm flipV="1">
                <a:off x="3948108" y="5191137"/>
                <a:ext cx="1214446" cy="35719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타원 28"/>
              <p:cNvSpPr/>
              <p:nvPr/>
            </p:nvSpPr>
            <p:spPr>
              <a:xfrm flipV="1">
                <a:off x="3081327" y="4186243"/>
                <a:ext cx="144000" cy="144000"/>
              </a:xfrm>
              <a:prstGeom prst="ellipse">
                <a:avLst/>
              </a:prstGeom>
              <a:solidFill>
                <a:srgbClr val="DA282C"/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F8FB-72AB-43D3-8E80-1C05B81BDAD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262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</a:rPr>
              <a:pPr/>
              <a:t>2011-08-09</a:t>
            </a:fld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/>
                <a:latin typeface="Century Gothic" pitchFamily="34" charset="0"/>
              </a:defRPr>
            </a:lvl1pPr>
          </a:lstStyle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</a:rPr>
              <a:pPr/>
              <a:t>‹#›</a:t>
            </a:fld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7" name="내용 개체 틀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145" y="0"/>
            <a:ext cx="1681359" cy="57606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59" y="116632"/>
            <a:ext cx="1094065" cy="3600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559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100"/>
            <a:ext cx="8229600" cy="909603"/>
          </a:xfrm>
        </p:spPr>
        <p:txBody>
          <a:bodyPr>
            <a:normAutofit/>
          </a:bodyPr>
          <a:lstStyle>
            <a:lvl1pPr>
              <a:defRPr sz="3500" b="0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EDB2-4F6E-4ED2-BE58-E2E7AC48B5E5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718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6831-14F0-41C7-AF20-3A18219CE81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2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526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mai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AF6D-C76C-4C9C-9261-ED9F46F26E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D929-2B37-421B-B67E-67D9F9B8E411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그림 7" descr="나비.png"/>
          <p:cNvPicPr>
            <a:picLocks noChangeAspect="1"/>
          </p:cNvPicPr>
          <p:nvPr userDrawn="1"/>
        </p:nvPicPr>
        <p:blipFill>
          <a:blip r:embed="rId3" cstate="print"/>
          <a:srcRect l="53795" r="16418"/>
          <a:stretch>
            <a:fillRect/>
          </a:stretch>
        </p:blipFill>
        <p:spPr>
          <a:xfrm rot="565956">
            <a:off x="4555403" y="1982222"/>
            <a:ext cx="1587514" cy="13256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032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53E43-9D7E-4BA0-A601-1423E101A6A9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ED817-8916-4AB1-8B31-91DBDF1BD750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mai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0" y="6444343"/>
            <a:ext cx="9144000" cy="413657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>
              <a:solidFill>
                <a:prstClr val="white"/>
              </a:solidFill>
              <a:latin typeface="Adobe Heiti Std R" pitchFamily="34" charset="-128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0499DD-56A7-4718-9C99-A5B7C0C0B775}" type="datetime1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2011-08-09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ko-KR" altLang="en-US" dirty="0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dobe Heiti Std R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907A34-08DF-4F0F-AE4A-D23DEC13E25C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  <a:ea typeface="굴림" pitchFamily="50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922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tx1"/>
          </a:solidFill>
          <a:latin typeface="Adobe Heiti Std R" pitchFamily="34" charset="-128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dobe Heiti Std R" pitchFamily="34" charset="-128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1571" name="Picture 3" descr="목차선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645024"/>
            <a:ext cx="5891559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1573" name="Rectangle 5"/>
          <p:cNvSpPr>
            <a:spLocks noChangeArrowheads="1"/>
          </p:cNvSpPr>
          <p:nvPr/>
        </p:nvSpPr>
        <p:spPr bwMode="auto">
          <a:xfrm>
            <a:off x="1847104" y="2132856"/>
            <a:ext cx="5456942" cy="233602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한국경제의 과거</a:t>
            </a: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1970</a:t>
            </a:r>
            <a:r>
              <a:rPr kumimoji="1" lang="ko-KR" altLang="en-US" sz="5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년대 </a:t>
            </a: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kumimoji="1" lang="en-US" altLang="ko-KR" sz="5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9CB3B-C699-42F1-A2B8-2E902481244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2011-08-09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ED817-8916-4AB1-8B31-91DBDF1BD750}" type="slidenum">
              <a:rPr lang="en-US" altLang="ko-K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0021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6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95536" y="550421"/>
            <a:ext cx="8352928" cy="64633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4000" b="1" dirty="0">
                <a:solidFill>
                  <a:prstClr val="black"/>
                </a:solidFill>
                <a:cs typeface="Arial" pitchFamily="34" charset="0"/>
              </a:rPr>
              <a:t>1970-80</a:t>
            </a:r>
            <a:r>
              <a:rPr kumimoji="1" lang="ko-KR" altLang="en-US" sz="4000" b="1" dirty="0">
                <a:solidFill>
                  <a:prstClr val="black"/>
                </a:solidFill>
                <a:cs typeface="Arial" pitchFamily="34" charset="0"/>
              </a:rPr>
              <a:t>년대 경제성장의 한계</a:t>
            </a:r>
            <a:endParaRPr kumimoji="1" lang="en-US" altLang="ko-KR" sz="40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48C4-515B-497B-B4A0-30A1D7E0A766}" type="datetime1">
              <a:rPr lang="ko-KR" altLang="en-US" smtClean="0">
                <a:solidFill>
                  <a:prstClr val="white"/>
                </a:solidFill>
                <a:latin typeface="맑은 고딕"/>
              </a:rPr>
              <a:pPr/>
              <a:t>2011-08-09</a:t>
            </a:fld>
            <a:endParaRPr lang="ko-KR" altLang="en-US" dirty="0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맑은 고딕"/>
              </a:rPr>
              <a:pPr/>
              <a:t>10</a:t>
            </a:fld>
            <a:endParaRPr lang="ko-KR" altLang="en-US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35" name="內容版面配置區 2"/>
          <p:cNvSpPr>
            <a:spLocks noGrp="1"/>
          </p:cNvSpPr>
          <p:nvPr>
            <p:ph idx="4294967295"/>
          </p:nvPr>
        </p:nvSpPr>
        <p:spPr>
          <a:xfrm>
            <a:off x="467544" y="1772816"/>
            <a:ext cx="8291264" cy="42484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12800" lvl="1" indent="-355600">
              <a:lnSpc>
                <a:spcPct val="80000"/>
              </a:lnSpc>
              <a:spcBef>
                <a:spcPts val="1200"/>
              </a:spcBef>
              <a:buClr>
                <a:srgbClr val="0070C0"/>
              </a:buClr>
              <a:buFont typeface="Wingdings" pitchFamily="2" charset="2"/>
              <a:buChar char="l"/>
            </a:pPr>
            <a:endParaRPr lang="en-US" altLang="zh-TW" sz="2400" b="1" dirty="0" smtClean="0"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과잉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중복 투자로 인한 효율성 저하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     1980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년대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산업구조조정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과도한 금융억압과 규제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      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금융산업의 </a:t>
            </a:r>
            <a:r>
              <a:rPr lang="ko-KR" altLang="en-US" sz="3600" dirty="0" err="1" smtClean="0">
                <a:solidFill>
                  <a:srgbClr val="002060"/>
                </a:solidFill>
                <a:latin typeface="+mn-ea"/>
                <a:cs typeface="Arial" pitchFamily="34" charset="0"/>
              </a:rPr>
              <a:t>미발전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827584" y="299695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오른쪽 화살표 6"/>
          <p:cNvSpPr/>
          <p:nvPr/>
        </p:nvSpPr>
        <p:spPr>
          <a:xfrm>
            <a:off x="899592" y="494116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775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43341" y="1196752"/>
            <a:ext cx="5657319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8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dobe Fan Heiti Std B" pitchFamily="34" charset="-128"/>
                <a:cs typeface="Arial" pitchFamily="34" charset="0"/>
              </a:rPr>
              <a:t>Thank you!</a:t>
            </a:r>
            <a:endParaRPr kumimoji="1" lang="ko-KR" altLang="ko-KR" sz="8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A3CE7-0B96-41AA-83D1-0952C8536528}" type="datetime1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2011-08-09</a:t>
            </a:fld>
            <a:endParaRPr lang="ko-KR" altLang="en-US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42A0-6C86-479D-AF44-28718051B1CC}" type="slidenum">
              <a:rPr lang="ko-KR" alt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ko-KR" alt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5CD2-148F-4F22-AEAA-D0ACB84631A5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2011-08-09</a:t>
            </a:fld>
            <a:endParaRPr lang="ko-KR" altLang="en-US" dirty="0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</a:rPr>
              <a:pPr/>
              <a:t>2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5" name="內容版面配置區 2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35280" cy="49685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경제발전의 가속화를 위해 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산업구조 고도화 추진 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1971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년 중화학 공업 육성 선언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6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대 전략사업    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(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철강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조선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석유화학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자동차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기계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비철금속</a:t>
            </a:r>
            <a:r>
              <a:rPr lang="en-US" altLang="ko-KR" sz="28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):        </a:t>
            </a:r>
            <a:r>
              <a:rPr lang="en-US" altLang="ko-KR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- </a:t>
            </a:r>
            <a:r>
              <a:rPr lang="ko-KR" altLang="en-US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조세</a:t>
            </a:r>
            <a:r>
              <a:rPr lang="en-US" altLang="ko-KR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무역</a:t>
            </a:r>
            <a:r>
              <a:rPr lang="en-US" altLang="ko-KR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, </a:t>
            </a:r>
            <a:r>
              <a:rPr lang="ko-KR" altLang="en-US" sz="2400" dirty="0" smtClean="0">
                <a:solidFill>
                  <a:srgbClr val="002060"/>
                </a:solidFill>
                <a:latin typeface="+mn-ea"/>
                <a:cs typeface="Arial" pitchFamily="34" charset="0"/>
              </a:rPr>
              <a:t>금융 혜택</a:t>
            </a:r>
            <a:endParaRPr lang="en-US" altLang="ko-KR" sz="2400" dirty="0" smtClean="0">
              <a:solidFill>
                <a:srgbClr val="002060"/>
              </a:solidFill>
              <a:latin typeface="+mn-ea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1520" y="-891480"/>
            <a:ext cx="8676456" cy="224676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en-US" altLang="ko-KR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 Unicode MS" pitchFamily="50" charset="-127"/>
            </a:endParaRPr>
          </a:p>
          <a:p>
            <a:pPr algn="ctr"/>
            <a:r>
              <a:rPr lang="en-US" altLang="ko-KR" sz="4000" b="1" dirty="0">
                <a:solidFill>
                  <a:prstClr val="black"/>
                </a:solidFill>
                <a:cs typeface="Arial Unicode MS" pitchFamily="50" charset="-127"/>
              </a:rPr>
              <a:t>1970-1980</a:t>
            </a:r>
            <a:r>
              <a:rPr lang="ko-KR" altLang="en-US" sz="4000" b="1" dirty="0">
                <a:solidFill>
                  <a:prstClr val="black"/>
                </a:solidFill>
                <a:cs typeface="Arial Unicode MS" pitchFamily="50" charset="-127"/>
              </a:rPr>
              <a:t>년대</a:t>
            </a:r>
            <a:endParaRPr lang="en-US" altLang="ko-KR" sz="4000" b="1" dirty="0">
              <a:solidFill>
                <a:prstClr val="black"/>
              </a:solidFill>
              <a:cs typeface="Arial Unicode MS" pitchFamily="50" charset="-127"/>
            </a:endParaRPr>
          </a:p>
          <a:p>
            <a:pPr algn="ctr"/>
            <a:r>
              <a:rPr lang="en-US" altLang="ko-KR" sz="4000" b="1" dirty="0">
                <a:solidFill>
                  <a:prstClr val="black"/>
                </a:solidFill>
                <a:cs typeface="Arial Unicode MS" pitchFamily="50" charset="-127"/>
              </a:rPr>
              <a:t>-</a:t>
            </a:r>
            <a:r>
              <a:rPr lang="ko-KR" altLang="en-US" sz="4000" b="1" dirty="0">
                <a:solidFill>
                  <a:prstClr val="black"/>
                </a:solidFill>
                <a:cs typeface="Arial Unicode MS" pitchFamily="50" charset="-127"/>
              </a:rPr>
              <a:t>자본집약적 중화학공업</a:t>
            </a:r>
            <a:endParaRPr lang="en-US" altLang="ko-KR" sz="4000" b="1" dirty="0">
              <a:solidFill>
                <a:prstClr val="black"/>
              </a:solidFill>
              <a:cs typeface="Arial Unicode MS" pitchFamily="50" charset="-127"/>
            </a:endParaRPr>
          </a:p>
        </p:txBody>
      </p:sp>
      <p:pic>
        <p:nvPicPr>
          <p:cNvPr id="6" name="그림 5" descr="석유화학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429000"/>
            <a:ext cx="3461408" cy="2808311"/>
          </a:xfrm>
          <a:prstGeom prst="rect">
            <a:avLst/>
          </a:prstGeom>
        </p:spPr>
      </p:pic>
      <p:pic>
        <p:nvPicPr>
          <p:cNvPr id="7" name="그림 6" descr="자동차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429000"/>
            <a:ext cx="3240360" cy="273630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1775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3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차 경제개발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5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개년 계획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(1)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320480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1972- 1976</a:t>
            </a: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목표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-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중화학공업화 추진 통한 안정적 균형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이룩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3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3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차 경제개발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5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개년 계획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(2)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320480"/>
          </a:xfrm>
          <a:ln w="28575"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위기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1971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년 닉슨 쇼크로 인한 국제경제 질서 혼란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1973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년 석유파동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성과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외자도입급증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수출 드라이브 정책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중동 건설경기 활황 등 통해 고도 경제성장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연평균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9.7%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의 성장률 유지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4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4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차 경제개발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5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개년 계획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(1)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320480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1977- 1981</a:t>
            </a: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목표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: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성장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형평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능률의 기조 아래 자력 성장구조를 확립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사회개발을 통한 형평을 증진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기술을 혁신과 능률 향상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5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4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차 경제개발 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5</a:t>
            </a:r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개년 계획</a:t>
            </a:r>
            <a:r>
              <a:rPr lang="en-US" altLang="ko-KR" b="1" dirty="0" smtClean="0">
                <a:latin typeface="+mj-ea"/>
                <a:ea typeface="+mj-ea"/>
                <a:cs typeface="Arial Unicode MS" pitchFamily="50" charset="-127"/>
              </a:rPr>
              <a:t>(2)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608512"/>
          </a:xfrm>
          <a:ln w="28575"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위기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1978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년 물가고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부동산 투기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생활 필수품 부족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각종 생산애로의 문제점의 누적 등이 위기로 등장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1979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년 제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2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차 석유파동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FontTx/>
              <a:buChar char="-"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1980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년 사회불안과 흉작       </a:t>
            </a: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(-) 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성장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1981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년 경기회복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국민소득 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1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만 달러 돌파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6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5325331" y="3971706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새마을운동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7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pic>
        <p:nvPicPr>
          <p:cNvPr id="7" name="내용 개체 틀 6" descr="새마을운동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204864"/>
            <a:ext cx="4784770" cy="3024336"/>
          </a:xfrm>
        </p:spPr>
      </p:pic>
      <p:pic>
        <p:nvPicPr>
          <p:cNvPr id="8" name="그림 7" descr="새마을정신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1772816"/>
            <a:ext cx="3840128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새마을운동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320480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1970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년 한국에서 시작되어 국가 발전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특히 농촌지역의 급속한 발전과 농민들의 의식 개혁에 공헌한 정부 주도의 통합적 지역사회 개발운동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도입목적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 lvl="1">
              <a:buClr>
                <a:srgbClr val="0070C0"/>
              </a:buClr>
              <a:buNone/>
            </a:pPr>
            <a:r>
              <a:rPr lang="en-US" altLang="ko-KR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- </a:t>
            </a:r>
            <a:r>
              <a:rPr lang="ko-KR" altLang="en-US" dirty="0" err="1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도농</a:t>
            </a:r>
            <a:r>
              <a:rPr lang="ko-KR" altLang="en-US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간 격차와 농촌 빈곤 심화의 해소</a:t>
            </a: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8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09603"/>
          </a:xfrm>
        </p:spPr>
        <p:txBody>
          <a:bodyPr/>
          <a:lstStyle/>
          <a:p>
            <a:pPr algn="ctr"/>
            <a:r>
              <a:rPr lang="ko-KR" altLang="en-US" b="1" dirty="0" smtClean="0">
                <a:latin typeface="+mj-ea"/>
                <a:ea typeface="+mj-ea"/>
                <a:cs typeface="Arial Unicode MS" pitchFamily="50" charset="-127"/>
              </a:rPr>
              <a:t>새마을운동</a:t>
            </a:r>
            <a:endParaRPr lang="ko-KR" altLang="en-US" b="1" dirty="0">
              <a:latin typeface="+mj-ea"/>
              <a:ea typeface="+mj-ea"/>
              <a:cs typeface="Arial Unicode MS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4608512"/>
          </a:xfrm>
          <a:ln w="28575"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지표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: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조국근대화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근면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자조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협동의 정신 강조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농촌개발 사업에서 시작되어 공장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도시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직장 등 한국 사회 전체의 </a:t>
            </a:r>
            <a:r>
              <a:rPr lang="ko-KR" altLang="en-US" sz="3600" dirty="0" err="1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근대하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 운동으로 확대</a:t>
            </a:r>
            <a:r>
              <a:rPr lang="en-US" altLang="ko-KR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, </a:t>
            </a:r>
            <a:r>
              <a:rPr lang="ko-KR" altLang="en-US" sz="3600" dirty="0" smtClean="0">
                <a:solidFill>
                  <a:srgbClr val="002060"/>
                </a:solidFill>
                <a:latin typeface="+mn-ea"/>
                <a:cs typeface="Arial Unicode MS" pitchFamily="50" charset="-127"/>
              </a:rPr>
              <a:t>발전</a:t>
            </a: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l"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Clr>
                <a:srgbClr val="0070C0"/>
              </a:buClr>
              <a:buNone/>
            </a:pPr>
            <a:endParaRPr lang="en-US" altLang="ko-KR" sz="3600" dirty="0" smtClean="0">
              <a:solidFill>
                <a:srgbClr val="002060"/>
              </a:solidFill>
              <a:latin typeface="+mn-ea"/>
              <a:cs typeface="Arial Unicode MS" pitchFamily="50" charset="-127"/>
            </a:endParaRPr>
          </a:p>
          <a:p>
            <a:pPr>
              <a:buNone/>
            </a:pPr>
            <a:endParaRPr lang="ko-KR" altLang="en-US" sz="3600" dirty="0">
              <a:latin typeface="+mn-ea"/>
              <a:cs typeface="Arial Unicode MS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E5ED-0600-452D-9078-331C2C068D1E}" type="datetime1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2011-08-09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07A34-08DF-4F0F-AE4A-D23DEC13E25C}" type="slidenum">
              <a:rPr lang="ko-KR" altLang="en-US" smtClean="0">
                <a:solidFill>
                  <a:prstClr val="white"/>
                </a:solidFill>
                <a:latin typeface="굴림" pitchFamily="50" charset="-127"/>
                <a:ea typeface="굴림" pitchFamily="50" charset="-127"/>
                <a:cs typeface="Arial Unicode MS" pitchFamily="50" charset="-127"/>
              </a:rPr>
              <a:pPr/>
              <a:t>9</a:t>
            </a:fld>
            <a:endParaRPr lang="ko-KR" altLang="en-US">
              <a:solidFill>
                <a:prstClr val="white"/>
              </a:solidFill>
              <a:latin typeface="굴림" pitchFamily="50" charset="-127"/>
              <a:ea typeface="굴림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316</Words>
  <Application>Microsoft Office PowerPoint</Application>
  <PresentationFormat>On-screen Show (4:3)</PresentationFormat>
  <Paragraphs>96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1_디자인 사용자 지정</vt:lpstr>
      <vt:lpstr>Slide 1</vt:lpstr>
      <vt:lpstr>Slide 2</vt:lpstr>
      <vt:lpstr>제 3차 경제개발 5개년 계획(1)</vt:lpstr>
      <vt:lpstr>제 3차 경제개발 5개년 계획(2)</vt:lpstr>
      <vt:lpstr>제 4차 경제개발 5개년 계획(1)</vt:lpstr>
      <vt:lpstr>제 4차 경제개발 5개년 계획(2)</vt:lpstr>
      <vt:lpstr>새마을운동</vt:lpstr>
      <vt:lpstr>새마을운동</vt:lpstr>
      <vt:lpstr>새마을운동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kyungmin</dc:creator>
  <cp:lastModifiedBy>한두봉</cp:lastModifiedBy>
  <cp:revision>3</cp:revision>
  <dcterms:created xsi:type="dcterms:W3CDTF">2011-07-24T11:10:13Z</dcterms:created>
  <dcterms:modified xsi:type="dcterms:W3CDTF">2011-08-08T17:28:05Z</dcterms:modified>
</cp:coreProperties>
</file>