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58" r:id="rId11"/>
    <p:sldId id="259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농가소득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2002</c:v>
                </c:pt>
                <c:pt idx="5">
                  <c:v>2009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2693</c:v>
                </c:pt>
                <c:pt idx="1">
                  <c:v>5736</c:v>
                </c:pt>
                <c:pt idx="2">
                  <c:v>11026</c:v>
                </c:pt>
                <c:pt idx="3">
                  <c:v>21803</c:v>
                </c:pt>
                <c:pt idx="4">
                  <c:v>24475</c:v>
                </c:pt>
                <c:pt idx="5">
                  <c:v>30814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농업소득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2002</c:v>
                </c:pt>
                <c:pt idx="5">
                  <c:v>2009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1755</c:v>
                </c:pt>
                <c:pt idx="1">
                  <c:v>3699</c:v>
                </c:pt>
                <c:pt idx="2">
                  <c:v>6264</c:v>
                </c:pt>
                <c:pt idx="3">
                  <c:v>10469</c:v>
                </c:pt>
                <c:pt idx="4">
                  <c:v>11274</c:v>
                </c:pt>
                <c:pt idx="5">
                  <c:v>9698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농외소득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2002</c:v>
                </c:pt>
                <c:pt idx="5">
                  <c:v>2009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938</c:v>
                </c:pt>
                <c:pt idx="1">
                  <c:v>1060</c:v>
                </c:pt>
                <c:pt idx="2">
                  <c:v>2841</c:v>
                </c:pt>
                <c:pt idx="3">
                  <c:v>6931</c:v>
                </c:pt>
                <c:pt idx="4">
                  <c:v>8140</c:v>
                </c:pt>
                <c:pt idx="5">
                  <c:v>12128</c:v>
                </c:pt>
              </c:numCache>
            </c:numRef>
          </c:val>
        </c:ser>
        <c:marker val="1"/>
        <c:axId val="74347264"/>
        <c:axId val="74348800"/>
      </c:lineChart>
      <c:catAx>
        <c:axId val="74347264"/>
        <c:scaling>
          <c:orientation val="minMax"/>
        </c:scaling>
        <c:axPos val="b"/>
        <c:numFmt formatCode="General" sourceLinked="1"/>
        <c:tickLblPos val="nextTo"/>
        <c:crossAx val="74348800"/>
        <c:crosses val="autoZero"/>
        <c:auto val="1"/>
        <c:lblAlgn val="ctr"/>
        <c:lblOffset val="100"/>
      </c:catAx>
      <c:valAx>
        <c:axId val="74348800"/>
        <c:scaling>
          <c:orientation val="minMax"/>
        </c:scaling>
        <c:axPos val="l"/>
        <c:majorGridlines/>
        <c:numFmt formatCode="General" sourceLinked="1"/>
        <c:tickLblPos val="nextTo"/>
        <c:crossAx val="7434726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B6A33-A59A-48FA-92AB-E900440CC739}" type="doc">
      <dgm:prSet loTypeId="urn:microsoft.com/office/officeart/2005/8/layout/venn1" loCatId="relationship" qsTypeId="urn:microsoft.com/office/officeart/2005/8/quickstyle/simple5" qsCatId="simple" csTypeId="urn:microsoft.com/office/officeart/2005/8/colors/colorful5" csCatId="colorful" phldr="1"/>
      <dgm:spPr/>
    </dgm:pt>
    <dgm:pt modelId="{1A0B15A1-D5D1-4A0D-9CED-321747145CA6}">
      <dgm:prSet phldrT="[텍스트]"/>
      <dgm:spPr/>
      <dgm:t>
        <a:bodyPr/>
        <a:lstStyle/>
        <a:p>
          <a:pPr latinLnBrk="1"/>
          <a:r>
            <a:rPr lang="ko-KR" altLang="en-US" dirty="0" smtClean="0"/>
            <a:t>세계식량문제</a:t>
          </a:r>
          <a:endParaRPr lang="ko-KR" altLang="en-US" dirty="0"/>
        </a:p>
      </dgm:t>
    </dgm:pt>
    <dgm:pt modelId="{50F83BDC-C96C-42E8-859B-656A5F59D30A}" type="parTrans" cxnId="{D934DA34-3B43-4A4D-B964-0417FFA729FD}">
      <dgm:prSet/>
      <dgm:spPr/>
      <dgm:t>
        <a:bodyPr/>
        <a:lstStyle/>
        <a:p>
          <a:pPr latinLnBrk="1"/>
          <a:endParaRPr lang="ko-KR" altLang="en-US"/>
        </a:p>
      </dgm:t>
    </dgm:pt>
    <dgm:pt modelId="{C99322DF-40BA-4AD3-94E9-2F632DD8C699}" type="sibTrans" cxnId="{D934DA34-3B43-4A4D-B964-0417FFA729FD}">
      <dgm:prSet/>
      <dgm:spPr/>
      <dgm:t>
        <a:bodyPr/>
        <a:lstStyle/>
        <a:p>
          <a:pPr latinLnBrk="1"/>
          <a:endParaRPr lang="ko-KR" altLang="en-US"/>
        </a:p>
      </dgm:t>
    </dgm:pt>
    <dgm:pt modelId="{E7752AEE-70BF-4194-B491-99DC181C1B3C}">
      <dgm:prSet phldrT="[텍스트]"/>
      <dgm:spPr/>
      <dgm:t>
        <a:bodyPr/>
        <a:lstStyle/>
        <a:p>
          <a:pPr latinLnBrk="1"/>
          <a:r>
            <a:rPr lang="ko-KR" altLang="en-US" dirty="0" smtClean="0"/>
            <a:t>소비자 식량 안보</a:t>
          </a:r>
          <a:endParaRPr lang="ko-KR" altLang="en-US" dirty="0"/>
        </a:p>
      </dgm:t>
    </dgm:pt>
    <dgm:pt modelId="{A3E1B489-0667-4248-9AEF-C55B2C1D554D}" type="parTrans" cxnId="{911D1BE7-4E57-4F10-B5D8-BB33EF2F57D7}">
      <dgm:prSet/>
      <dgm:spPr/>
      <dgm:t>
        <a:bodyPr/>
        <a:lstStyle/>
        <a:p>
          <a:pPr latinLnBrk="1"/>
          <a:endParaRPr lang="ko-KR" altLang="en-US"/>
        </a:p>
      </dgm:t>
    </dgm:pt>
    <dgm:pt modelId="{DC1C0132-6A49-4F16-AF3F-3C436C37388C}" type="sibTrans" cxnId="{911D1BE7-4E57-4F10-B5D8-BB33EF2F57D7}">
      <dgm:prSet/>
      <dgm:spPr/>
      <dgm:t>
        <a:bodyPr/>
        <a:lstStyle/>
        <a:p>
          <a:pPr latinLnBrk="1"/>
          <a:endParaRPr lang="ko-KR" altLang="en-US"/>
        </a:p>
      </dgm:t>
    </dgm:pt>
    <dgm:pt modelId="{D471FCEF-1A27-4DF3-A57C-ECD5739A52F4}">
      <dgm:prSet phldrT="[텍스트]"/>
      <dgm:spPr/>
      <dgm:t>
        <a:bodyPr/>
        <a:lstStyle/>
        <a:p>
          <a:pPr latinLnBrk="1"/>
          <a:r>
            <a:rPr lang="ko-KR" altLang="en-US" dirty="0" smtClean="0"/>
            <a:t>농업과 환경의 문제</a:t>
          </a:r>
          <a:endParaRPr lang="ko-KR" altLang="en-US" dirty="0"/>
        </a:p>
      </dgm:t>
    </dgm:pt>
    <dgm:pt modelId="{D76F83BB-D8D8-4C6E-8F75-C334148129C2}" type="parTrans" cxnId="{274B2D3C-8151-4D54-AA59-9E17593B22BC}">
      <dgm:prSet/>
      <dgm:spPr/>
      <dgm:t>
        <a:bodyPr/>
        <a:lstStyle/>
        <a:p>
          <a:pPr latinLnBrk="1"/>
          <a:endParaRPr lang="ko-KR" altLang="en-US"/>
        </a:p>
      </dgm:t>
    </dgm:pt>
    <dgm:pt modelId="{83841E5B-DDD1-49AF-9B44-824E5A2F2CCB}" type="sibTrans" cxnId="{274B2D3C-8151-4D54-AA59-9E17593B22BC}">
      <dgm:prSet/>
      <dgm:spPr/>
      <dgm:t>
        <a:bodyPr/>
        <a:lstStyle/>
        <a:p>
          <a:pPr latinLnBrk="1"/>
          <a:endParaRPr lang="ko-KR" altLang="en-US"/>
        </a:p>
      </dgm:t>
    </dgm:pt>
    <dgm:pt modelId="{6DD8579E-B0F4-4567-820E-D3F9ADF3074E}">
      <dgm:prSet/>
      <dgm:spPr/>
      <dgm:t>
        <a:bodyPr/>
        <a:lstStyle/>
        <a:p>
          <a:pPr latinLnBrk="1"/>
          <a:r>
            <a:rPr lang="ko-KR" altLang="en-US" dirty="0" smtClean="0"/>
            <a:t>농촌개발문제</a:t>
          </a:r>
          <a:endParaRPr lang="ko-KR" altLang="en-US" dirty="0"/>
        </a:p>
      </dgm:t>
    </dgm:pt>
    <dgm:pt modelId="{7D2FF8B7-1DCB-4EB0-8494-7203E03D9705}" type="parTrans" cxnId="{2AA426C7-345B-43DB-9A04-BCED5B3EBA86}">
      <dgm:prSet/>
      <dgm:spPr/>
      <dgm:t>
        <a:bodyPr/>
        <a:lstStyle/>
        <a:p>
          <a:pPr latinLnBrk="1"/>
          <a:endParaRPr lang="ko-KR" altLang="en-US"/>
        </a:p>
      </dgm:t>
    </dgm:pt>
    <dgm:pt modelId="{ED938A38-692F-4503-A91B-2412BAA0707F}" type="sibTrans" cxnId="{2AA426C7-345B-43DB-9A04-BCED5B3EBA86}">
      <dgm:prSet/>
      <dgm:spPr/>
      <dgm:t>
        <a:bodyPr/>
        <a:lstStyle/>
        <a:p>
          <a:pPr latinLnBrk="1"/>
          <a:endParaRPr lang="ko-KR" altLang="en-US"/>
        </a:p>
      </dgm:t>
    </dgm:pt>
    <dgm:pt modelId="{3019E471-F7CD-4B75-92AB-BBB9086A9CEF}" type="pres">
      <dgm:prSet presAssocID="{A93B6A33-A59A-48FA-92AB-E900440CC739}" presName="compositeShape" presStyleCnt="0">
        <dgm:presLayoutVars>
          <dgm:chMax val="7"/>
          <dgm:dir/>
          <dgm:resizeHandles val="exact"/>
        </dgm:presLayoutVars>
      </dgm:prSet>
      <dgm:spPr/>
    </dgm:pt>
    <dgm:pt modelId="{B1FD41F9-FAD1-45A1-9703-4C3FFF24A270}" type="pres">
      <dgm:prSet presAssocID="{1A0B15A1-D5D1-4A0D-9CED-321747145CA6}" presName="circ1" presStyleLbl="venn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CBE44682-6A3A-49CA-A6D7-3902AEC466A2}" type="pres">
      <dgm:prSet presAssocID="{1A0B15A1-D5D1-4A0D-9CED-321747145CA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DC0D85-5F22-4C6D-A365-31CF843CB0D8}" type="pres">
      <dgm:prSet presAssocID="{E7752AEE-70BF-4194-B491-99DC181C1B3C}" presName="circ2" presStyleLbl="venn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D086D96D-9657-4CAE-89A8-18F0D9B39268}" type="pres">
      <dgm:prSet presAssocID="{E7752AEE-70BF-4194-B491-99DC181C1B3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416B8F-F41A-4542-9486-F7B2696E9A20}" type="pres">
      <dgm:prSet presAssocID="{6DD8579E-B0F4-4567-820E-D3F9ADF3074E}" presName="circ3" presStyleLbl="venn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6E5C9976-C6D2-4701-916C-F3554B962CF8}" type="pres">
      <dgm:prSet presAssocID="{6DD8579E-B0F4-4567-820E-D3F9ADF3074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0411B31-F97A-40CE-9FEF-D3ED785AA224}" type="pres">
      <dgm:prSet presAssocID="{D471FCEF-1A27-4DF3-A57C-ECD5739A52F4}" presName="circ4" presStyleLbl="venn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3508C463-C096-4E7A-84BB-B4A63288C0FF}" type="pres">
      <dgm:prSet presAssocID="{D471FCEF-1A27-4DF3-A57C-ECD5739A52F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AA426C7-345B-43DB-9A04-BCED5B3EBA86}" srcId="{A93B6A33-A59A-48FA-92AB-E900440CC739}" destId="{6DD8579E-B0F4-4567-820E-D3F9ADF3074E}" srcOrd="2" destOrd="0" parTransId="{7D2FF8B7-1DCB-4EB0-8494-7203E03D9705}" sibTransId="{ED938A38-692F-4503-A91B-2412BAA0707F}"/>
    <dgm:cxn modelId="{911D1BE7-4E57-4F10-B5D8-BB33EF2F57D7}" srcId="{A93B6A33-A59A-48FA-92AB-E900440CC739}" destId="{E7752AEE-70BF-4194-B491-99DC181C1B3C}" srcOrd="1" destOrd="0" parTransId="{A3E1B489-0667-4248-9AEF-C55B2C1D554D}" sibTransId="{DC1C0132-6A49-4F16-AF3F-3C436C37388C}"/>
    <dgm:cxn modelId="{ED1C9E68-F389-4619-9B7E-09C8A833C01E}" type="presOf" srcId="{D471FCEF-1A27-4DF3-A57C-ECD5739A52F4}" destId="{3508C463-C096-4E7A-84BB-B4A63288C0FF}" srcOrd="1" destOrd="0" presId="urn:microsoft.com/office/officeart/2005/8/layout/venn1"/>
    <dgm:cxn modelId="{692B4FCD-B396-4984-8C6A-28D7593DB473}" type="presOf" srcId="{E7752AEE-70BF-4194-B491-99DC181C1B3C}" destId="{D086D96D-9657-4CAE-89A8-18F0D9B39268}" srcOrd="1" destOrd="0" presId="urn:microsoft.com/office/officeart/2005/8/layout/venn1"/>
    <dgm:cxn modelId="{7AFEA871-3C7A-4C37-9CFC-6CF07B0331E0}" type="presOf" srcId="{6DD8579E-B0F4-4567-820E-D3F9ADF3074E}" destId="{80416B8F-F41A-4542-9486-F7B2696E9A20}" srcOrd="0" destOrd="0" presId="urn:microsoft.com/office/officeart/2005/8/layout/venn1"/>
    <dgm:cxn modelId="{997019FB-5377-4DC7-9178-ED7F51092CAD}" type="presOf" srcId="{1A0B15A1-D5D1-4A0D-9CED-321747145CA6}" destId="{B1FD41F9-FAD1-45A1-9703-4C3FFF24A270}" srcOrd="0" destOrd="0" presId="urn:microsoft.com/office/officeart/2005/8/layout/venn1"/>
    <dgm:cxn modelId="{274B2D3C-8151-4D54-AA59-9E17593B22BC}" srcId="{A93B6A33-A59A-48FA-92AB-E900440CC739}" destId="{D471FCEF-1A27-4DF3-A57C-ECD5739A52F4}" srcOrd="3" destOrd="0" parTransId="{D76F83BB-D8D8-4C6E-8F75-C334148129C2}" sibTransId="{83841E5B-DDD1-49AF-9B44-824E5A2F2CCB}"/>
    <dgm:cxn modelId="{90FCC255-5434-495C-9524-7A45AF9B3674}" type="presOf" srcId="{1A0B15A1-D5D1-4A0D-9CED-321747145CA6}" destId="{CBE44682-6A3A-49CA-A6D7-3902AEC466A2}" srcOrd="1" destOrd="0" presId="urn:microsoft.com/office/officeart/2005/8/layout/venn1"/>
    <dgm:cxn modelId="{D59A52F6-2D90-44C6-9F33-F62218ABB808}" type="presOf" srcId="{A93B6A33-A59A-48FA-92AB-E900440CC739}" destId="{3019E471-F7CD-4B75-92AB-BBB9086A9CEF}" srcOrd="0" destOrd="0" presId="urn:microsoft.com/office/officeart/2005/8/layout/venn1"/>
    <dgm:cxn modelId="{D934DA34-3B43-4A4D-B964-0417FFA729FD}" srcId="{A93B6A33-A59A-48FA-92AB-E900440CC739}" destId="{1A0B15A1-D5D1-4A0D-9CED-321747145CA6}" srcOrd="0" destOrd="0" parTransId="{50F83BDC-C96C-42E8-859B-656A5F59D30A}" sibTransId="{C99322DF-40BA-4AD3-94E9-2F632DD8C699}"/>
    <dgm:cxn modelId="{AE54CA07-01A6-4E20-8C0A-4A25ABE2A85B}" type="presOf" srcId="{D471FCEF-1A27-4DF3-A57C-ECD5739A52F4}" destId="{F0411B31-F97A-40CE-9FEF-D3ED785AA224}" srcOrd="0" destOrd="0" presId="urn:microsoft.com/office/officeart/2005/8/layout/venn1"/>
    <dgm:cxn modelId="{36CAEA9E-869C-4A6A-8D12-1D50AD784210}" type="presOf" srcId="{E7752AEE-70BF-4194-B491-99DC181C1B3C}" destId="{EDDC0D85-5F22-4C6D-A365-31CF843CB0D8}" srcOrd="0" destOrd="0" presId="urn:microsoft.com/office/officeart/2005/8/layout/venn1"/>
    <dgm:cxn modelId="{5127ABD5-FAF6-456D-BA0E-425EC6E5DEF0}" type="presOf" srcId="{6DD8579E-B0F4-4567-820E-D3F9ADF3074E}" destId="{6E5C9976-C6D2-4701-916C-F3554B962CF8}" srcOrd="1" destOrd="0" presId="urn:microsoft.com/office/officeart/2005/8/layout/venn1"/>
    <dgm:cxn modelId="{E958EEFF-47D5-4941-BA9D-EAA6A9270476}" type="presParOf" srcId="{3019E471-F7CD-4B75-92AB-BBB9086A9CEF}" destId="{B1FD41F9-FAD1-45A1-9703-4C3FFF24A270}" srcOrd="0" destOrd="0" presId="urn:microsoft.com/office/officeart/2005/8/layout/venn1"/>
    <dgm:cxn modelId="{2E6B3940-1E6D-43DF-BC1B-9D7148C907D6}" type="presParOf" srcId="{3019E471-F7CD-4B75-92AB-BBB9086A9CEF}" destId="{CBE44682-6A3A-49CA-A6D7-3902AEC466A2}" srcOrd="1" destOrd="0" presId="urn:microsoft.com/office/officeart/2005/8/layout/venn1"/>
    <dgm:cxn modelId="{736D1D36-697C-4E02-917D-FA3C1EAAB729}" type="presParOf" srcId="{3019E471-F7CD-4B75-92AB-BBB9086A9CEF}" destId="{EDDC0D85-5F22-4C6D-A365-31CF843CB0D8}" srcOrd="2" destOrd="0" presId="urn:microsoft.com/office/officeart/2005/8/layout/venn1"/>
    <dgm:cxn modelId="{D8E159A9-9105-48F0-BF35-ECDB22C1477D}" type="presParOf" srcId="{3019E471-F7CD-4B75-92AB-BBB9086A9CEF}" destId="{D086D96D-9657-4CAE-89A8-18F0D9B39268}" srcOrd="3" destOrd="0" presId="urn:microsoft.com/office/officeart/2005/8/layout/venn1"/>
    <dgm:cxn modelId="{65F34169-1A07-4312-B75C-857E536D0E8A}" type="presParOf" srcId="{3019E471-F7CD-4B75-92AB-BBB9086A9CEF}" destId="{80416B8F-F41A-4542-9486-F7B2696E9A20}" srcOrd="4" destOrd="0" presId="urn:microsoft.com/office/officeart/2005/8/layout/venn1"/>
    <dgm:cxn modelId="{E8B2E249-E50D-417B-BA66-76C537E7DB5B}" type="presParOf" srcId="{3019E471-F7CD-4B75-92AB-BBB9086A9CEF}" destId="{6E5C9976-C6D2-4701-916C-F3554B962CF8}" srcOrd="5" destOrd="0" presId="urn:microsoft.com/office/officeart/2005/8/layout/venn1"/>
    <dgm:cxn modelId="{616FFEE3-3B22-4861-AA1B-EE4F53D45367}" type="presParOf" srcId="{3019E471-F7CD-4B75-92AB-BBB9086A9CEF}" destId="{F0411B31-F97A-40CE-9FEF-D3ED785AA224}" srcOrd="6" destOrd="0" presId="urn:microsoft.com/office/officeart/2005/8/layout/venn1"/>
    <dgm:cxn modelId="{1F6D37E5-9BC6-4F07-91B8-FA9783D34D86}" type="presParOf" srcId="{3019E471-F7CD-4B75-92AB-BBB9086A9CEF}" destId="{3508C463-C096-4E7A-84BB-B4A63288C0F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FD41F9-FAD1-45A1-9703-4C3FFF24A270}">
      <dsp:nvSpPr>
        <dsp:cNvPr id="0" name=""/>
        <dsp:cNvSpPr/>
      </dsp:nvSpPr>
      <dsp:spPr>
        <a:xfrm>
          <a:off x="2870238" y="46085"/>
          <a:ext cx="2396426" cy="239642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세계식량문제</a:t>
          </a:r>
          <a:endParaRPr lang="ko-KR" altLang="en-US" sz="2400" kern="1200" dirty="0"/>
        </a:p>
      </dsp:txBody>
      <dsp:txXfrm>
        <a:off x="3146749" y="368680"/>
        <a:ext cx="1843404" cy="760404"/>
      </dsp:txXfrm>
    </dsp:sp>
    <dsp:sp modelId="{EDDC0D85-5F22-4C6D-A365-31CF843CB0D8}">
      <dsp:nvSpPr>
        <dsp:cNvPr id="0" name=""/>
        <dsp:cNvSpPr/>
      </dsp:nvSpPr>
      <dsp:spPr>
        <a:xfrm>
          <a:off x="3930196" y="1106042"/>
          <a:ext cx="2396426" cy="239642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소비자 식량 안보</a:t>
          </a:r>
          <a:endParaRPr lang="ko-KR" altLang="en-US" sz="2400" kern="1200" dirty="0"/>
        </a:p>
      </dsp:txBody>
      <dsp:txXfrm>
        <a:off x="5220580" y="1382553"/>
        <a:ext cx="921702" cy="1843404"/>
      </dsp:txXfrm>
    </dsp:sp>
    <dsp:sp modelId="{80416B8F-F41A-4542-9486-F7B2696E9A20}">
      <dsp:nvSpPr>
        <dsp:cNvPr id="0" name=""/>
        <dsp:cNvSpPr/>
      </dsp:nvSpPr>
      <dsp:spPr>
        <a:xfrm>
          <a:off x="2870238" y="2166000"/>
          <a:ext cx="2396426" cy="239642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농촌개발문제</a:t>
          </a:r>
          <a:endParaRPr lang="ko-KR" altLang="en-US" sz="2400" kern="1200" dirty="0"/>
        </a:p>
      </dsp:txBody>
      <dsp:txXfrm>
        <a:off x="3146749" y="3479426"/>
        <a:ext cx="1843404" cy="760404"/>
      </dsp:txXfrm>
    </dsp:sp>
    <dsp:sp modelId="{F0411B31-F97A-40CE-9FEF-D3ED785AA224}">
      <dsp:nvSpPr>
        <dsp:cNvPr id="0" name=""/>
        <dsp:cNvSpPr/>
      </dsp:nvSpPr>
      <dsp:spPr>
        <a:xfrm>
          <a:off x="1810281" y="1106042"/>
          <a:ext cx="2396426" cy="239642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농업과 환경의 문제</a:t>
          </a:r>
          <a:endParaRPr lang="ko-KR" altLang="en-US" sz="2400" kern="1200" dirty="0"/>
        </a:p>
      </dsp:txBody>
      <dsp:txXfrm>
        <a:off x="1994621" y="1382553"/>
        <a:ext cx="921702" cy="1843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그림 19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057198"/>
            <a:ext cx="2428860" cy="2943306"/>
          </a:xfrm>
          <a:prstGeom prst="rect">
            <a:avLst/>
          </a:prstGeom>
        </p:spPr>
      </p:pic>
      <p:pic>
        <p:nvPicPr>
          <p:cNvPr id="15" name="그림 14" descr="6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532364" y="4929198"/>
            <a:ext cx="3910622" cy="1643075"/>
          </a:xfrm>
          <a:prstGeom prst="rect">
            <a:avLst/>
          </a:prstGeom>
        </p:spPr>
      </p:pic>
      <p:pic>
        <p:nvPicPr>
          <p:cNvPr id="17" name="그림 16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57158" y="2854833"/>
            <a:ext cx="2822388" cy="2535851"/>
          </a:xfrm>
          <a:prstGeom prst="rect">
            <a:avLst/>
          </a:prstGeom>
        </p:spPr>
      </p:pic>
      <p:sp>
        <p:nvSpPr>
          <p:cNvPr id="19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22" name="그림 21" descr="5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pic>
        <p:nvPicPr>
          <p:cNvPr id="13" name="그림 12" descr="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그림 6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2928990" y="-857256"/>
            <a:ext cx="1414841" cy="1714512"/>
          </a:xfrm>
          <a:prstGeom prst="rect">
            <a:avLst/>
          </a:prstGeom>
        </p:spPr>
      </p:pic>
      <p:pic>
        <p:nvPicPr>
          <p:cNvPr id="8" name="그림 7" descr="5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sp>
        <p:nvSpPr>
          <p:cNvPr id="12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9" name="그림 8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00034" y="21429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PNG FILE</a:t>
            </a:r>
            <a:endParaRPr lang="ko-KR" altLang="en-US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농업과 식품산업의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변화와 문제점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농업의 근원적 문제점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526297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 smtClean="0">
                <a:solidFill>
                  <a:prstClr val="black"/>
                </a:solidFill>
              </a:rPr>
              <a:t>농업의 불안정성</a:t>
            </a:r>
            <a:r>
              <a:rPr lang="en-US" altLang="ko-KR" sz="2800" dirty="0" smtClean="0">
                <a:solidFill>
                  <a:prstClr val="black"/>
                </a:solidFill>
              </a:rPr>
              <a:t>: </a:t>
            </a:r>
            <a:r>
              <a:rPr lang="ko-KR" altLang="en-US" sz="2800" dirty="0" smtClean="0">
                <a:solidFill>
                  <a:prstClr val="black"/>
                </a:solidFill>
              </a:rPr>
              <a:t>공급과잉과 </a:t>
            </a:r>
            <a:r>
              <a:rPr lang="ko-KR" altLang="en-US" sz="2800" dirty="0">
                <a:solidFill>
                  <a:prstClr val="black"/>
                </a:solidFill>
              </a:rPr>
              <a:t>결핍을 반복적을 겪었으며</a:t>
            </a:r>
            <a:r>
              <a:rPr lang="en-US" altLang="ko-KR" sz="2800" dirty="0">
                <a:solidFill>
                  <a:prstClr val="black"/>
                </a:solidFill>
              </a:rPr>
              <a:t>, </a:t>
            </a:r>
            <a:r>
              <a:rPr lang="ko-KR" altLang="en-US" sz="2800" dirty="0" smtClean="0">
                <a:solidFill>
                  <a:prstClr val="black"/>
                </a:solidFill>
              </a:rPr>
              <a:t>국제곡물시장의 불안정도 심각함</a:t>
            </a:r>
            <a:r>
              <a:rPr lang="en-US" altLang="ko-KR" sz="2800" dirty="0">
                <a:solidFill>
                  <a:prstClr val="black"/>
                </a:solidFill>
              </a:rPr>
              <a:t>. 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ko-KR" altLang="en-US" sz="2800" dirty="0" smtClean="0"/>
              <a:t>낮은 농업소득과 생산성 </a:t>
            </a:r>
            <a:endParaRPr lang="en-US" altLang="ko-KR" sz="2800" dirty="0"/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  <p:pic>
        <p:nvPicPr>
          <p:cNvPr id="4" name="그림 3" descr="al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996952"/>
            <a:ext cx="3732149" cy="2852428"/>
          </a:xfrm>
          <a:prstGeom prst="rect">
            <a:avLst/>
          </a:prstGeom>
        </p:spPr>
      </p:pic>
      <p:pic>
        <p:nvPicPr>
          <p:cNvPr id="5" name="그림 4" descr="기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953" y="3076558"/>
            <a:ext cx="3985047" cy="2656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7624" y="183820"/>
            <a:ext cx="7929586" cy="796908"/>
          </a:xfrm>
        </p:spPr>
        <p:txBody>
          <a:bodyPr/>
          <a:lstStyle/>
          <a:p>
            <a:pPr algn="ctr"/>
            <a:r>
              <a:rPr lang="ko-KR" altLang="en-US" sz="3300" dirty="0" smtClean="0"/>
              <a:t>최근 </a:t>
            </a:r>
            <a:r>
              <a:rPr lang="ko-KR" altLang="en-US" sz="3300" dirty="0" err="1" smtClean="0"/>
              <a:t>농식품</a:t>
            </a:r>
            <a:r>
              <a:rPr lang="ko-KR" altLang="en-US" sz="3300" dirty="0" smtClean="0"/>
              <a:t> 산업의 문제점과 </a:t>
            </a:r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ko-KR" altLang="en-US" sz="3300" dirty="0" smtClean="0"/>
              <a:t>정부의 시장개입 필요성</a:t>
            </a:r>
            <a:endParaRPr lang="ko-KR" altLang="en-US" sz="3300" dirty="0"/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="" xmlns:p14="http://schemas.microsoft.com/office/powerpoint/2010/main" val="2124789496"/>
              </p:ext>
            </p:extLst>
          </p:nvPr>
        </p:nvGraphicFramePr>
        <p:xfrm>
          <a:off x="-1332656" y="1628800"/>
          <a:ext cx="813690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오른쪽 화살표 4"/>
          <p:cNvSpPr/>
          <p:nvPr/>
        </p:nvSpPr>
        <p:spPr>
          <a:xfrm>
            <a:off x="5436096" y="3356992"/>
            <a:ext cx="648072" cy="79208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2924944"/>
            <a:ext cx="2088232" cy="156966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solidFill>
                  <a:prstClr val="black"/>
                </a:solidFill>
              </a:rPr>
              <a:t>정부의 </a:t>
            </a:r>
            <a:endParaRPr lang="en-US" altLang="ko-KR" sz="3200" dirty="0">
              <a:solidFill>
                <a:prstClr val="black"/>
              </a:solidFill>
            </a:endParaRPr>
          </a:p>
          <a:p>
            <a:pPr algn="ctr"/>
            <a:r>
              <a:rPr lang="ko-KR" altLang="en-US" sz="3200" dirty="0">
                <a:solidFill>
                  <a:prstClr val="black"/>
                </a:solidFill>
              </a:rPr>
              <a:t>시장개입</a:t>
            </a:r>
            <a:endParaRPr lang="en-US" altLang="ko-KR" sz="3200" dirty="0">
              <a:solidFill>
                <a:prstClr val="black"/>
              </a:solidFill>
            </a:endParaRPr>
          </a:p>
          <a:p>
            <a:pPr algn="ctr"/>
            <a:r>
              <a:rPr lang="ko-KR" altLang="en-US" sz="3200" dirty="0">
                <a:solidFill>
                  <a:prstClr val="black"/>
                </a:solidFill>
              </a:rPr>
              <a:t>필요성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 경제의 불균형 성장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832092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 smtClean="0">
                <a:solidFill>
                  <a:prstClr val="black"/>
                </a:solidFill>
              </a:rPr>
              <a:t>고속 성장을 위한 불균형 </a:t>
            </a:r>
            <a:r>
              <a:rPr lang="ko-KR" altLang="en-US" sz="2800" dirty="0">
                <a:solidFill>
                  <a:prstClr val="black"/>
                </a:solidFill>
              </a:rPr>
              <a:t>성장전략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/>
            <a:r>
              <a:rPr lang="ko-KR" altLang="en-US" sz="2800" dirty="0">
                <a:solidFill>
                  <a:prstClr val="black"/>
                </a:solidFill>
              </a:rPr>
              <a:t>→제조업</a:t>
            </a:r>
            <a:r>
              <a:rPr lang="en-US" altLang="ko-KR" sz="2800" dirty="0">
                <a:solidFill>
                  <a:prstClr val="black"/>
                </a:solidFill>
              </a:rPr>
              <a:t>-</a:t>
            </a:r>
            <a:r>
              <a:rPr lang="ko-KR" altLang="en-US" sz="2800" dirty="0">
                <a:solidFill>
                  <a:prstClr val="black"/>
                </a:solidFill>
              </a:rPr>
              <a:t>농업</a:t>
            </a:r>
            <a:r>
              <a:rPr lang="en-US" altLang="ko-KR" sz="2800" dirty="0">
                <a:solidFill>
                  <a:prstClr val="black"/>
                </a:solidFill>
              </a:rPr>
              <a:t>/ </a:t>
            </a:r>
            <a:r>
              <a:rPr lang="ko-KR" altLang="en-US" sz="2800" dirty="0">
                <a:solidFill>
                  <a:prstClr val="black"/>
                </a:solidFill>
              </a:rPr>
              <a:t>도시</a:t>
            </a:r>
            <a:r>
              <a:rPr lang="en-US" altLang="ko-KR" sz="2800" dirty="0">
                <a:solidFill>
                  <a:prstClr val="black"/>
                </a:solidFill>
              </a:rPr>
              <a:t>-</a:t>
            </a:r>
            <a:r>
              <a:rPr lang="ko-KR" altLang="en-US" sz="2800" dirty="0">
                <a:solidFill>
                  <a:prstClr val="black"/>
                </a:solidFill>
              </a:rPr>
              <a:t>농촌 간 불균형 성장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  <p:pic>
        <p:nvPicPr>
          <p:cNvPr id="4" name="그림 3" descr="신도시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312" y="2908189"/>
            <a:ext cx="3931910" cy="2897075"/>
          </a:xfrm>
          <a:prstGeom prst="rect">
            <a:avLst/>
          </a:prstGeom>
        </p:spPr>
      </p:pic>
      <p:pic>
        <p:nvPicPr>
          <p:cNvPr id="6" name="그림 5" descr="농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4067" y="2924944"/>
            <a:ext cx="3756365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한국 </a:t>
            </a:r>
            <a:r>
              <a:rPr lang="ko-KR" altLang="en-US" sz="3600" dirty="0" err="1" smtClean="0">
                <a:latin typeface="HY견고딕" pitchFamily="18" charset="-127"/>
                <a:ea typeface="HY견고딕" pitchFamily="18" charset="-127"/>
              </a:rPr>
              <a:t>농식품업의</a:t>
            </a:r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 변화</a:t>
            </a:r>
            <a: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국토이용상황</a:t>
            </a:r>
            <a:endParaRPr lang="ko-KR" altLang="en-US" sz="3600" dirty="0"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224730" y="1920602"/>
          <a:ext cx="8667750" cy="4331578"/>
        </p:xfrm>
        <a:graphic>
          <a:graphicData uri="http://schemas.openxmlformats.org/drawingml/2006/table">
            <a:tbl>
              <a:tblPr/>
              <a:tblGrid>
                <a:gridCol w="866775"/>
                <a:gridCol w="954088"/>
                <a:gridCol w="1212850"/>
                <a:gridCol w="1290637"/>
                <a:gridCol w="1138238"/>
                <a:gridCol w="1038225"/>
                <a:gridCol w="1039812"/>
                <a:gridCol w="1127125"/>
              </a:tblGrid>
              <a:tr h="57149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연도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국토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면적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천</a:t>
                      </a: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ha)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경지면적 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산지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기타 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455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29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1980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9,889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2,196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22.2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6,568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1,135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</a:tr>
              <a:tr h="610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1985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9,914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2,144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21.6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6,531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1,239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</a:tr>
              <a:tr h="533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1990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9,927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2,109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21.2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6,476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1,341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</a:tr>
              <a:tr h="533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1995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9,927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1,985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20.0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6,452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1,490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</a:tr>
              <a:tr h="527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2002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9,959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1,862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18.7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6,412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1,685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16.9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</a:tr>
              <a:tr h="527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9,990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1,737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17.4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6,370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63.8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1,883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굴림" pitchFamily="50" charset="-127"/>
                        </a:rPr>
                        <a:t>18.8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A9A9A9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한국 </a:t>
            </a:r>
            <a:r>
              <a:rPr lang="ko-KR" altLang="en-US" sz="3600" dirty="0" err="1" smtClean="0">
                <a:latin typeface="HY견고딕" pitchFamily="18" charset="-127"/>
                <a:ea typeface="HY견고딕" pitchFamily="18" charset="-127"/>
              </a:rPr>
              <a:t>농식품업의</a:t>
            </a:r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 변화</a:t>
            </a:r>
            <a: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농업의 비중</a:t>
            </a:r>
            <a: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  <a:t>(GNP</a:t>
            </a:r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대비</a:t>
            </a:r>
            <a: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3600" dirty="0"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107504" y="1696169"/>
          <a:ext cx="4725987" cy="4829175"/>
        </p:xfrm>
        <a:graphic>
          <a:graphicData uri="http://schemas.openxmlformats.org/presentationml/2006/ole">
            <p:oleObj spid="_x0000_s24578" name="차트" r:id="rId3" imgW="6096000" imgH="4067243" progId="MSGraph.Chart.8">
              <p:embed followColorScheme="full"/>
            </p:oleObj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6126" y="1963688"/>
            <a:ext cx="487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ko-KR" sz="2400" dirty="0">
                <a:solidFill>
                  <a:srgbClr val="1F497D"/>
                </a:solidFill>
                <a:latin typeface="Tahoma" pitchFamily="34" charset="0"/>
              </a:rPr>
              <a:t>Agriculture</a:t>
            </a:r>
            <a:r>
              <a:rPr kumimoji="1" lang="en-US" altLang="ko-KR" sz="2400" dirty="0">
                <a:solidFill>
                  <a:srgbClr val="1F497D"/>
                </a:solidFill>
                <a:latin typeface="Times New Roman" pitchFamily="18" charset="0"/>
              </a:rPr>
              <a:t>’</a:t>
            </a:r>
            <a:r>
              <a:rPr kumimoji="1" lang="en-US" altLang="ko-KR" sz="2400" dirty="0">
                <a:solidFill>
                  <a:srgbClr val="1F497D"/>
                </a:solidFill>
                <a:latin typeface="Tahoma" pitchFamily="34" charset="0"/>
              </a:rPr>
              <a:t>s share in GNP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932040" y="2531368"/>
            <a:ext cx="3962400" cy="6096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kumimoji="1" lang="en-US" altLang="ko-KR" sz="2400" dirty="0">
                <a:solidFill>
                  <a:prstClr val="white"/>
                </a:solidFill>
                <a:latin typeface="Tahoma" pitchFamily="34" charset="0"/>
              </a:rPr>
              <a:t> 1980</a:t>
            </a:r>
            <a:r>
              <a:rPr kumimoji="1" lang="ko-KR" altLang="en-US" sz="2400" dirty="0">
                <a:solidFill>
                  <a:prstClr val="white"/>
                </a:solidFill>
                <a:latin typeface="Tahoma" pitchFamily="34" charset="0"/>
              </a:rPr>
              <a:t>년</a:t>
            </a:r>
            <a:r>
              <a:rPr kumimoji="1" lang="en-US" altLang="ko-KR" sz="2400" dirty="0">
                <a:solidFill>
                  <a:prstClr val="white"/>
                </a:solidFill>
                <a:latin typeface="Tahoma" pitchFamily="34" charset="0"/>
              </a:rPr>
              <a:t> 	      10.7%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036642" y="3356992"/>
            <a:ext cx="206375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latinLnBrk="0" hangingPunct="0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932040" y="4437112"/>
            <a:ext cx="3962400" cy="6096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kumimoji="1" lang="en-US" altLang="ko-KR" sz="2400" dirty="0">
                <a:solidFill>
                  <a:prstClr val="white"/>
                </a:solidFill>
                <a:latin typeface="Tahoma" pitchFamily="34" charset="0"/>
              </a:rPr>
              <a:t> 2009</a:t>
            </a:r>
            <a:r>
              <a:rPr kumimoji="1" lang="ko-KR" altLang="en-US" sz="2400" dirty="0">
                <a:solidFill>
                  <a:prstClr val="white"/>
                </a:solidFill>
                <a:latin typeface="Tahoma" pitchFamily="34" charset="0"/>
              </a:rPr>
              <a:t>년</a:t>
            </a:r>
            <a:r>
              <a:rPr kumimoji="1" lang="en-US" altLang="ko-KR" sz="2400" dirty="0">
                <a:solidFill>
                  <a:prstClr val="white"/>
                </a:solidFill>
                <a:latin typeface="Tahoma" pitchFamily="34" charset="0"/>
              </a:rPr>
              <a:t>	       2.3%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한국 </a:t>
            </a:r>
            <a:r>
              <a:rPr lang="ko-KR" altLang="en-US" sz="3600" dirty="0" err="1" smtClean="0">
                <a:latin typeface="HY견고딕" pitchFamily="18" charset="-127"/>
                <a:ea typeface="HY견고딕" pitchFamily="18" charset="-127"/>
              </a:rPr>
              <a:t>농식품업의</a:t>
            </a:r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 변화</a:t>
            </a:r>
            <a: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식량자급률</a:t>
            </a:r>
            <a:endParaRPr lang="ko-KR" altLang="en-US" sz="3600" dirty="0"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927497" y="1507133"/>
          <a:ext cx="7100887" cy="4802187"/>
        </p:xfrm>
        <a:graphic>
          <a:graphicData uri="http://schemas.openxmlformats.org/presentationml/2006/ole">
            <p:oleObj spid="_x0000_s25602" name="차트" r:id="rId3" imgW="6096000" imgH="4076700" progId="MSGraph.Chart.8">
              <p:embed followColorScheme="full"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32240" y="2780928"/>
            <a:ext cx="864096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</a:rPr>
              <a:t>26.7%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8864" y="197768"/>
            <a:ext cx="8229600" cy="1143000"/>
          </a:xfrm>
        </p:spPr>
        <p:txBody>
          <a:bodyPr/>
          <a:lstStyle/>
          <a:p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한국 </a:t>
            </a:r>
            <a:r>
              <a:rPr lang="ko-KR" altLang="en-US" sz="3600" dirty="0" err="1" smtClean="0">
                <a:latin typeface="HY견고딕" pitchFamily="18" charset="-127"/>
                <a:ea typeface="HY견고딕" pitchFamily="18" charset="-127"/>
              </a:rPr>
              <a:t>농식품업의</a:t>
            </a:r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 변화</a:t>
            </a:r>
            <a: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3600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3600" dirty="0" smtClean="0">
                <a:latin typeface="HY견고딕" pitchFamily="18" charset="-127"/>
                <a:ea typeface="HY견고딕" pitchFamily="18" charset="-127"/>
              </a:rPr>
              <a:t>농가소득</a:t>
            </a:r>
            <a:endParaRPr lang="ko-KR" altLang="en-US" sz="3600" dirty="0"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6" name="차트 5"/>
          <p:cNvGraphicFramePr/>
          <p:nvPr/>
        </p:nvGraphicFramePr>
        <p:xfrm>
          <a:off x="1524000" y="1397000"/>
          <a:ext cx="6936432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48264" y="60212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>
                <a:solidFill>
                  <a:prstClr val="black"/>
                </a:solidFill>
              </a:rPr>
              <a:t>단위</a:t>
            </a:r>
            <a:r>
              <a:rPr lang="en-US" altLang="ko-KR" dirty="0">
                <a:solidFill>
                  <a:prstClr val="black"/>
                </a:solidFill>
              </a:rPr>
              <a:t>: </a:t>
            </a:r>
            <a:r>
              <a:rPr lang="ko-KR" altLang="en-US" dirty="0">
                <a:solidFill>
                  <a:prstClr val="black"/>
                </a:solidFill>
              </a:rPr>
              <a:t>천원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8864" y="197768"/>
            <a:ext cx="8229600" cy="1143000"/>
          </a:xfrm>
        </p:spPr>
        <p:txBody>
          <a:bodyPr/>
          <a:lstStyle/>
          <a:p>
            <a:r>
              <a:rPr lang="ko-KR" altLang="en-US" sz="3400" dirty="0" smtClean="0">
                <a:latin typeface="HY견고딕" pitchFamily="18" charset="-127"/>
                <a:ea typeface="HY견고딕" pitchFamily="18" charset="-127"/>
              </a:rPr>
              <a:t>한국 </a:t>
            </a:r>
            <a:r>
              <a:rPr lang="ko-KR" altLang="en-US" sz="3400" dirty="0" err="1" smtClean="0">
                <a:latin typeface="HY견고딕" pitchFamily="18" charset="-127"/>
                <a:ea typeface="HY견고딕" pitchFamily="18" charset="-127"/>
              </a:rPr>
              <a:t>농식품업의</a:t>
            </a:r>
            <a:r>
              <a:rPr lang="ko-KR" altLang="en-US" sz="3400" dirty="0" smtClean="0">
                <a:latin typeface="HY견고딕" pitchFamily="18" charset="-127"/>
                <a:ea typeface="HY견고딕" pitchFamily="18" charset="-127"/>
              </a:rPr>
              <a:t> 변화</a:t>
            </a:r>
            <a:r>
              <a:rPr lang="en-US" altLang="ko-KR" sz="34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3400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3400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3400" dirty="0" smtClean="0">
                <a:latin typeface="HY견고딕" pitchFamily="18" charset="-127"/>
                <a:ea typeface="HY견고딕" pitchFamily="18" charset="-127"/>
              </a:rPr>
              <a:t>농업 근대화 과정</a:t>
            </a:r>
            <a:endParaRPr lang="ko-KR" altLang="en-US" sz="34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AutoShape 84"/>
          <p:cNvSpPr>
            <a:spLocks noChangeArrowheads="1"/>
          </p:cNvSpPr>
          <p:nvPr/>
        </p:nvSpPr>
        <p:spPr bwMode="auto">
          <a:xfrm rot="5400000">
            <a:off x="2605088" y="-630237"/>
            <a:ext cx="4416425" cy="7927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23 w 21600"/>
              <a:gd name="T13" fmla="*/ 4523 h 21600"/>
              <a:gd name="T14" fmla="*/ 17077 w 21600"/>
              <a:gd name="T15" fmla="*/ 170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46" y="21600"/>
                </a:lnTo>
                <a:lnTo>
                  <a:pt x="16154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>
              <a:alpha val="50195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eaLnBrk="0" latinLnBrk="0" hangingPunct="0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AutoShape 78"/>
          <p:cNvSpPr>
            <a:spLocks noChangeArrowheads="1"/>
          </p:cNvSpPr>
          <p:nvPr/>
        </p:nvSpPr>
        <p:spPr bwMode="auto">
          <a:xfrm>
            <a:off x="1857375" y="2133600"/>
            <a:ext cx="1943100" cy="2447925"/>
          </a:xfrm>
          <a:prstGeom prst="homePlate">
            <a:avLst>
              <a:gd name="adj" fmla="val 19583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5400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120000"/>
              </a:lnSpc>
            </a:pP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120000"/>
              </a:lnSpc>
            </a:pPr>
            <a:r>
              <a:rPr kumimoji="1" lang="ko-KR" altLang="en-US" sz="2400" dirty="0">
                <a:solidFill>
                  <a:prstClr val="black"/>
                </a:solidFill>
              </a:rPr>
              <a:t>고속성장</a:t>
            </a: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120000"/>
              </a:lnSpc>
            </a:pPr>
            <a:r>
              <a:rPr kumimoji="1" lang="ko-KR" altLang="en-US" sz="2400" dirty="0">
                <a:solidFill>
                  <a:prstClr val="black"/>
                </a:solidFill>
              </a:rPr>
              <a:t>녹색혁명</a:t>
            </a: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120000"/>
              </a:lnSpc>
            </a:pPr>
            <a:r>
              <a:rPr kumimoji="1" lang="ko-KR" altLang="en-US" sz="2400" dirty="0">
                <a:solidFill>
                  <a:prstClr val="black"/>
                </a:solidFill>
              </a:rPr>
              <a:t>새마을운동</a:t>
            </a: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70000"/>
              </a:lnSpc>
            </a:pP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70000"/>
              </a:lnSpc>
            </a:pP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70000"/>
              </a:lnSpc>
            </a:pP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70000"/>
              </a:lnSpc>
            </a:pPr>
            <a:endParaRPr kumimoji="1" lang="en-US" altLang="ko-KR" sz="2400" dirty="0">
              <a:solidFill>
                <a:prstClr val="black"/>
              </a:solidFill>
            </a:endParaRPr>
          </a:p>
        </p:txBody>
      </p:sp>
      <p:sp>
        <p:nvSpPr>
          <p:cNvPr id="9" name="AutoShape 79"/>
          <p:cNvSpPr>
            <a:spLocks noChangeArrowheads="1"/>
          </p:cNvSpPr>
          <p:nvPr/>
        </p:nvSpPr>
        <p:spPr bwMode="auto">
          <a:xfrm>
            <a:off x="4160838" y="1844675"/>
            <a:ext cx="1944687" cy="2914650"/>
          </a:xfrm>
          <a:prstGeom prst="homePlate">
            <a:avLst>
              <a:gd name="adj" fmla="val 19583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5400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120000"/>
              </a:lnSpc>
            </a:pPr>
            <a:r>
              <a:rPr kumimoji="1" lang="ko-KR" altLang="en-US" sz="2400" dirty="0">
                <a:solidFill>
                  <a:prstClr val="black"/>
                </a:solidFill>
              </a:rPr>
              <a:t>안정성장</a:t>
            </a: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120000"/>
              </a:lnSpc>
            </a:pPr>
            <a:r>
              <a:rPr kumimoji="1" lang="ko-KR" altLang="en-US" sz="2400" dirty="0">
                <a:solidFill>
                  <a:prstClr val="black"/>
                </a:solidFill>
              </a:rPr>
              <a:t>주곡자급</a:t>
            </a: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120000"/>
              </a:lnSpc>
            </a:pPr>
            <a:r>
              <a:rPr kumimoji="1" lang="ko-KR" altLang="en-US" sz="2400" dirty="0">
                <a:solidFill>
                  <a:prstClr val="black"/>
                </a:solidFill>
              </a:rPr>
              <a:t>소비다양화</a:t>
            </a: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/>
            <a:endParaRPr kumimoji="1" lang="en-US" altLang="ko-KR" sz="2400" dirty="0">
              <a:solidFill>
                <a:prstClr val="black"/>
              </a:solidFill>
            </a:endParaRPr>
          </a:p>
        </p:txBody>
      </p:sp>
      <p:sp>
        <p:nvSpPr>
          <p:cNvPr id="11" name="AutoShape 80"/>
          <p:cNvSpPr>
            <a:spLocks noChangeArrowheads="1"/>
          </p:cNvSpPr>
          <p:nvPr/>
        </p:nvSpPr>
        <p:spPr bwMode="auto">
          <a:xfrm>
            <a:off x="6321425" y="1484313"/>
            <a:ext cx="2447925" cy="3673475"/>
          </a:xfrm>
          <a:prstGeom prst="homePlate">
            <a:avLst>
              <a:gd name="adj" fmla="val 19583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5400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120000"/>
              </a:lnSpc>
            </a:pPr>
            <a:r>
              <a:rPr kumimoji="1" lang="ko-KR" altLang="en-US" sz="2400" dirty="0">
                <a:solidFill>
                  <a:prstClr val="black"/>
                </a:solidFill>
              </a:rPr>
              <a:t>세계화</a:t>
            </a: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120000"/>
              </a:lnSpc>
            </a:pPr>
            <a:r>
              <a:rPr kumimoji="1" lang="en-US" altLang="ko-KR" sz="2400" dirty="0">
                <a:solidFill>
                  <a:prstClr val="black"/>
                </a:solidFill>
              </a:rPr>
              <a:t>FTA</a:t>
            </a:r>
          </a:p>
          <a:p>
            <a:pPr algn="ctr">
              <a:lnSpc>
                <a:spcPct val="120000"/>
              </a:lnSpc>
            </a:pPr>
            <a:r>
              <a:rPr kumimoji="1" lang="ko-KR" altLang="en-US" sz="2400" dirty="0">
                <a:solidFill>
                  <a:prstClr val="black"/>
                </a:solidFill>
              </a:rPr>
              <a:t>시장개방</a:t>
            </a: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</a:pPr>
            <a:endParaRPr kumimoji="1" lang="en-US" altLang="ko-KR" sz="24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</a:pPr>
            <a:endParaRPr kumimoji="1" lang="en-US" altLang="ko-KR" sz="2400" dirty="0">
              <a:solidFill>
                <a:prstClr val="black"/>
              </a:solidFill>
            </a:endParaRPr>
          </a:p>
        </p:txBody>
      </p:sp>
      <p:sp>
        <p:nvSpPr>
          <p:cNvPr id="12" name="AutoShape 51"/>
          <p:cNvSpPr>
            <a:spLocks noChangeArrowheads="1"/>
          </p:cNvSpPr>
          <p:nvPr/>
        </p:nvSpPr>
        <p:spPr bwMode="auto">
          <a:xfrm>
            <a:off x="1423988" y="5733256"/>
            <a:ext cx="2160587" cy="606425"/>
          </a:xfrm>
          <a:prstGeom prst="parallelogram">
            <a:avLst>
              <a:gd name="adj" fmla="val 23224"/>
            </a:avLst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>
              <a:spcBef>
                <a:spcPct val="20000"/>
              </a:spcBef>
            </a:pPr>
            <a:r>
              <a:rPr kumimoji="1" lang="en-US" altLang="ko-KR" sz="2400" dirty="0">
                <a:solidFill>
                  <a:prstClr val="white"/>
                </a:solidFill>
                <a:latin typeface="굴림" pitchFamily="50" charset="-127"/>
              </a:rPr>
              <a:t>1961-1976</a:t>
            </a:r>
          </a:p>
        </p:txBody>
      </p:sp>
      <p:sp>
        <p:nvSpPr>
          <p:cNvPr id="13" name="AutoShape 109"/>
          <p:cNvSpPr>
            <a:spLocks noChangeArrowheads="1"/>
          </p:cNvSpPr>
          <p:nvPr/>
        </p:nvSpPr>
        <p:spPr bwMode="auto">
          <a:xfrm>
            <a:off x="3873500" y="5734050"/>
            <a:ext cx="2160588" cy="606425"/>
          </a:xfrm>
          <a:prstGeom prst="parallelogram">
            <a:avLst>
              <a:gd name="adj" fmla="val 23224"/>
            </a:avLst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>
              <a:spcBef>
                <a:spcPct val="20000"/>
              </a:spcBef>
            </a:pPr>
            <a:r>
              <a:rPr kumimoji="1" lang="en-US" altLang="ko-KR" sz="2400" dirty="0">
                <a:solidFill>
                  <a:prstClr val="white"/>
                </a:solidFill>
                <a:latin typeface="굴림" pitchFamily="50" charset="-127"/>
              </a:rPr>
              <a:t>1977-1988</a:t>
            </a:r>
          </a:p>
        </p:txBody>
      </p:sp>
      <p:sp>
        <p:nvSpPr>
          <p:cNvPr id="14" name="AutoShape 110"/>
          <p:cNvSpPr>
            <a:spLocks noChangeArrowheads="1"/>
          </p:cNvSpPr>
          <p:nvPr/>
        </p:nvSpPr>
        <p:spPr bwMode="auto">
          <a:xfrm>
            <a:off x="6392863" y="5734050"/>
            <a:ext cx="2160587" cy="606425"/>
          </a:xfrm>
          <a:prstGeom prst="parallelogram">
            <a:avLst>
              <a:gd name="adj" fmla="val 23224"/>
            </a:avLst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>
              <a:spcBef>
                <a:spcPct val="20000"/>
              </a:spcBef>
            </a:pPr>
            <a:r>
              <a:rPr kumimoji="1" lang="en-US" altLang="ko-KR" sz="2400">
                <a:solidFill>
                  <a:prstClr val="white"/>
                </a:solidFill>
                <a:latin typeface="굴림" pitchFamily="50" charset="-127"/>
              </a:rPr>
              <a:t>1989-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 농업의 실상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832092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 산업화</a:t>
            </a:r>
            <a:r>
              <a:rPr lang="en-US" altLang="ko-KR" sz="2800" dirty="0">
                <a:solidFill>
                  <a:prstClr val="black"/>
                </a:solidFill>
              </a:rPr>
              <a:t>, </a:t>
            </a:r>
            <a:r>
              <a:rPr lang="ko-KR" altLang="en-US" sz="2800" dirty="0">
                <a:solidFill>
                  <a:prstClr val="black"/>
                </a:solidFill>
              </a:rPr>
              <a:t>도시화에 따른 농촌인구 감소와 노령화</a:t>
            </a: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 농지의 감소와 농지이용구조 변화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800" dirty="0">
                <a:solidFill>
                  <a:prstClr val="black"/>
                </a:solidFill>
              </a:rPr>
              <a:t>경지전용에 의한 농지감소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800" dirty="0">
                <a:solidFill>
                  <a:prstClr val="black"/>
                </a:solidFill>
              </a:rPr>
              <a:t>유휴농지 증가와 경지이용률 저하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800" dirty="0">
                <a:solidFill>
                  <a:prstClr val="black"/>
                </a:solidFill>
              </a:rPr>
              <a:t>경영규모의 영세성과 필지의 분산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800" dirty="0">
                <a:solidFill>
                  <a:prstClr val="black"/>
                </a:solidFill>
              </a:rPr>
              <a:t>임차농지의 확대와 고율의 </a:t>
            </a:r>
            <a:r>
              <a:rPr lang="ko-KR" altLang="en-US" sz="2800" dirty="0" err="1">
                <a:solidFill>
                  <a:prstClr val="black"/>
                </a:solidFill>
              </a:rPr>
              <a:t>임차료율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800" dirty="0">
                <a:solidFill>
                  <a:prstClr val="black"/>
                </a:solidFill>
              </a:rPr>
              <a:t>지가의 급격한 상승</a:t>
            </a: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 농업의 실상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40120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 농업생산기반 투자 미흡</a:t>
            </a: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>
                <a:solidFill>
                  <a:prstClr val="black"/>
                </a:solidFill>
              </a:rPr>
              <a:t>식품소비형태와 농업생산구조의 변화</a:t>
            </a: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>
                <a:solidFill>
                  <a:prstClr val="black"/>
                </a:solidFill>
              </a:rPr>
              <a:t>농촌환경오염과 안전농산물 생산증가</a:t>
            </a: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>
                <a:solidFill>
                  <a:prstClr val="black"/>
                </a:solidFill>
              </a:rPr>
              <a:t>농산물 수입개방과 </a:t>
            </a:r>
            <a:r>
              <a:rPr lang="ko-KR" altLang="en-US" sz="2800" dirty="0" err="1">
                <a:solidFill>
                  <a:prstClr val="black"/>
                </a:solidFill>
              </a:rPr>
              <a:t>도농간</a:t>
            </a:r>
            <a:r>
              <a:rPr lang="ko-KR" altLang="en-US" sz="2800" dirty="0">
                <a:solidFill>
                  <a:prstClr val="black"/>
                </a:solidFill>
              </a:rPr>
              <a:t> 소득</a:t>
            </a:r>
            <a:r>
              <a:rPr lang="en-US" altLang="ko-KR" sz="2800" dirty="0">
                <a:solidFill>
                  <a:prstClr val="black"/>
                </a:solidFill>
              </a:rPr>
              <a:t>,</a:t>
            </a:r>
            <a:r>
              <a:rPr lang="ko-KR" altLang="en-US" sz="2800" dirty="0">
                <a:solidFill>
                  <a:prstClr val="black"/>
                </a:solidFill>
              </a:rPr>
              <a:t> 생활환경 격차</a:t>
            </a: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>
                <a:solidFill>
                  <a:prstClr val="black"/>
                </a:solidFill>
              </a:rPr>
              <a:t>농업기술의 상대적 </a:t>
            </a:r>
            <a:r>
              <a:rPr lang="ko-KR" altLang="en-US" sz="2800" dirty="0" err="1">
                <a:solidFill>
                  <a:prstClr val="black"/>
                </a:solidFill>
              </a:rPr>
              <a:t>저위성</a:t>
            </a: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228</Words>
  <Application>Microsoft Office PowerPoint</Application>
  <PresentationFormat>화면 슬라이드 쇼(4:3)</PresentationFormat>
  <Paragraphs>135</Paragraphs>
  <Slides>11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2_Office 테마</vt:lpstr>
      <vt:lpstr>차트</vt:lpstr>
      <vt:lpstr>농업과 식품산업의 변화와 문제점</vt:lpstr>
      <vt:lpstr>한국 경제의 불균형 성장</vt:lpstr>
      <vt:lpstr>한국 농식품업의 변화 -국토이용상황</vt:lpstr>
      <vt:lpstr>한국 농식품업의 변화 - 농업의 비중(GNP대비)</vt:lpstr>
      <vt:lpstr>한국 농식품업의 변화 - 식량자급률</vt:lpstr>
      <vt:lpstr>한국 농식품업의 변화 - 농가소득</vt:lpstr>
      <vt:lpstr>한국 농식품업의 변화 - 농업 근대화 과정</vt:lpstr>
      <vt:lpstr>한국 농업의 실상(1)</vt:lpstr>
      <vt:lpstr>한국 농업의 실상(2)</vt:lpstr>
      <vt:lpstr>농업의 근원적 문제점</vt:lpstr>
      <vt:lpstr>최근 농식품 산업의 문제점과  정부의 시장개입 필요성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농업과 식품산업의 문제점</dc:title>
  <dc:creator>kyungmin</dc:creator>
  <cp:lastModifiedBy>SEC</cp:lastModifiedBy>
  <cp:revision>3</cp:revision>
  <dcterms:created xsi:type="dcterms:W3CDTF">2011-07-22T07:45:23Z</dcterms:created>
  <dcterms:modified xsi:type="dcterms:W3CDTF">2011-08-05T02:27:25Z</dcterms:modified>
</cp:coreProperties>
</file>