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D5FFD-C8B5-4B24-A370-6B12952DB9B9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6344A-2ED8-49C8-8C52-3C598AD21C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21"/>
          <p:cNvGrpSpPr/>
          <p:nvPr userDrawn="1"/>
        </p:nvGrpSpPr>
        <p:grpSpPr>
          <a:xfrm>
            <a:off x="2643174" y="2617163"/>
            <a:ext cx="6102900" cy="3812233"/>
            <a:chOff x="2643174" y="2617163"/>
            <a:chExt cx="6102900" cy="3812233"/>
          </a:xfrm>
        </p:grpSpPr>
        <p:pic>
          <p:nvPicPr>
            <p:cNvPr id="23" name="그림 22" descr="main-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174" y="2617163"/>
              <a:ext cx="5248667" cy="3337567"/>
            </a:xfrm>
            <a:prstGeom prst="rect">
              <a:avLst/>
            </a:prstGeom>
          </p:spPr>
        </p:pic>
        <p:grpSp>
          <p:nvGrpSpPr>
            <p:cNvPr id="8" name="그룹 13"/>
            <p:cNvGrpSpPr/>
            <p:nvPr/>
          </p:nvGrpSpPr>
          <p:grpSpPr>
            <a:xfrm>
              <a:off x="7174425" y="3667127"/>
              <a:ext cx="1571649" cy="1352559"/>
              <a:chOff x="7215206" y="3500438"/>
              <a:chExt cx="1571649" cy="1352559"/>
            </a:xfrm>
          </p:grpSpPr>
          <p:grpSp>
            <p:nvGrpSpPr>
              <p:cNvPr id="9" name="그룹 32"/>
              <p:cNvGrpSpPr/>
              <p:nvPr/>
            </p:nvGrpSpPr>
            <p:grpSpPr>
              <a:xfrm>
                <a:off x="7286644" y="3500438"/>
                <a:ext cx="1500211" cy="1223967"/>
                <a:chOff x="6448425" y="2795583"/>
                <a:chExt cx="1500211" cy="1223967"/>
              </a:xfrm>
            </p:grpSpPr>
            <p:sp>
              <p:nvSpPr>
                <p:cNvPr id="35" name="자유형 34"/>
                <p:cNvSpPr/>
                <p:nvPr/>
              </p:nvSpPr>
              <p:spPr>
                <a:xfrm>
                  <a:off x="6448425" y="2971800"/>
                  <a:ext cx="285750" cy="1047750"/>
                </a:xfrm>
                <a:custGeom>
                  <a:avLst/>
                  <a:gdLst>
                    <a:gd name="connsiteX0" fmla="*/ 0 w 285750"/>
                    <a:gd name="connsiteY0" fmla="*/ 1047750 h 1047750"/>
                    <a:gd name="connsiteX1" fmla="*/ 0 w 285750"/>
                    <a:gd name="connsiteY1" fmla="*/ 0 h 1047750"/>
                    <a:gd name="connsiteX2" fmla="*/ 285750 w 285750"/>
                    <a:gd name="connsiteY2" fmla="*/ 0 h 1047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0" h="1047750">
                      <a:moveTo>
                        <a:pt x="0" y="1047750"/>
                      </a:moveTo>
                      <a:lnTo>
                        <a:pt x="0" y="0"/>
                      </a:lnTo>
                      <a:lnTo>
                        <a:pt x="285750" y="0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>
                  <a:off x="6734190" y="2795583"/>
                  <a:ext cx="1214446" cy="35719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4" name="타원 33"/>
              <p:cNvSpPr/>
              <p:nvPr/>
            </p:nvSpPr>
            <p:spPr>
              <a:xfrm>
                <a:off x="7215206" y="4708997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그룹 19"/>
            <p:cNvGrpSpPr/>
            <p:nvPr/>
          </p:nvGrpSpPr>
          <p:grpSpPr>
            <a:xfrm>
              <a:off x="2979605" y="2988878"/>
              <a:ext cx="1495449" cy="1352559"/>
              <a:chOff x="2162145" y="2128829"/>
              <a:chExt cx="1495449" cy="1352559"/>
            </a:xfrm>
          </p:grpSpPr>
          <p:sp>
            <p:nvSpPr>
              <p:cNvPr id="30" name="자유형 29"/>
              <p:cNvSpPr/>
              <p:nvPr/>
            </p:nvSpPr>
            <p:spPr>
              <a:xfrm>
                <a:off x="2233583" y="2305046"/>
                <a:ext cx="285750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443148" y="2128829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162145" y="3337388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25"/>
            <p:cNvGrpSpPr/>
            <p:nvPr/>
          </p:nvGrpSpPr>
          <p:grpSpPr>
            <a:xfrm>
              <a:off x="3898787" y="5067312"/>
              <a:ext cx="2081227" cy="1362084"/>
              <a:chOff x="3081327" y="4186243"/>
              <a:chExt cx="2081227" cy="1362084"/>
            </a:xfrm>
          </p:grpSpPr>
          <p:sp>
            <p:nvSpPr>
              <p:cNvPr id="27" name="자유형 26"/>
              <p:cNvSpPr/>
              <p:nvPr/>
            </p:nvSpPr>
            <p:spPr>
              <a:xfrm flipV="1">
                <a:off x="3152764" y="4314835"/>
                <a:ext cx="847731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V="1">
                <a:off x="3948108" y="5191137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 flipV="1">
                <a:off x="3081327" y="4186243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8FB-72AB-43D3-8E80-1C05B81BDAD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6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45" y="0"/>
            <a:ext cx="1681359" cy="576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" y="116632"/>
            <a:ext cx="1094065" cy="360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59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100"/>
            <a:ext cx="8229600" cy="909603"/>
          </a:xfrm>
        </p:spPr>
        <p:txBody>
          <a:bodyPr>
            <a:normAutofit/>
          </a:bodyPr>
          <a:lstStyle>
            <a:lvl1pPr>
              <a:defRPr sz="35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EDB2-4F6E-4ED2-BE58-E2E7AC48B5E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1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831-14F0-41C7-AF20-3A18219CE8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2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52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AF6D-C76C-4C9C-9261-ED9F46F26E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3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32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3E43-9D7E-4BA0-A601-1423E101A6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D817-8916-4AB1-8B31-91DBDF1BD750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6444343"/>
            <a:ext cx="9144000" cy="41365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Adobe Heiti Std R" pitchFamily="34" charset="-128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0499DD-56A7-4718-9C99-A5B7C0C0B775}" type="datetime1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2011-08-09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dirty="0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07A34-08DF-4F0F-AE4A-D23DEC13E25C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2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Adobe Heiti Std R" pitchFamily="34" charset="-128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1571" name="Picture 3" descr="목차선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645024"/>
            <a:ext cx="5891559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573" name="Rectangle 5"/>
          <p:cNvSpPr>
            <a:spLocks noChangeArrowheads="1"/>
          </p:cNvSpPr>
          <p:nvPr/>
        </p:nvSpPr>
        <p:spPr bwMode="auto">
          <a:xfrm>
            <a:off x="1233154" y="2132856"/>
            <a:ext cx="6684843" cy="233602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한국경제의 과거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1980</a:t>
            </a: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년대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~</a:t>
            </a: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외환위기 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9CB3B-C699-42F1-A2B8-2E902481244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D817-8916-4AB1-8B31-91DBDF1BD750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02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6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3173"/>
            <a:ext cx="8229600" cy="909603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외환위기의 극복</a:t>
            </a:r>
            <a:r>
              <a:rPr lang="en-US" altLang="ko-KR" b="1" dirty="0" smtClean="0">
                <a:latin typeface="+mj-ea"/>
                <a:ea typeface="+mj-ea"/>
              </a:rPr>
              <a:t/>
            </a:r>
            <a:br>
              <a:rPr lang="en-US" altLang="ko-KR" b="1" dirty="0" smtClean="0">
                <a:latin typeface="+mj-ea"/>
                <a:ea typeface="+mj-ea"/>
              </a:rPr>
            </a:br>
            <a:r>
              <a:rPr lang="en-US" altLang="ko-KR" b="1" dirty="0" smtClean="0">
                <a:latin typeface="+mj-ea"/>
                <a:ea typeface="+mj-ea"/>
              </a:rPr>
              <a:t>- IMF </a:t>
            </a:r>
            <a:r>
              <a:rPr lang="ko-KR" altLang="en-US" b="1" dirty="0" smtClean="0">
                <a:latin typeface="+mj-ea"/>
                <a:ea typeface="+mj-ea"/>
              </a:rPr>
              <a:t>구제금융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통화 및 재정 긴축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기업부문 구조개혁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</a:t>
            </a:r>
            <a:r>
              <a:rPr lang="en-US" altLang="ko-KR" sz="2800" dirty="0" smtClean="0">
                <a:latin typeface="+mn-ea"/>
                <a:cs typeface="Arial" pitchFamily="34" charset="0"/>
              </a:rPr>
              <a:t>- 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빅딜</a:t>
            </a:r>
            <a:r>
              <a:rPr lang="en-US" altLang="ko-KR" sz="2800" dirty="0" smtClean="0">
                <a:latin typeface="+mn-ea"/>
                <a:cs typeface="Arial" pitchFamily="34" charset="0"/>
              </a:rPr>
              <a:t>, 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워크아웃</a:t>
            </a:r>
            <a:endParaRPr lang="en-US" altLang="ko-KR" sz="2800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금융부문 구조개혁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</a:t>
            </a:r>
            <a:r>
              <a:rPr lang="en-US" altLang="ko-KR" sz="2800" dirty="0" smtClean="0">
                <a:latin typeface="+mn-ea"/>
                <a:cs typeface="Arial" pitchFamily="34" charset="0"/>
              </a:rPr>
              <a:t>- 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금융시스템 정상화</a:t>
            </a:r>
            <a:r>
              <a:rPr lang="en-US" altLang="ko-KR" sz="2800" dirty="0" smtClean="0">
                <a:latin typeface="+mn-ea"/>
                <a:cs typeface="Arial" pitchFamily="34" charset="0"/>
              </a:rPr>
              <a:t>, </a:t>
            </a:r>
            <a:r>
              <a:rPr lang="ko-KR" altLang="en-US" sz="2800" dirty="0" err="1" smtClean="0">
                <a:latin typeface="+mn-ea"/>
                <a:cs typeface="Arial" pitchFamily="34" charset="0"/>
              </a:rPr>
              <a:t>금융안전망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 정비 및 개선</a:t>
            </a:r>
            <a:endParaRPr lang="en-US" altLang="ko-KR" sz="2800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10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43341" y="1196752"/>
            <a:ext cx="5657319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Thank you!</a:t>
            </a:r>
            <a:endParaRPr kumimoji="1" lang="ko-KR" altLang="ko-KR" sz="8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3CE7-0B96-41AA-83D1-0952C8536528}" type="datetime1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1980</a:t>
            </a:r>
            <a:r>
              <a:rPr lang="ko-KR" altLang="en-US" b="1" dirty="0" smtClean="0">
                <a:latin typeface="+mj-ea"/>
                <a:ea typeface="+mj-ea"/>
              </a:rPr>
              <a:t>년대 한국 경제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9208" y="1700808"/>
            <a:ext cx="8147248" cy="4133056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저 호황과 초고속 성장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금리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달러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유가의 하락으로 인한 수출에 대한 유리한 조건 형성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민주화 이후 성장의 지속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국민소득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만 달러 돌파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1986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우루과이라운드 출범과 시장개방의 가속화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2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1988</a:t>
            </a:r>
            <a:r>
              <a:rPr lang="ko-KR" altLang="en-US" b="1" dirty="0" smtClean="0">
                <a:latin typeface="+mj-ea"/>
                <a:ea typeface="+mj-ea"/>
              </a:rPr>
              <a:t>년 서울올림픽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3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6" descr="올림픽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3" y="1772816"/>
            <a:ext cx="3417107" cy="4176464"/>
          </a:xfrm>
        </p:spPr>
      </p:pic>
      <p:pic>
        <p:nvPicPr>
          <p:cNvPr id="8" name="그림 7" descr="올림픽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5" y="1844824"/>
            <a:ext cx="3358191" cy="410445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611560" y="1412776"/>
            <a:ext cx="8064896" cy="482453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1988</a:t>
            </a:r>
            <a:r>
              <a:rPr lang="ko-KR" altLang="en-US" b="1" dirty="0" smtClean="0">
                <a:latin typeface="+mj-ea"/>
                <a:ea typeface="+mj-ea"/>
              </a:rPr>
              <a:t>년 서울올림픽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9208" y="1700808"/>
            <a:ext cx="8147248" cy="4133056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1988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9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– 1988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일본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‘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나고야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’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와의 경쟁에서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52: 27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압도적 표 차로 유치 성공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160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개국 참가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4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1988</a:t>
            </a:r>
            <a:r>
              <a:rPr lang="ko-KR" altLang="en-US" b="1" dirty="0" smtClean="0">
                <a:latin typeface="+mj-ea"/>
                <a:ea typeface="+mj-ea"/>
              </a:rPr>
              <a:t>년 서울올림픽의 경제적 효과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9208" y="1700808"/>
            <a:ext cx="8147248" cy="4133056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일자리 증가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국민소득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1,500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달러 증가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       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경제성장률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10~11%</a:t>
            </a: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200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만 명 이상의 외국인 관광객 방문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서울의 국제적 도시로의 부상 및 국가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이미지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제고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1115616" y="234888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WTO </a:t>
            </a:r>
            <a:r>
              <a:rPr lang="ko-KR" altLang="en-US" b="1" dirty="0" smtClean="0">
                <a:latin typeface="+mj-ea"/>
                <a:ea typeface="+mj-ea"/>
              </a:rPr>
              <a:t>출범과 세계화의 가속화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9208" y="1484784"/>
            <a:ext cx="8147248" cy="4608512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1993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우루과이라운드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(UR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타결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농업부문에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대한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‘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예외 없는 관세화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’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에 합의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쌀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2004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년까지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년간 관세화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유예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1995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WTO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출범에 따른 세계화의 가속화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WTO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는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GATT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체제를 대신하여 세계무역질서를 세우고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UR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협정의 이행을 감시하는 국제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무역기구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6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OECD </a:t>
            </a:r>
            <a:r>
              <a:rPr lang="ko-KR" altLang="en-US" b="1" dirty="0" smtClean="0">
                <a:latin typeface="+mj-ea"/>
                <a:ea typeface="+mj-ea"/>
              </a:rPr>
              <a:t>가입과 </a:t>
            </a:r>
            <a:r>
              <a:rPr lang="en-US" altLang="ko-KR" b="1" dirty="0" smtClean="0">
                <a:latin typeface="+mj-ea"/>
                <a:ea typeface="+mj-ea"/>
              </a:rPr>
              <a:t>IMF </a:t>
            </a:r>
            <a:r>
              <a:rPr lang="ko-KR" altLang="en-US" b="1" dirty="0" smtClean="0">
                <a:latin typeface="+mj-ea"/>
                <a:ea typeface="+mj-ea"/>
              </a:rPr>
              <a:t>외환위기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9208" y="1700808"/>
            <a:ext cx="8147248" cy="4133056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1996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OECD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가입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아시아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번째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29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번째 회원국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    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세계화에 대한 미흡한 준비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성급한 금융시장 개방으로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IMF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위기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7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1997</a:t>
            </a:r>
            <a:r>
              <a:rPr lang="ko-KR" altLang="en-US" b="1" dirty="0" smtClean="0">
                <a:latin typeface="+mj-ea"/>
                <a:ea typeface="+mj-ea"/>
              </a:rPr>
              <a:t>년 외환위기의 원인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9208" y="1700808"/>
            <a:ext cx="8147248" cy="4133056"/>
          </a:xfrm>
          <a:ln w="28575">
            <a:solidFill>
              <a:srgbClr val="92D050"/>
            </a:solidFill>
          </a:ln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1997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 동남아의 외환위기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환율운용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정책 실패와 외환보유고 관리 실패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중복 과잉투자로 인한 대기업의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도산과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금융기관 부실화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8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3173"/>
            <a:ext cx="8229600" cy="909603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외환위기의 극복과정</a:t>
            </a:r>
            <a:r>
              <a:rPr lang="en-US" altLang="ko-KR" b="1" dirty="0" smtClean="0">
                <a:latin typeface="+mj-ea"/>
                <a:ea typeface="+mj-ea"/>
              </a:rPr>
              <a:t/>
            </a:r>
            <a:br>
              <a:rPr lang="en-US" altLang="ko-KR" b="1" dirty="0" smtClean="0">
                <a:latin typeface="+mj-ea"/>
                <a:ea typeface="+mj-ea"/>
              </a:rPr>
            </a:br>
            <a:r>
              <a:rPr lang="en-US" altLang="ko-KR" b="1" dirty="0" smtClean="0">
                <a:latin typeface="+mj-ea"/>
                <a:ea typeface="+mj-ea"/>
              </a:rPr>
              <a:t>IMF </a:t>
            </a:r>
            <a:r>
              <a:rPr lang="ko-KR" altLang="en-US" b="1" dirty="0" smtClean="0">
                <a:latin typeface="+mj-ea"/>
                <a:ea typeface="+mj-ea"/>
              </a:rPr>
              <a:t>구제금융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하루 평균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60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여 개의 기업 도산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160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만 명 이상의 실직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- 5.8%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경제성장률 경험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28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1997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IMF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구제금융 공식요청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 모으기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운동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(22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억불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노사정위원회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통한 노사협력방안 도출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9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330</Words>
  <Application>Microsoft Office PowerPoint</Application>
  <PresentationFormat>On-screen Show (4:3)</PresentationFormat>
  <Paragraphs>101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1_디자인 사용자 지정</vt:lpstr>
      <vt:lpstr>Slide 1</vt:lpstr>
      <vt:lpstr>1980년대 한국 경제</vt:lpstr>
      <vt:lpstr>1988년 서울올림픽</vt:lpstr>
      <vt:lpstr>1988년 서울올림픽</vt:lpstr>
      <vt:lpstr>1988년 서울올림픽의 경제적 효과</vt:lpstr>
      <vt:lpstr>WTO 출범과 세계화의 가속화</vt:lpstr>
      <vt:lpstr>OECD 가입과 IMF 외환위기</vt:lpstr>
      <vt:lpstr>1997년 외환위기의 원인</vt:lpstr>
      <vt:lpstr>외환위기의 극복과정 IMF 구제금융</vt:lpstr>
      <vt:lpstr>외환위기의 극복 - IMF 구제금융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kyungmin</dc:creator>
  <cp:lastModifiedBy>한두봉</cp:lastModifiedBy>
  <cp:revision>2</cp:revision>
  <dcterms:created xsi:type="dcterms:W3CDTF">2011-07-24T11:10:57Z</dcterms:created>
  <dcterms:modified xsi:type="dcterms:W3CDTF">2011-08-08T17:31:37Z</dcterms:modified>
</cp:coreProperties>
</file>