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8" r:id="rId2"/>
    <p:sldId id="288" r:id="rId3"/>
    <p:sldId id="292" r:id="rId4"/>
    <p:sldId id="293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294" r:id="rId13"/>
    <p:sldId id="295" r:id="rId14"/>
    <p:sldId id="296" r:id="rId15"/>
    <p:sldId id="277" r:id="rId1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13" autoAdjust="0"/>
  </p:normalViewPr>
  <p:slideViewPr>
    <p:cSldViewPr>
      <p:cViewPr varScale="1">
        <p:scale>
          <a:sx n="76" d="100"/>
          <a:sy n="76" d="100"/>
        </p:scale>
        <p:origin x="-13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E7212D-2FE6-4D0D-8778-18078BF119D3}" type="datetimeFigureOut">
              <a:rPr lang="ko-KR" altLang="en-US" smtClean="0"/>
              <a:pPr/>
              <a:t>2011-08-11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516D27-3B5F-4852-B501-E70BED90962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7987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A1422-EE22-4EEC-8481-4291F4BAB1C8}" type="slidenum">
              <a:rPr lang="ko-KR" altLang="en-US" smtClean="0">
                <a:solidFill>
                  <a:prstClr val="black"/>
                </a:solidFill>
              </a:rPr>
              <a:pPr/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A1422-EE22-4EEC-8481-4291F4BAB1C8}" type="slidenum">
              <a:rPr lang="ko-KR" altLang="en-US" smtClean="0">
                <a:solidFill>
                  <a:prstClr val="black"/>
                </a:solidFill>
              </a:rPr>
              <a:pPr/>
              <a:t>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A1422-EE22-4EEC-8481-4291F4BAB1C8}" type="slidenum">
              <a:rPr lang="ko-KR" altLang="en-US" smtClean="0">
                <a:solidFill>
                  <a:prstClr val="black"/>
                </a:solidFill>
              </a:rPr>
              <a:pPr/>
              <a:t>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A1422-EE22-4EEC-8481-4291F4BAB1C8}" type="slidenum">
              <a:rPr lang="ko-KR" altLang="en-US" smtClean="0">
                <a:solidFill>
                  <a:prstClr val="black"/>
                </a:solidFill>
              </a:rPr>
              <a:pPr/>
              <a:t>12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A1422-EE22-4EEC-8481-4291F4BAB1C8}" type="slidenum">
              <a:rPr lang="ko-KR" altLang="en-US" smtClean="0">
                <a:solidFill>
                  <a:prstClr val="black"/>
                </a:solidFill>
              </a:rPr>
              <a:pPr/>
              <a:t>13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A1422-EE22-4EEC-8481-4291F4BAB1C8}" type="slidenum">
              <a:rPr lang="ko-KR" altLang="en-US" smtClean="0">
                <a:solidFill>
                  <a:prstClr val="black"/>
                </a:solidFill>
              </a:rPr>
              <a:pPr/>
              <a:t>14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347F29-D810-45D4-A80E-0BB977F1E68C}" type="datetimeFigureOut">
              <a:rPr lang="ko-KR" altLang="en-US">
                <a:solidFill>
                  <a:prstClr val="black"/>
                </a:solidFill>
              </a:rPr>
              <a:pPr/>
              <a:t>2011-08-11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3A8434-C80B-4ED0-9293-F57E0CDA9F24}" type="slidenum">
              <a:rPr lang="ko-KR" altLang="en-US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347F29-D810-45D4-A80E-0BB977F1E68C}" type="datetimeFigureOut">
              <a:rPr lang="ko-KR" altLang="en-US">
                <a:solidFill>
                  <a:prstClr val="black"/>
                </a:solidFill>
              </a:rPr>
              <a:pPr/>
              <a:t>2011-08-11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3A8434-C80B-4ED0-9293-F57E0CDA9F24}" type="slidenum">
              <a:rPr lang="ko-KR" altLang="en-US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  <p:pic>
        <p:nvPicPr>
          <p:cNvPr id="9" name="그림 8" descr="4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368838"/>
            <a:ext cx="2643174" cy="3203014"/>
          </a:xfrm>
          <a:prstGeom prst="rect">
            <a:avLst/>
          </a:prstGeom>
        </p:spPr>
      </p:pic>
      <p:pic>
        <p:nvPicPr>
          <p:cNvPr id="6" name="그림 5" descr="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621346" y="2210070"/>
            <a:ext cx="3477938" cy="31248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그림 6" descr="2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143636" y="4743873"/>
            <a:ext cx="1152525" cy="1133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347F29-D810-45D4-A80E-0BB977F1E68C}" type="datetimeFigureOut">
              <a:rPr lang="ko-KR" altLang="en-US">
                <a:solidFill>
                  <a:prstClr val="black"/>
                </a:solidFill>
              </a:rPr>
              <a:pPr/>
              <a:t>2011-08-11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3A8434-C80B-4ED0-9293-F57E0CDA9F24}" type="slidenum">
              <a:rPr lang="ko-KR" altLang="en-US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347F29-D810-45D4-A80E-0BB977F1E68C}" type="datetimeFigureOut">
              <a:rPr lang="ko-KR" altLang="en-US">
                <a:solidFill>
                  <a:prstClr val="black"/>
                </a:solidFill>
              </a:rPr>
              <a:pPr/>
              <a:t>2011-08-11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3A8434-C80B-4ED0-9293-F57E0CDA9F24}" type="slidenum">
              <a:rPr lang="ko-KR" altLang="en-US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347F29-D810-45D4-A80E-0BB977F1E68C}" type="datetimeFigureOut">
              <a:rPr lang="ko-KR" altLang="en-US">
                <a:solidFill>
                  <a:prstClr val="black"/>
                </a:solidFill>
              </a:rPr>
              <a:pPr/>
              <a:t>2011-08-11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3A8434-C80B-4ED0-9293-F57E0CDA9F24}" type="slidenum">
              <a:rPr lang="ko-KR" altLang="en-US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2.jpg"/>
          <p:cNvPicPr>
            <a:picLocks noChangeAspect="1"/>
          </p:cNvPicPr>
          <p:nvPr userDrawn="1"/>
        </p:nvPicPr>
        <p:blipFill>
          <a:blip r:embed="rId2" cstate="print"/>
          <a:srcRect t="14583"/>
          <a:stretch>
            <a:fillRect/>
          </a:stretch>
        </p:blipFill>
        <p:spPr>
          <a:xfrm>
            <a:off x="-1" y="1000108"/>
            <a:ext cx="9143999" cy="5857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그림 19" descr="4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1057198"/>
            <a:ext cx="2428860" cy="2943306"/>
          </a:xfrm>
          <a:prstGeom prst="rect">
            <a:avLst/>
          </a:prstGeom>
        </p:spPr>
      </p:pic>
      <p:pic>
        <p:nvPicPr>
          <p:cNvPr id="15" name="그림 14" descr="6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-532364" y="4929198"/>
            <a:ext cx="3910622" cy="1643075"/>
          </a:xfrm>
          <a:prstGeom prst="rect">
            <a:avLst/>
          </a:prstGeom>
        </p:spPr>
      </p:pic>
      <p:pic>
        <p:nvPicPr>
          <p:cNvPr id="17" name="그림 16" descr="1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57158" y="2854833"/>
            <a:ext cx="2822388" cy="2535851"/>
          </a:xfrm>
          <a:prstGeom prst="rect">
            <a:avLst/>
          </a:prstGeom>
        </p:spPr>
      </p:pic>
      <p:sp>
        <p:nvSpPr>
          <p:cNvPr id="19" name="제목 9"/>
          <p:cNvSpPr>
            <a:spLocks noGrp="1"/>
          </p:cNvSpPr>
          <p:nvPr>
            <p:ph type="title" hasCustomPrompt="1"/>
          </p:nvPr>
        </p:nvSpPr>
        <p:spPr>
          <a:xfrm>
            <a:off x="1214414" y="142852"/>
            <a:ext cx="7929586" cy="796908"/>
          </a:xfrm>
          <a:prstGeom prst="rect">
            <a:avLst/>
          </a:prstGeom>
        </p:spPr>
        <p:txBody>
          <a:bodyPr anchor="ctr"/>
          <a:lstStyle>
            <a:lvl1pPr algn="l">
              <a:defRPr sz="3600" spc="-150">
                <a:solidFill>
                  <a:srgbClr val="666666"/>
                </a:solidFill>
                <a:latin typeface="HY견고딕" pitchFamily="18" charset="-127"/>
                <a:ea typeface="HY견고딕" pitchFamily="18" charset="-127"/>
              </a:defRPr>
            </a:lvl1pPr>
          </a:lstStyle>
          <a:p>
            <a:r>
              <a:rPr lang="en-US" altLang="ko-KR" dirty="0" smtClean="0"/>
              <a:t>TEXT</a:t>
            </a:r>
            <a:endParaRPr lang="ko-KR" altLang="en-US" dirty="0"/>
          </a:p>
        </p:txBody>
      </p:sp>
      <p:pic>
        <p:nvPicPr>
          <p:cNvPr id="22" name="그림 21" descr="5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 flipH="1">
            <a:off x="0" y="1000108"/>
            <a:ext cx="9144000" cy="1225296"/>
          </a:xfrm>
          <a:prstGeom prst="rect">
            <a:avLst/>
          </a:prstGeom>
        </p:spPr>
      </p:pic>
      <p:pic>
        <p:nvPicPr>
          <p:cNvPr id="13" name="그림 12" descr="1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0" y="78292"/>
            <a:ext cx="1188952" cy="10682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2.jpg"/>
          <p:cNvPicPr>
            <a:picLocks noChangeAspect="1"/>
          </p:cNvPicPr>
          <p:nvPr userDrawn="1"/>
        </p:nvPicPr>
        <p:blipFill>
          <a:blip r:embed="rId2" cstate="print"/>
          <a:srcRect t="14583"/>
          <a:stretch>
            <a:fillRect/>
          </a:stretch>
        </p:blipFill>
        <p:spPr>
          <a:xfrm>
            <a:off x="-1" y="1000108"/>
            <a:ext cx="9143999" cy="5857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그림 6" descr="4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2928990" y="-857256"/>
            <a:ext cx="1414841" cy="1714512"/>
          </a:xfrm>
          <a:prstGeom prst="rect">
            <a:avLst/>
          </a:prstGeom>
        </p:spPr>
      </p:pic>
      <p:pic>
        <p:nvPicPr>
          <p:cNvPr id="8" name="그림 7" descr="5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 flipH="1">
            <a:off x="0" y="1000108"/>
            <a:ext cx="9144000" cy="1225296"/>
          </a:xfrm>
          <a:prstGeom prst="rect">
            <a:avLst/>
          </a:prstGeom>
        </p:spPr>
      </p:pic>
      <p:sp>
        <p:nvSpPr>
          <p:cNvPr id="12" name="제목 9"/>
          <p:cNvSpPr>
            <a:spLocks noGrp="1"/>
          </p:cNvSpPr>
          <p:nvPr>
            <p:ph type="title" hasCustomPrompt="1"/>
          </p:nvPr>
        </p:nvSpPr>
        <p:spPr>
          <a:xfrm>
            <a:off x="1214414" y="142852"/>
            <a:ext cx="7929586" cy="796908"/>
          </a:xfrm>
          <a:prstGeom prst="rect">
            <a:avLst/>
          </a:prstGeom>
        </p:spPr>
        <p:txBody>
          <a:bodyPr anchor="ctr"/>
          <a:lstStyle>
            <a:lvl1pPr algn="l">
              <a:defRPr sz="3600" spc="-150">
                <a:solidFill>
                  <a:srgbClr val="666666"/>
                </a:solidFill>
                <a:latin typeface="HY견고딕" pitchFamily="18" charset="-127"/>
                <a:ea typeface="HY견고딕" pitchFamily="18" charset="-127"/>
              </a:defRPr>
            </a:lvl1pPr>
          </a:lstStyle>
          <a:p>
            <a:r>
              <a:rPr lang="en-US" altLang="ko-KR" dirty="0" smtClean="0"/>
              <a:t>TEXT</a:t>
            </a:r>
            <a:endParaRPr lang="ko-KR" altLang="en-US" dirty="0"/>
          </a:p>
        </p:txBody>
      </p:sp>
      <p:pic>
        <p:nvPicPr>
          <p:cNvPr id="9" name="그림 8" descr="1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78292"/>
            <a:ext cx="1188952" cy="10682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500034" y="21429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PNG FILE</a:t>
            </a:r>
            <a:endParaRPr lang="ko-KR" altLang="en-US" u="sng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347F29-D810-45D4-A80E-0BB977F1E68C}" type="datetimeFigureOut">
              <a:rPr lang="ko-KR" altLang="en-US">
                <a:solidFill>
                  <a:prstClr val="black"/>
                </a:solidFill>
              </a:rPr>
              <a:pPr/>
              <a:t>2011-08-11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3A8434-C80B-4ED0-9293-F57E0CDA9F24}" type="slidenum">
              <a:rPr lang="ko-KR" altLang="en-US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347F29-D810-45D4-A80E-0BB977F1E68C}" type="datetimeFigureOut">
              <a:rPr lang="ko-KR" altLang="en-US">
                <a:solidFill>
                  <a:prstClr val="black"/>
                </a:solidFill>
              </a:rPr>
              <a:pPr/>
              <a:t>2011-08-11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3A8434-C80B-4ED0-9293-F57E0CDA9F24}" type="slidenum">
              <a:rPr lang="ko-KR" altLang="en-US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3214678" y="3429000"/>
            <a:ext cx="5938837" cy="0"/>
          </a:xfrm>
          <a:prstGeom prst="line">
            <a:avLst/>
          </a:prstGeom>
          <a:noFill/>
          <a:ln w="57150">
            <a:solidFill>
              <a:srgbClr val="C0190C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317466" y="1766426"/>
            <a:ext cx="52149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농업에 대한</a:t>
            </a:r>
            <a:endParaRPr lang="en-US" altLang="ko-K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r"/>
            <a:r>
              <a:rPr lang="ko-KR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국민의식 및 시사점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077200" cy="1143000"/>
          </a:xfrm>
        </p:spPr>
        <p:txBody>
          <a:bodyPr/>
          <a:lstStyle/>
          <a:p>
            <a:pPr eaLnBrk="1" hangingPunct="1"/>
            <a:r>
              <a:rPr lang="en-US" altLang="ko-KR" sz="3200" b="1" smtClean="0">
                <a:latin typeface="Tahoma" pitchFamily="34" charset="0"/>
                <a:ea typeface="굴림" charset="-127"/>
              </a:rPr>
              <a:t>Mountain Farm in Austria:</a:t>
            </a:r>
            <a:br>
              <a:rPr lang="en-US" altLang="ko-KR" sz="3200" b="1" smtClean="0">
                <a:latin typeface="Tahoma" pitchFamily="34" charset="0"/>
                <a:ea typeface="굴림" charset="-127"/>
              </a:rPr>
            </a:br>
            <a:r>
              <a:rPr lang="en-US" altLang="ko-KR" sz="3200" b="1" smtClean="0">
                <a:latin typeface="Tahoma" pitchFamily="34" charset="0"/>
                <a:ea typeface="굴림" charset="-127"/>
              </a:rPr>
              <a:t>Direct Payment for Less-favored Area </a:t>
            </a:r>
            <a:r>
              <a:rPr lang="en-US" altLang="ko-KR" sz="2800" b="1" smtClean="0">
                <a:latin typeface="Tahoma" pitchFamily="34" charset="0"/>
                <a:ea typeface="굴림" charset="-127"/>
              </a:rPr>
              <a:t/>
            </a:r>
            <a:br>
              <a:rPr lang="en-US" altLang="ko-KR" sz="2800" b="1" smtClean="0">
                <a:latin typeface="Tahoma" pitchFamily="34" charset="0"/>
                <a:ea typeface="굴림" charset="-127"/>
              </a:rPr>
            </a:br>
            <a:endParaRPr lang="ko-KR" altLang="en-US" sz="2800" b="1" smtClean="0">
              <a:latin typeface="Tahoma" pitchFamily="34" charset="0"/>
              <a:ea typeface="굴림" charset="-127"/>
            </a:endParaRPr>
          </a:p>
        </p:txBody>
      </p:sp>
      <p:pic>
        <p:nvPicPr>
          <p:cNvPr id="17411" name="Picture 8" descr="2003_06_26_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676400"/>
            <a:ext cx="7543800" cy="4648200"/>
          </a:xfrm>
        </p:spPr>
      </p:pic>
    </p:spTree>
    <p:extLst>
      <p:ext uri="{BB962C8B-B14F-4D97-AF65-F5344CB8AC3E}">
        <p14:creationId xmlns:p14="http://schemas.microsoft.com/office/powerpoint/2010/main" val="3424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600" b="1" smtClean="0">
                <a:latin typeface="Tahoma" pitchFamily="34" charset="0"/>
                <a:ea typeface="굴림" charset="-127"/>
              </a:rPr>
              <a:t>Mountain Farm in Austria:</a:t>
            </a:r>
            <a:endParaRPr lang="ko-KR" altLang="en-US" sz="3600" b="1" smtClean="0">
              <a:latin typeface="Tahoma" pitchFamily="34" charset="0"/>
              <a:ea typeface="굴림" charset="-127"/>
            </a:endParaRPr>
          </a:p>
        </p:txBody>
      </p:sp>
      <p:pic>
        <p:nvPicPr>
          <p:cNvPr id="18435" name="Picture 4" descr="2003_06_26_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981200"/>
            <a:ext cx="7467600" cy="4495800"/>
          </a:xfrm>
          <a:noFill/>
        </p:spPr>
      </p:pic>
    </p:spTree>
    <p:extLst>
      <p:ext uri="{BB962C8B-B14F-4D97-AF65-F5344CB8AC3E}">
        <p14:creationId xmlns:p14="http://schemas.microsoft.com/office/powerpoint/2010/main" val="3433837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농업 농촌에 대한 농업인 의식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772816"/>
            <a:ext cx="8352928" cy="418576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ko-KR" altLang="en-US" sz="2800" dirty="0" smtClean="0">
                <a:solidFill>
                  <a:prstClr val="black"/>
                </a:solidFill>
              </a:rPr>
              <a:t>농업인의 직업만족도 </a:t>
            </a:r>
            <a:r>
              <a:rPr lang="en-US" altLang="ko-KR" sz="2800" dirty="0" smtClean="0">
                <a:solidFill>
                  <a:prstClr val="black"/>
                </a:solidFill>
              </a:rPr>
              <a:t>5</a:t>
            </a:r>
            <a:r>
              <a:rPr lang="ko-KR" altLang="en-US" sz="2800" dirty="0" smtClean="0">
                <a:solidFill>
                  <a:prstClr val="black"/>
                </a:solidFill>
              </a:rPr>
              <a:t>년간 지속적 상승</a:t>
            </a:r>
            <a:endParaRPr lang="en-US" altLang="ko-KR" sz="2800" dirty="0" smtClean="0">
              <a:solidFill>
                <a:prstClr val="black"/>
              </a:solidFill>
            </a:endParaRPr>
          </a:p>
          <a:p>
            <a:pPr lvl="1">
              <a:buFontTx/>
              <a:buChar char="-"/>
            </a:pPr>
            <a:r>
              <a:rPr lang="en-US" altLang="ko-KR" sz="2600" dirty="0" smtClean="0">
                <a:solidFill>
                  <a:prstClr val="black"/>
                </a:solidFill>
              </a:rPr>
              <a:t> 32.1%(‘09) → 34%(‘10)</a:t>
            </a:r>
          </a:p>
          <a:p>
            <a:pPr lvl="1">
              <a:buFontTx/>
              <a:buChar char="-"/>
            </a:pPr>
            <a:r>
              <a:rPr lang="en-US" altLang="ko-KR" sz="2600" dirty="0" smtClean="0">
                <a:solidFill>
                  <a:prstClr val="black"/>
                </a:solidFill>
              </a:rPr>
              <a:t> </a:t>
            </a:r>
            <a:r>
              <a:rPr lang="ko-KR" altLang="en-US" sz="2600" dirty="0" smtClean="0">
                <a:solidFill>
                  <a:prstClr val="black"/>
                </a:solidFill>
              </a:rPr>
              <a:t>만족요인</a:t>
            </a:r>
            <a:r>
              <a:rPr lang="en-US" altLang="ko-KR" sz="2600" dirty="0" smtClean="0">
                <a:solidFill>
                  <a:prstClr val="black"/>
                </a:solidFill>
              </a:rPr>
              <a:t>: ‘</a:t>
            </a:r>
            <a:r>
              <a:rPr lang="ko-KR" altLang="en-US" sz="2600" dirty="0" smtClean="0">
                <a:solidFill>
                  <a:prstClr val="black"/>
                </a:solidFill>
              </a:rPr>
              <a:t>정년 없이 일할 수 있다</a:t>
            </a:r>
            <a:r>
              <a:rPr lang="en-US" altLang="ko-KR" sz="2600" dirty="0" smtClean="0">
                <a:solidFill>
                  <a:prstClr val="black"/>
                </a:solidFill>
              </a:rPr>
              <a:t>.’(48%),</a:t>
            </a:r>
          </a:p>
          <a:p>
            <a:pPr lvl="5"/>
            <a:r>
              <a:rPr lang="en-US" altLang="ko-KR" sz="2600" dirty="0" smtClean="0">
                <a:solidFill>
                  <a:prstClr val="black"/>
                </a:solidFill>
              </a:rPr>
              <a:t>‘</a:t>
            </a:r>
            <a:r>
              <a:rPr lang="ko-KR" altLang="en-US" sz="2600" dirty="0" smtClean="0">
                <a:solidFill>
                  <a:prstClr val="black"/>
                </a:solidFill>
              </a:rPr>
              <a:t>좋은 자연환경에서 일할 수 있다</a:t>
            </a:r>
            <a:r>
              <a:rPr lang="en-US" altLang="ko-KR" sz="2600" dirty="0" smtClean="0">
                <a:solidFill>
                  <a:prstClr val="black"/>
                </a:solidFill>
              </a:rPr>
              <a:t>.’(23%)</a:t>
            </a:r>
          </a:p>
          <a:p>
            <a:endParaRPr lang="en-US" altLang="ko-KR" sz="2800" dirty="0" smtClean="0">
              <a:solidFill>
                <a:prstClr val="black"/>
              </a:solidFill>
            </a:endParaRPr>
          </a:p>
          <a:p>
            <a:pPr>
              <a:buFont typeface="Wingdings" pitchFamily="2" charset="2"/>
              <a:buChar char="l"/>
            </a:pPr>
            <a:r>
              <a:rPr lang="ko-KR" altLang="en-US" sz="2800" dirty="0" smtClean="0">
                <a:solidFill>
                  <a:prstClr val="black"/>
                </a:solidFill>
              </a:rPr>
              <a:t>농가의 가장 큰 경영위협 요인</a:t>
            </a:r>
            <a:endParaRPr lang="en-US" altLang="ko-KR" sz="2800" dirty="0" smtClean="0">
              <a:solidFill>
                <a:prstClr val="black"/>
              </a:solidFill>
            </a:endParaRPr>
          </a:p>
          <a:p>
            <a:pPr lvl="1">
              <a:buFontTx/>
              <a:buChar char="-"/>
            </a:pPr>
            <a:r>
              <a:rPr lang="ko-KR" altLang="en-US" sz="2600" dirty="0" smtClean="0">
                <a:solidFill>
                  <a:prstClr val="black"/>
                </a:solidFill>
              </a:rPr>
              <a:t>생산비 증가</a:t>
            </a:r>
            <a:r>
              <a:rPr lang="en-US" altLang="ko-KR" sz="2600" dirty="0" smtClean="0">
                <a:solidFill>
                  <a:prstClr val="black"/>
                </a:solidFill>
              </a:rPr>
              <a:t>(28.6%), </a:t>
            </a:r>
            <a:r>
              <a:rPr lang="ko-KR" altLang="en-US" sz="2600" dirty="0" smtClean="0">
                <a:solidFill>
                  <a:prstClr val="black"/>
                </a:solidFill>
              </a:rPr>
              <a:t>인력부족</a:t>
            </a:r>
            <a:r>
              <a:rPr lang="en-US" altLang="ko-KR" sz="2600" dirty="0" smtClean="0">
                <a:solidFill>
                  <a:prstClr val="black"/>
                </a:solidFill>
              </a:rPr>
              <a:t>(18.4%), </a:t>
            </a:r>
            <a:r>
              <a:rPr lang="ko-KR" altLang="en-US" sz="2600" dirty="0" smtClean="0">
                <a:solidFill>
                  <a:prstClr val="black"/>
                </a:solidFill>
              </a:rPr>
              <a:t>시장개방</a:t>
            </a:r>
            <a:r>
              <a:rPr lang="en-US" altLang="ko-KR" sz="2600" dirty="0" smtClean="0">
                <a:solidFill>
                  <a:prstClr val="black"/>
                </a:solidFill>
              </a:rPr>
              <a:t>(13%), </a:t>
            </a:r>
            <a:r>
              <a:rPr lang="ko-KR" altLang="en-US" sz="2600" dirty="0" smtClean="0">
                <a:solidFill>
                  <a:prstClr val="black"/>
                </a:solidFill>
              </a:rPr>
              <a:t>기상조건</a:t>
            </a:r>
            <a:r>
              <a:rPr lang="en-US" altLang="ko-KR" sz="2600" dirty="0" smtClean="0">
                <a:solidFill>
                  <a:prstClr val="black"/>
                </a:solidFill>
              </a:rPr>
              <a:t>(12.3%)</a:t>
            </a:r>
          </a:p>
          <a:p>
            <a:pPr lvl="1">
              <a:buFontTx/>
              <a:buChar char="-"/>
            </a:pPr>
            <a:endParaRPr lang="en-US" altLang="ko-KR" sz="2600" dirty="0" smtClean="0">
              <a:solidFill>
                <a:prstClr val="black"/>
              </a:solidFill>
            </a:endParaRPr>
          </a:p>
          <a:p>
            <a:pPr>
              <a:buFont typeface="Wingdings" pitchFamily="2" charset="2"/>
              <a:buChar char="l"/>
            </a:pPr>
            <a:r>
              <a:rPr lang="ko-KR" altLang="en-US" sz="2600" dirty="0" smtClean="0">
                <a:solidFill>
                  <a:prstClr val="black"/>
                </a:solidFill>
              </a:rPr>
              <a:t>올해 농사만족도</a:t>
            </a:r>
            <a:r>
              <a:rPr lang="en-US" altLang="ko-KR" sz="2600" dirty="0" smtClean="0">
                <a:solidFill>
                  <a:prstClr val="black"/>
                </a:solidFill>
              </a:rPr>
              <a:t>: 14.3% (‘09 </a:t>
            </a:r>
            <a:r>
              <a:rPr lang="ko-KR" altLang="en-US" sz="2600" dirty="0" smtClean="0">
                <a:solidFill>
                  <a:prstClr val="black"/>
                </a:solidFill>
              </a:rPr>
              <a:t>대비 </a:t>
            </a:r>
            <a:r>
              <a:rPr lang="en-US" altLang="ko-KR" sz="2600" dirty="0" smtClean="0">
                <a:solidFill>
                  <a:prstClr val="black"/>
                </a:solidFill>
              </a:rPr>
              <a:t>14.8%p </a:t>
            </a:r>
            <a:r>
              <a:rPr lang="ko-KR" altLang="en-US" sz="2600" dirty="0" smtClean="0">
                <a:solidFill>
                  <a:prstClr val="black"/>
                </a:solidFill>
              </a:rPr>
              <a:t>하락</a:t>
            </a:r>
            <a:r>
              <a:rPr lang="en-US" altLang="ko-KR" sz="2600" dirty="0" smtClean="0">
                <a:solidFill>
                  <a:prstClr val="black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농업 농촌에 대한 농업인 의식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772816"/>
            <a:ext cx="8064896" cy="341632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ko-KR" sz="2800" dirty="0" smtClean="0">
                <a:solidFill>
                  <a:prstClr val="black"/>
                </a:solidFill>
              </a:rPr>
              <a:t> </a:t>
            </a:r>
            <a:r>
              <a:rPr lang="ko-KR" altLang="en-US" sz="2800" dirty="0" smtClean="0">
                <a:solidFill>
                  <a:prstClr val="black"/>
                </a:solidFill>
              </a:rPr>
              <a:t>현재와 비교한 </a:t>
            </a:r>
            <a:r>
              <a:rPr lang="en-US" altLang="ko-KR" sz="2800" dirty="0" smtClean="0">
                <a:solidFill>
                  <a:prstClr val="black"/>
                </a:solidFill>
              </a:rPr>
              <a:t>10</a:t>
            </a:r>
            <a:r>
              <a:rPr lang="ko-KR" altLang="en-US" sz="2800" dirty="0" smtClean="0">
                <a:solidFill>
                  <a:prstClr val="black"/>
                </a:solidFill>
              </a:rPr>
              <a:t>년 후 농촌생활 전망</a:t>
            </a:r>
            <a:endParaRPr lang="en-US" altLang="ko-KR" sz="2800" dirty="0" smtClean="0">
              <a:solidFill>
                <a:prstClr val="black"/>
              </a:solidFill>
            </a:endParaRPr>
          </a:p>
          <a:p>
            <a:pPr lvl="1">
              <a:buFontTx/>
              <a:buChar char="-"/>
            </a:pPr>
            <a:r>
              <a:rPr lang="en-US" altLang="ko-KR" sz="2600" dirty="0" smtClean="0">
                <a:solidFill>
                  <a:prstClr val="black"/>
                </a:solidFill>
              </a:rPr>
              <a:t> </a:t>
            </a:r>
            <a:r>
              <a:rPr lang="ko-KR" altLang="en-US" sz="2600" dirty="0" smtClean="0">
                <a:solidFill>
                  <a:prstClr val="black"/>
                </a:solidFill>
              </a:rPr>
              <a:t>도시민의 </a:t>
            </a:r>
            <a:r>
              <a:rPr lang="en-US" altLang="ko-KR" sz="2600" dirty="0" smtClean="0">
                <a:solidFill>
                  <a:prstClr val="black"/>
                </a:solidFill>
              </a:rPr>
              <a:t>40.6%, </a:t>
            </a:r>
            <a:r>
              <a:rPr lang="ko-KR" altLang="en-US" sz="2600" dirty="0" smtClean="0">
                <a:solidFill>
                  <a:prstClr val="black"/>
                </a:solidFill>
              </a:rPr>
              <a:t>농업인의 </a:t>
            </a:r>
            <a:r>
              <a:rPr lang="en-US" altLang="ko-KR" sz="2600" dirty="0" smtClean="0">
                <a:solidFill>
                  <a:prstClr val="black"/>
                </a:solidFill>
              </a:rPr>
              <a:t>22.8%, ‘</a:t>
            </a:r>
            <a:r>
              <a:rPr lang="ko-KR" altLang="en-US" sz="2600" dirty="0" smtClean="0">
                <a:solidFill>
                  <a:prstClr val="black"/>
                </a:solidFill>
              </a:rPr>
              <a:t>현재보다 살기 좋을 것</a:t>
            </a:r>
            <a:r>
              <a:rPr lang="en-US" altLang="ko-KR" sz="2600" dirty="0" smtClean="0">
                <a:solidFill>
                  <a:prstClr val="black"/>
                </a:solidFill>
              </a:rPr>
              <a:t>’</a:t>
            </a:r>
          </a:p>
          <a:p>
            <a:pPr lvl="1">
              <a:buFontTx/>
              <a:buChar char="-"/>
            </a:pPr>
            <a:r>
              <a:rPr lang="en-US" altLang="ko-KR" sz="2600" dirty="0" smtClean="0">
                <a:solidFill>
                  <a:prstClr val="black"/>
                </a:solidFill>
              </a:rPr>
              <a:t> 2008</a:t>
            </a:r>
            <a:r>
              <a:rPr lang="ko-KR" altLang="en-US" sz="2600" dirty="0" smtClean="0">
                <a:solidFill>
                  <a:prstClr val="black"/>
                </a:solidFill>
              </a:rPr>
              <a:t>년 조사결과에 비해 각각 </a:t>
            </a:r>
            <a:r>
              <a:rPr lang="en-US" altLang="ko-KR" sz="2600" dirty="0" smtClean="0">
                <a:solidFill>
                  <a:prstClr val="black"/>
                </a:solidFill>
              </a:rPr>
              <a:t>10.8%p, 6.8%p </a:t>
            </a:r>
            <a:r>
              <a:rPr lang="ko-KR" altLang="en-US" sz="2600" dirty="0" smtClean="0">
                <a:solidFill>
                  <a:prstClr val="black"/>
                </a:solidFill>
              </a:rPr>
              <a:t>상승한 수치</a:t>
            </a:r>
            <a:endParaRPr lang="en-US" altLang="ko-KR" sz="2600" dirty="0" smtClean="0">
              <a:solidFill>
                <a:prstClr val="black"/>
              </a:solidFill>
            </a:endParaRPr>
          </a:p>
          <a:p>
            <a:endParaRPr lang="en-US" altLang="ko-KR" sz="2800" dirty="0" smtClean="0">
              <a:solidFill>
                <a:prstClr val="black"/>
              </a:solidFill>
            </a:endParaRPr>
          </a:p>
          <a:p>
            <a:pPr>
              <a:buFont typeface="Wingdings" pitchFamily="2" charset="2"/>
              <a:buChar char="l"/>
            </a:pPr>
            <a:r>
              <a:rPr lang="en-US" altLang="ko-KR" sz="2800" dirty="0" smtClean="0">
                <a:solidFill>
                  <a:prstClr val="black"/>
                </a:solidFill>
              </a:rPr>
              <a:t> 10</a:t>
            </a:r>
            <a:r>
              <a:rPr lang="ko-KR" altLang="en-US" sz="2800" dirty="0" smtClean="0">
                <a:solidFill>
                  <a:prstClr val="black"/>
                </a:solidFill>
              </a:rPr>
              <a:t>년 후 한국농업을 희망적으로 전망한 비율</a:t>
            </a:r>
            <a:endParaRPr lang="en-US" altLang="ko-KR" sz="2800" dirty="0" smtClean="0">
              <a:solidFill>
                <a:prstClr val="black"/>
              </a:solidFill>
            </a:endParaRPr>
          </a:p>
          <a:p>
            <a:pPr lvl="1"/>
            <a:r>
              <a:rPr lang="en-US" altLang="ko-KR" sz="2800" dirty="0" smtClean="0">
                <a:solidFill>
                  <a:prstClr val="black"/>
                </a:solidFill>
              </a:rPr>
              <a:t>-</a:t>
            </a:r>
            <a:r>
              <a:rPr lang="ko-KR" altLang="en-US" sz="2600" dirty="0" smtClean="0">
                <a:solidFill>
                  <a:prstClr val="black"/>
                </a:solidFill>
              </a:rPr>
              <a:t> 전문가 </a:t>
            </a:r>
            <a:r>
              <a:rPr lang="en-US" altLang="ko-KR" sz="2600" dirty="0" smtClean="0">
                <a:solidFill>
                  <a:prstClr val="black"/>
                </a:solidFill>
              </a:rPr>
              <a:t>42.2%, </a:t>
            </a:r>
            <a:r>
              <a:rPr lang="ko-KR" altLang="en-US" sz="2600" dirty="0" smtClean="0">
                <a:solidFill>
                  <a:prstClr val="black"/>
                </a:solidFill>
              </a:rPr>
              <a:t>도시민 </a:t>
            </a:r>
            <a:r>
              <a:rPr lang="en-US" altLang="ko-KR" sz="2600" dirty="0" smtClean="0">
                <a:solidFill>
                  <a:prstClr val="black"/>
                </a:solidFill>
              </a:rPr>
              <a:t>29.9%, </a:t>
            </a:r>
            <a:r>
              <a:rPr lang="ko-KR" altLang="en-US" sz="2600" dirty="0" smtClean="0">
                <a:solidFill>
                  <a:prstClr val="black"/>
                </a:solidFill>
              </a:rPr>
              <a:t>농업인 </a:t>
            </a:r>
            <a:r>
              <a:rPr lang="en-US" altLang="ko-KR" sz="2600" dirty="0" smtClean="0">
                <a:solidFill>
                  <a:prstClr val="black"/>
                </a:solidFill>
              </a:rPr>
              <a:t>25.5%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농정에 대한 국민 평가와 주문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484784"/>
            <a:ext cx="8064896" cy="483209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ko-KR" sz="2800" dirty="0" smtClean="0">
                <a:solidFill>
                  <a:prstClr val="black"/>
                </a:solidFill>
              </a:rPr>
              <a:t> ‘</a:t>
            </a:r>
            <a:r>
              <a:rPr lang="ko-KR" altLang="en-US" sz="2800" dirty="0" smtClean="0">
                <a:solidFill>
                  <a:prstClr val="black"/>
                </a:solidFill>
              </a:rPr>
              <a:t>한식세계화 등 식품산업 육성</a:t>
            </a:r>
            <a:r>
              <a:rPr lang="en-US" altLang="ko-KR" sz="2800" dirty="0" smtClean="0">
                <a:solidFill>
                  <a:prstClr val="black"/>
                </a:solidFill>
              </a:rPr>
              <a:t>’, ‘</a:t>
            </a:r>
            <a:r>
              <a:rPr lang="ko-KR" altLang="en-US" sz="2800" dirty="0" err="1" smtClean="0">
                <a:solidFill>
                  <a:prstClr val="black"/>
                </a:solidFill>
              </a:rPr>
              <a:t>농식품</a:t>
            </a:r>
            <a:r>
              <a:rPr lang="ko-KR" altLang="en-US" sz="2800" dirty="0" smtClean="0">
                <a:solidFill>
                  <a:prstClr val="black"/>
                </a:solidFill>
              </a:rPr>
              <a:t> 수출확대</a:t>
            </a:r>
            <a:r>
              <a:rPr lang="en-US" altLang="ko-KR" sz="2800" dirty="0" smtClean="0">
                <a:solidFill>
                  <a:prstClr val="black"/>
                </a:solidFill>
              </a:rPr>
              <a:t>’ </a:t>
            </a:r>
            <a:r>
              <a:rPr lang="ko-KR" altLang="en-US" sz="2800" dirty="0" smtClean="0">
                <a:solidFill>
                  <a:prstClr val="black"/>
                </a:solidFill>
              </a:rPr>
              <a:t>긍정평가</a:t>
            </a:r>
            <a:endParaRPr lang="en-US" altLang="ko-KR" sz="2600" dirty="0" smtClean="0">
              <a:solidFill>
                <a:prstClr val="black"/>
              </a:solidFill>
            </a:endParaRPr>
          </a:p>
          <a:p>
            <a:endParaRPr lang="en-US" altLang="ko-KR" sz="2800" dirty="0" smtClean="0">
              <a:solidFill>
                <a:prstClr val="black"/>
              </a:solidFill>
            </a:endParaRPr>
          </a:p>
          <a:p>
            <a:pPr>
              <a:buFont typeface="Wingdings" pitchFamily="2" charset="2"/>
              <a:buChar char="l"/>
            </a:pPr>
            <a:r>
              <a:rPr lang="en-US" altLang="ko-KR" sz="2800" dirty="0" smtClean="0">
                <a:solidFill>
                  <a:prstClr val="black"/>
                </a:solidFill>
              </a:rPr>
              <a:t> ‘</a:t>
            </a:r>
            <a:r>
              <a:rPr lang="ko-KR" altLang="en-US" sz="2800" dirty="0" smtClean="0">
                <a:solidFill>
                  <a:prstClr val="black"/>
                </a:solidFill>
              </a:rPr>
              <a:t>쌀 재고문제</a:t>
            </a:r>
            <a:r>
              <a:rPr lang="en-US" altLang="ko-KR" sz="2800" dirty="0" smtClean="0">
                <a:solidFill>
                  <a:prstClr val="black"/>
                </a:solidFill>
              </a:rPr>
              <a:t>’, ‘</a:t>
            </a:r>
            <a:r>
              <a:rPr lang="ko-KR" altLang="en-US" sz="2800" dirty="0" smtClean="0">
                <a:solidFill>
                  <a:prstClr val="black"/>
                </a:solidFill>
              </a:rPr>
              <a:t>농산물 수급</a:t>
            </a:r>
            <a:r>
              <a:rPr lang="en-US" altLang="ko-KR" sz="2800" dirty="0" smtClean="0">
                <a:solidFill>
                  <a:prstClr val="black"/>
                </a:solidFill>
              </a:rPr>
              <a:t>’, ‘</a:t>
            </a:r>
            <a:r>
              <a:rPr lang="ko-KR" altLang="en-US" sz="2800" dirty="0" smtClean="0">
                <a:solidFill>
                  <a:prstClr val="black"/>
                </a:solidFill>
              </a:rPr>
              <a:t>협동조합 개혁</a:t>
            </a:r>
            <a:r>
              <a:rPr lang="en-US" altLang="ko-KR" sz="2800" dirty="0" smtClean="0">
                <a:solidFill>
                  <a:prstClr val="black"/>
                </a:solidFill>
              </a:rPr>
              <a:t>’ </a:t>
            </a:r>
            <a:r>
              <a:rPr lang="ko-KR" altLang="en-US" sz="2800" dirty="0" smtClean="0">
                <a:solidFill>
                  <a:prstClr val="black"/>
                </a:solidFill>
              </a:rPr>
              <a:t>성과 낮은 분야로 평가</a:t>
            </a:r>
            <a:endParaRPr lang="en-US" altLang="ko-KR" sz="2800" dirty="0" smtClean="0">
              <a:solidFill>
                <a:prstClr val="black"/>
              </a:solidFill>
            </a:endParaRPr>
          </a:p>
          <a:p>
            <a:pPr>
              <a:buFont typeface="Wingdings" pitchFamily="2" charset="2"/>
              <a:buChar char="l"/>
            </a:pPr>
            <a:endParaRPr lang="en-US" altLang="ko-KR" sz="2800" dirty="0" smtClean="0">
              <a:solidFill>
                <a:prstClr val="black"/>
              </a:solidFill>
            </a:endParaRPr>
          </a:p>
          <a:p>
            <a:pPr>
              <a:buFont typeface="Wingdings" pitchFamily="2" charset="2"/>
              <a:buChar char="l"/>
            </a:pPr>
            <a:r>
              <a:rPr lang="en-US" altLang="ko-KR" sz="2800" dirty="0" smtClean="0">
                <a:solidFill>
                  <a:prstClr val="black"/>
                </a:solidFill>
              </a:rPr>
              <a:t> </a:t>
            </a:r>
            <a:r>
              <a:rPr lang="ko-KR" altLang="en-US" sz="2800" dirty="0" smtClean="0">
                <a:solidFill>
                  <a:prstClr val="black"/>
                </a:solidFill>
              </a:rPr>
              <a:t>단기적으로 </a:t>
            </a:r>
            <a:r>
              <a:rPr lang="en-US" altLang="ko-KR" sz="2800" dirty="0" smtClean="0">
                <a:solidFill>
                  <a:prstClr val="black"/>
                </a:solidFill>
              </a:rPr>
              <a:t>‘</a:t>
            </a:r>
            <a:r>
              <a:rPr lang="ko-KR" altLang="en-US" sz="2800" dirty="0" smtClean="0">
                <a:solidFill>
                  <a:prstClr val="black"/>
                </a:solidFill>
              </a:rPr>
              <a:t>소득안정</a:t>
            </a:r>
            <a:r>
              <a:rPr lang="en-US" altLang="ko-KR" sz="2800" dirty="0" smtClean="0">
                <a:solidFill>
                  <a:prstClr val="black"/>
                </a:solidFill>
              </a:rPr>
              <a:t>’, ‘</a:t>
            </a:r>
            <a:r>
              <a:rPr lang="ko-KR" altLang="en-US" sz="2800" dirty="0" smtClean="0">
                <a:solidFill>
                  <a:prstClr val="black"/>
                </a:solidFill>
              </a:rPr>
              <a:t>유통개혁</a:t>
            </a:r>
            <a:r>
              <a:rPr lang="en-US" altLang="ko-KR" sz="2800" dirty="0" smtClean="0">
                <a:solidFill>
                  <a:prstClr val="black"/>
                </a:solidFill>
              </a:rPr>
              <a:t>’, ‘</a:t>
            </a:r>
            <a:r>
              <a:rPr lang="ko-KR" altLang="en-US" sz="2800" dirty="0" err="1" smtClean="0">
                <a:solidFill>
                  <a:prstClr val="black"/>
                </a:solidFill>
              </a:rPr>
              <a:t>쌀산업종합대책</a:t>
            </a:r>
            <a:r>
              <a:rPr lang="en-US" altLang="ko-KR" sz="2800" dirty="0" smtClean="0">
                <a:solidFill>
                  <a:prstClr val="black"/>
                </a:solidFill>
              </a:rPr>
              <a:t>’ ‘FTA </a:t>
            </a:r>
            <a:r>
              <a:rPr lang="ko-KR" altLang="en-US" sz="2800" dirty="0" smtClean="0">
                <a:solidFill>
                  <a:prstClr val="black"/>
                </a:solidFill>
              </a:rPr>
              <a:t>대응</a:t>
            </a:r>
            <a:r>
              <a:rPr lang="en-US" altLang="ko-KR" sz="2800" dirty="0" smtClean="0">
                <a:solidFill>
                  <a:prstClr val="black"/>
                </a:solidFill>
              </a:rPr>
              <a:t>’, ‘</a:t>
            </a:r>
            <a:r>
              <a:rPr lang="ko-KR" altLang="en-US" sz="2800" dirty="0" smtClean="0">
                <a:solidFill>
                  <a:prstClr val="black"/>
                </a:solidFill>
              </a:rPr>
              <a:t>농업개혁</a:t>
            </a:r>
            <a:r>
              <a:rPr lang="en-US" altLang="ko-KR" sz="2800" dirty="0" smtClean="0">
                <a:solidFill>
                  <a:prstClr val="black"/>
                </a:solidFill>
              </a:rPr>
              <a:t>’ </a:t>
            </a:r>
            <a:r>
              <a:rPr lang="ko-KR" altLang="en-US" sz="2800" dirty="0" smtClean="0">
                <a:solidFill>
                  <a:prstClr val="black"/>
                </a:solidFill>
              </a:rPr>
              <a:t>주문</a:t>
            </a:r>
            <a:endParaRPr lang="en-US" altLang="ko-KR" sz="2800" dirty="0" smtClean="0">
              <a:solidFill>
                <a:prstClr val="black"/>
              </a:solidFill>
            </a:endParaRPr>
          </a:p>
          <a:p>
            <a:pPr>
              <a:buFont typeface="Wingdings" pitchFamily="2" charset="2"/>
              <a:buChar char="l"/>
            </a:pPr>
            <a:endParaRPr lang="en-US" altLang="ko-KR" sz="2800" dirty="0" smtClean="0">
              <a:solidFill>
                <a:prstClr val="black"/>
              </a:solidFill>
            </a:endParaRPr>
          </a:p>
          <a:p>
            <a:pPr>
              <a:buFont typeface="Wingdings" pitchFamily="2" charset="2"/>
              <a:buChar char="l"/>
            </a:pPr>
            <a:r>
              <a:rPr lang="en-US" altLang="ko-KR" sz="2800" dirty="0" smtClean="0">
                <a:solidFill>
                  <a:prstClr val="black"/>
                </a:solidFill>
              </a:rPr>
              <a:t> </a:t>
            </a:r>
            <a:r>
              <a:rPr lang="ko-KR" altLang="en-US" sz="2800" dirty="0" smtClean="0">
                <a:solidFill>
                  <a:prstClr val="black"/>
                </a:solidFill>
              </a:rPr>
              <a:t>장기적으로 </a:t>
            </a:r>
            <a:r>
              <a:rPr lang="en-US" altLang="ko-KR" sz="2800" dirty="0" smtClean="0">
                <a:solidFill>
                  <a:prstClr val="black"/>
                </a:solidFill>
              </a:rPr>
              <a:t>‘</a:t>
            </a:r>
            <a:r>
              <a:rPr lang="ko-KR" altLang="en-US" sz="2800" dirty="0" smtClean="0">
                <a:solidFill>
                  <a:prstClr val="black"/>
                </a:solidFill>
              </a:rPr>
              <a:t>농가 소득 안정</a:t>
            </a:r>
            <a:r>
              <a:rPr lang="en-US" altLang="ko-KR" sz="2800" dirty="0" smtClean="0">
                <a:solidFill>
                  <a:prstClr val="black"/>
                </a:solidFill>
              </a:rPr>
              <a:t>’, ‘</a:t>
            </a:r>
            <a:r>
              <a:rPr lang="ko-KR" altLang="en-US" sz="2800" dirty="0" smtClean="0">
                <a:solidFill>
                  <a:prstClr val="black"/>
                </a:solidFill>
              </a:rPr>
              <a:t>농촌생활환경 개선</a:t>
            </a:r>
            <a:r>
              <a:rPr lang="en-US" altLang="ko-KR" sz="2800" dirty="0" smtClean="0">
                <a:solidFill>
                  <a:prstClr val="black"/>
                </a:solidFill>
              </a:rPr>
              <a:t>’, ‘</a:t>
            </a:r>
            <a:r>
              <a:rPr lang="ko-KR" altLang="en-US" sz="2800" dirty="0" smtClean="0">
                <a:solidFill>
                  <a:prstClr val="black"/>
                </a:solidFill>
              </a:rPr>
              <a:t>후계농업인 육성</a:t>
            </a:r>
            <a:r>
              <a:rPr lang="en-US" altLang="ko-KR" sz="2800" dirty="0" smtClean="0">
                <a:solidFill>
                  <a:prstClr val="black"/>
                </a:solidFill>
              </a:rPr>
              <a:t>’ </a:t>
            </a:r>
            <a:r>
              <a:rPr lang="ko-KR" altLang="en-US" sz="2800" dirty="0" smtClean="0">
                <a:solidFill>
                  <a:prstClr val="black"/>
                </a:solidFill>
              </a:rPr>
              <a:t>주문</a:t>
            </a:r>
            <a:endParaRPr lang="en-US" altLang="ko-KR" sz="28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14356"/>
            <a:ext cx="9144000" cy="122529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297491" y="1000108"/>
            <a:ext cx="3417923" cy="769441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r"/>
            <a:r>
              <a:rPr lang="en-US" altLang="ko-KR" sz="4400" spc="-150" dirty="0" smtClean="0">
                <a:ln w="3175">
                  <a:noFill/>
                </a:ln>
                <a:solidFill>
                  <a:srgbClr val="9B9B9B"/>
                </a:solidFill>
                <a:effectLst/>
                <a:latin typeface="HY견고딕" pitchFamily="18" charset="-127"/>
                <a:ea typeface="HY견고딕" pitchFamily="18" charset="-127"/>
                <a:cs typeface="Arial" pitchFamily="34" charset="0"/>
              </a:rPr>
              <a:t> Thank </a:t>
            </a:r>
            <a:r>
              <a:rPr lang="en-US" altLang="ko-KR" sz="4400" spc="-150" dirty="0" smtClean="0">
                <a:ln w="3175">
                  <a:noFill/>
                </a:ln>
                <a:solidFill>
                  <a:srgbClr val="666666"/>
                </a:solidFill>
                <a:effectLst/>
                <a:latin typeface="HY견고딕" pitchFamily="18" charset="-127"/>
                <a:ea typeface="HY견고딕" pitchFamily="18" charset="-127"/>
                <a:cs typeface="Arial" pitchFamily="34" charset="0"/>
              </a:rPr>
              <a:t>You</a:t>
            </a:r>
            <a:endParaRPr lang="ko-KR" altLang="en-US" sz="4400" spc="-150" dirty="0">
              <a:solidFill>
                <a:srgbClr val="666666"/>
              </a:solidFill>
              <a:effectLst/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농업 농촌에 대한 도시민 의식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772816"/>
            <a:ext cx="8064896" cy="352839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ko-KR" altLang="en-US" sz="2800" dirty="0" smtClean="0">
                <a:solidFill>
                  <a:prstClr val="black"/>
                </a:solidFill>
              </a:rPr>
              <a:t>도시민의 농업</a:t>
            </a:r>
            <a:r>
              <a:rPr lang="en-US" altLang="ko-KR" sz="2800" dirty="0" smtClean="0">
                <a:solidFill>
                  <a:prstClr val="black"/>
                </a:solidFill>
              </a:rPr>
              <a:t>, </a:t>
            </a:r>
            <a:r>
              <a:rPr lang="ko-KR" altLang="en-US" sz="2800" dirty="0" smtClean="0">
                <a:solidFill>
                  <a:prstClr val="black"/>
                </a:solidFill>
              </a:rPr>
              <a:t>농촌 중요성과 가치인식 확산</a:t>
            </a:r>
            <a:endParaRPr lang="en-US" altLang="ko-KR" sz="2800" dirty="0" smtClean="0">
              <a:solidFill>
                <a:prstClr val="black"/>
              </a:solidFill>
            </a:endParaRPr>
          </a:p>
          <a:p>
            <a:pPr lvl="1">
              <a:buFontTx/>
              <a:buChar char="-"/>
            </a:pPr>
            <a:r>
              <a:rPr lang="ko-KR" altLang="en-US" sz="2600" dirty="0" smtClean="0">
                <a:solidFill>
                  <a:prstClr val="black"/>
                </a:solidFill>
              </a:rPr>
              <a:t>도시민의 </a:t>
            </a:r>
            <a:r>
              <a:rPr lang="en-US" altLang="ko-KR" sz="2600" dirty="0" smtClean="0">
                <a:solidFill>
                  <a:prstClr val="black"/>
                </a:solidFill>
              </a:rPr>
              <a:t>88.4%, </a:t>
            </a:r>
            <a:r>
              <a:rPr lang="ko-KR" altLang="en-US" sz="2600" dirty="0" smtClean="0">
                <a:solidFill>
                  <a:prstClr val="black"/>
                </a:solidFill>
              </a:rPr>
              <a:t>국가경제에서 농업이 중요</a:t>
            </a:r>
            <a:endParaRPr lang="en-US" altLang="ko-KR" sz="2600" dirty="0" smtClean="0">
              <a:solidFill>
                <a:prstClr val="black"/>
              </a:solidFill>
            </a:endParaRPr>
          </a:p>
          <a:p>
            <a:endParaRPr lang="en-US" altLang="ko-KR" sz="2800" dirty="0" smtClean="0">
              <a:solidFill>
                <a:prstClr val="black"/>
              </a:solidFill>
            </a:endParaRPr>
          </a:p>
          <a:p>
            <a:pPr>
              <a:buFont typeface="Wingdings" pitchFamily="2" charset="2"/>
              <a:buChar char="l"/>
            </a:pPr>
            <a:r>
              <a:rPr lang="ko-KR" altLang="en-US" sz="2800" dirty="0" smtClean="0">
                <a:solidFill>
                  <a:prstClr val="black"/>
                </a:solidFill>
              </a:rPr>
              <a:t>농업에 대한 관심과 참여의향은 하락</a:t>
            </a:r>
            <a:endParaRPr lang="en-US" altLang="ko-KR" sz="2800" dirty="0" smtClean="0">
              <a:solidFill>
                <a:prstClr val="black"/>
              </a:solidFill>
            </a:endParaRPr>
          </a:p>
          <a:p>
            <a:pPr lvl="1"/>
            <a:r>
              <a:rPr lang="en-US" altLang="ko-KR" sz="2800" dirty="0" smtClean="0">
                <a:solidFill>
                  <a:prstClr val="black"/>
                </a:solidFill>
              </a:rPr>
              <a:t>-</a:t>
            </a:r>
            <a:r>
              <a:rPr lang="ko-KR" altLang="en-US" sz="2600" dirty="0" smtClean="0">
                <a:solidFill>
                  <a:prstClr val="black"/>
                </a:solidFill>
              </a:rPr>
              <a:t>도시민의 </a:t>
            </a:r>
            <a:r>
              <a:rPr lang="en-US" altLang="ko-KR" sz="2600" dirty="0" smtClean="0">
                <a:solidFill>
                  <a:prstClr val="black"/>
                </a:solidFill>
              </a:rPr>
              <a:t>40%</a:t>
            </a:r>
            <a:r>
              <a:rPr lang="ko-KR" altLang="en-US" sz="2600" dirty="0" smtClean="0">
                <a:solidFill>
                  <a:prstClr val="black"/>
                </a:solidFill>
              </a:rPr>
              <a:t>만 농업 농촌 문제가 나와 관계 있다고 인식</a:t>
            </a:r>
            <a:endParaRPr lang="en-US" altLang="ko-KR" sz="2600" dirty="0" smtClean="0">
              <a:solidFill>
                <a:prstClr val="black"/>
              </a:solidFill>
            </a:endParaRPr>
          </a:p>
          <a:p>
            <a:pPr lvl="1"/>
            <a:r>
              <a:rPr lang="en-US" altLang="ko-KR" sz="2600" dirty="0" smtClean="0">
                <a:solidFill>
                  <a:prstClr val="black"/>
                </a:solidFill>
              </a:rPr>
              <a:t>-</a:t>
            </a:r>
            <a:r>
              <a:rPr lang="ko-KR" altLang="en-US" sz="2600" dirty="0" smtClean="0">
                <a:solidFill>
                  <a:prstClr val="black"/>
                </a:solidFill>
              </a:rPr>
              <a:t>도시민의 </a:t>
            </a:r>
            <a:r>
              <a:rPr lang="en-US" altLang="ko-KR" sz="2600" dirty="0" smtClean="0">
                <a:solidFill>
                  <a:prstClr val="black"/>
                </a:solidFill>
              </a:rPr>
              <a:t>30.7%</a:t>
            </a:r>
            <a:r>
              <a:rPr lang="ko-KR" altLang="en-US" sz="2600" dirty="0" smtClean="0">
                <a:solidFill>
                  <a:prstClr val="black"/>
                </a:solidFill>
              </a:rPr>
              <a:t>만 평소 농업정책에 관심있다는 응답</a:t>
            </a:r>
            <a:endParaRPr lang="en-US" altLang="ko-KR" sz="26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농업 농촌에 대한 도시민 의식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772816"/>
            <a:ext cx="8064896" cy="3447098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ko-KR" altLang="en-US" sz="2800" dirty="0" smtClean="0">
                <a:solidFill>
                  <a:prstClr val="black"/>
                </a:solidFill>
              </a:rPr>
              <a:t>도시민의 </a:t>
            </a:r>
            <a:r>
              <a:rPr lang="en-US" altLang="ko-KR" sz="2800" dirty="0" smtClean="0">
                <a:solidFill>
                  <a:prstClr val="black"/>
                </a:solidFill>
              </a:rPr>
              <a:t>‘</a:t>
            </a:r>
            <a:r>
              <a:rPr lang="ko-KR" altLang="en-US" sz="2800" dirty="0" smtClean="0">
                <a:solidFill>
                  <a:prstClr val="black"/>
                </a:solidFill>
              </a:rPr>
              <a:t>우리 농업의 발전가능성</a:t>
            </a:r>
            <a:r>
              <a:rPr lang="en-US" altLang="ko-KR" sz="2800" dirty="0" smtClean="0">
                <a:solidFill>
                  <a:prstClr val="black"/>
                </a:solidFill>
              </a:rPr>
              <a:t>’, ‘</a:t>
            </a:r>
            <a:r>
              <a:rPr lang="ko-KR" altLang="en-US" sz="2800" dirty="0" smtClean="0">
                <a:solidFill>
                  <a:prstClr val="black"/>
                </a:solidFill>
              </a:rPr>
              <a:t>국제경쟁력이 있다</a:t>
            </a:r>
            <a:r>
              <a:rPr lang="en-US" altLang="ko-KR" sz="2800" dirty="0" smtClean="0">
                <a:solidFill>
                  <a:prstClr val="black"/>
                </a:solidFill>
              </a:rPr>
              <a:t>.’</a:t>
            </a:r>
            <a:r>
              <a:rPr lang="ko-KR" altLang="en-US" sz="2800" dirty="0" smtClean="0">
                <a:solidFill>
                  <a:prstClr val="black"/>
                </a:solidFill>
              </a:rPr>
              <a:t>에 동의하는 비율 </a:t>
            </a:r>
            <a:r>
              <a:rPr lang="en-US" altLang="ko-KR" sz="2800" dirty="0" smtClean="0">
                <a:solidFill>
                  <a:prstClr val="black"/>
                </a:solidFill>
              </a:rPr>
              <a:t>4</a:t>
            </a:r>
            <a:r>
              <a:rPr lang="ko-KR" altLang="en-US" sz="2800" dirty="0" smtClean="0">
                <a:solidFill>
                  <a:prstClr val="black"/>
                </a:solidFill>
              </a:rPr>
              <a:t>년째 증가</a:t>
            </a:r>
            <a:endParaRPr lang="en-US" altLang="ko-KR" sz="2800" dirty="0" smtClean="0">
              <a:solidFill>
                <a:prstClr val="black"/>
              </a:solidFill>
            </a:endParaRPr>
          </a:p>
          <a:p>
            <a:pPr lvl="1">
              <a:buFontTx/>
              <a:buChar char="-"/>
            </a:pPr>
            <a:r>
              <a:rPr lang="ko-KR" altLang="en-US" sz="2600" dirty="0" smtClean="0">
                <a:solidFill>
                  <a:prstClr val="black"/>
                </a:solidFill>
              </a:rPr>
              <a:t>농업의 발전가능성</a:t>
            </a:r>
            <a:r>
              <a:rPr lang="en-US" altLang="ko-KR" sz="2600" dirty="0" smtClean="0">
                <a:solidFill>
                  <a:prstClr val="black"/>
                </a:solidFill>
              </a:rPr>
              <a:t>: 35.8%(‘06) → 53.4%(‘10)</a:t>
            </a:r>
          </a:p>
          <a:p>
            <a:pPr lvl="1">
              <a:buFontTx/>
              <a:buChar char="-"/>
            </a:pPr>
            <a:r>
              <a:rPr lang="ko-KR" altLang="en-US" sz="2600" dirty="0" smtClean="0">
                <a:solidFill>
                  <a:prstClr val="black"/>
                </a:solidFill>
              </a:rPr>
              <a:t>국제경쟁력 존재</a:t>
            </a:r>
            <a:r>
              <a:rPr lang="en-US" altLang="ko-KR" sz="2600" dirty="0" smtClean="0">
                <a:solidFill>
                  <a:prstClr val="black"/>
                </a:solidFill>
              </a:rPr>
              <a:t>: 35.2%(‘06) → 47.6%(‘10)</a:t>
            </a:r>
          </a:p>
          <a:p>
            <a:endParaRPr lang="en-US" altLang="ko-KR" sz="2800" dirty="0" smtClean="0">
              <a:solidFill>
                <a:prstClr val="black"/>
              </a:solidFill>
            </a:endParaRPr>
          </a:p>
          <a:p>
            <a:pPr>
              <a:buFont typeface="Wingdings" pitchFamily="2" charset="2"/>
              <a:buChar char="l"/>
            </a:pPr>
            <a:r>
              <a:rPr lang="ko-KR" altLang="en-US" sz="2800" dirty="0" smtClean="0">
                <a:solidFill>
                  <a:prstClr val="black"/>
                </a:solidFill>
              </a:rPr>
              <a:t>농업투자에 대한 지지는 감소</a:t>
            </a:r>
            <a:endParaRPr lang="en-US" altLang="ko-KR" sz="2800" dirty="0" smtClean="0">
              <a:solidFill>
                <a:prstClr val="black"/>
              </a:solidFill>
            </a:endParaRPr>
          </a:p>
          <a:p>
            <a:pPr lvl="1"/>
            <a:r>
              <a:rPr lang="en-US" altLang="ko-KR" sz="2800" dirty="0" smtClean="0">
                <a:solidFill>
                  <a:prstClr val="black"/>
                </a:solidFill>
              </a:rPr>
              <a:t>-</a:t>
            </a:r>
            <a:r>
              <a:rPr lang="ko-KR" altLang="en-US" sz="2600" dirty="0" smtClean="0">
                <a:solidFill>
                  <a:prstClr val="black"/>
                </a:solidFill>
              </a:rPr>
              <a:t>농업투자 축소에 대한 동의</a:t>
            </a:r>
            <a:r>
              <a:rPr lang="en-US" altLang="ko-KR" sz="2600" dirty="0" smtClean="0">
                <a:solidFill>
                  <a:prstClr val="black"/>
                </a:solidFill>
              </a:rPr>
              <a:t>:</a:t>
            </a:r>
          </a:p>
          <a:p>
            <a:pPr lvl="1"/>
            <a:r>
              <a:rPr lang="en-US" altLang="ko-KR" sz="2600" dirty="0" smtClean="0">
                <a:solidFill>
                  <a:prstClr val="black"/>
                </a:solidFill>
              </a:rPr>
              <a:t>16%(’06) → 30%(‘10)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농업 농촌에 대한 도시민 의식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772816"/>
            <a:ext cx="8064896" cy="307776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ko-KR" altLang="en-US" sz="2800" dirty="0" smtClean="0">
                <a:solidFill>
                  <a:prstClr val="black"/>
                </a:solidFill>
              </a:rPr>
              <a:t>농업</a:t>
            </a:r>
            <a:r>
              <a:rPr lang="en-US" altLang="ko-KR" sz="2800" dirty="0" smtClean="0">
                <a:solidFill>
                  <a:prstClr val="black"/>
                </a:solidFill>
              </a:rPr>
              <a:t>, </a:t>
            </a:r>
            <a:r>
              <a:rPr lang="ko-KR" altLang="en-US" sz="2800" dirty="0" smtClean="0">
                <a:solidFill>
                  <a:prstClr val="black"/>
                </a:solidFill>
              </a:rPr>
              <a:t>농촌의 공익적 기능 인정한다는 도시민은 감소 추세</a:t>
            </a:r>
            <a:endParaRPr lang="en-US" altLang="ko-KR" sz="2800" dirty="0" smtClean="0">
              <a:solidFill>
                <a:prstClr val="black"/>
              </a:solidFill>
            </a:endParaRPr>
          </a:p>
          <a:p>
            <a:pPr lvl="1">
              <a:buFontTx/>
              <a:buChar char="-"/>
            </a:pPr>
            <a:r>
              <a:rPr lang="en-US" altLang="ko-KR" sz="2600" dirty="0" smtClean="0">
                <a:solidFill>
                  <a:prstClr val="black"/>
                </a:solidFill>
              </a:rPr>
              <a:t> 63.5%(‘08) → 58.6%(‘09) → 55.9%(‘10)</a:t>
            </a:r>
          </a:p>
          <a:p>
            <a:endParaRPr lang="en-US" altLang="ko-KR" sz="2800" dirty="0" smtClean="0">
              <a:solidFill>
                <a:prstClr val="black"/>
              </a:solidFill>
            </a:endParaRPr>
          </a:p>
          <a:p>
            <a:pPr>
              <a:buFont typeface="Wingdings" pitchFamily="2" charset="2"/>
              <a:buChar char="l"/>
            </a:pPr>
            <a:r>
              <a:rPr lang="ko-KR" altLang="en-US" sz="2800" dirty="0" smtClean="0">
                <a:solidFill>
                  <a:prstClr val="black"/>
                </a:solidFill>
              </a:rPr>
              <a:t>공익적 가치 유지 위한 추가 세금부담에 대한 찬성 증가</a:t>
            </a:r>
            <a:endParaRPr lang="en-US" altLang="ko-KR" sz="2800" dirty="0" smtClean="0">
              <a:solidFill>
                <a:prstClr val="black"/>
              </a:solidFill>
            </a:endParaRPr>
          </a:p>
          <a:p>
            <a:pPr lvl="1"/>
            <a:r>
              <a:rPr lang="en-US" altLang="ko-KR" sz="2800" dirty="0" smtClean="0">
                <a:solidFill>
                  <a:prstClr val="black"/>
                </a:solidFill>
              </a:rPr>
              <a:t>-</a:t>
            </a:r>
            <a:r>
              <a:rPr lang="ko-KR" altLang="en-US" sz="2600" dirty="0" smtClean="0">
                <a:solidFill>
                  <a:prstClr val="black"/>
                </a:solidFill>
              </a:rPr>
              <a:t> </a:t>
            </a:r>
            <a:r>
              <a:rPr lang="en-US" altLang="ko-KR" sz="2600" dirty="0" smtClean="0">
                <a:solidFill>
                  <a:prstClr val="black"/>
                </a:solidFill>
              </a:rPr>
              <a:t>59.7%(‘10) : 2008</a:t>
            </a:r>
            <a:r>
              <a:rPr lang="ko-KR" altLang="en-US" sz="2600" dirty="0" smtClean="0">
                <a:solidFill>
                  <a:prstClr val="black"/>
                </a:solidFill>
              </a:rPr>
              <a:t>년보다 </a:t>
            </a:r>
            <a:r>
              <a:rPr lang="en-US" altLang="ko-KR" sz="2600" dirty="0" smtClean="0">
                <a:solidFill>
                  <a:prstClr val="black"/>
                </a:solidFill>
              </a:rPr>
              <a:t>19.2%p </a:t>
            </a:r>
            <a:r>
              <a:rPr lang="ko-KR" altLang="en-US" sz="2600" dirty="0" smtClean="0">
                <a:solidFill>
                  <a:prstClr val="black"/>
                </a:solidFill>
              </a:rPr>
              <a:t>상승</a:t>
            </a:r>
            <a:endParaRPr lang="en-US" altLang="ko-KR" sz="26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b="1" smtClean="0">
                <a:latin typeface="Tahoma" pitchFamily="34" charset="0"/>
                <a:ea typeface="굴림" charset="-127"/>
              </a:rPr>
              <a:t>Less-favored and normal areas in Northern Ireland of the UK</a:t>
            </a:r>
          </a:p>
        </p:txBody>
      </p:sp>
      <p:pic>
        <p:nvPicPr>
          <p:cNvPr id="12291" name="Picture 4" descr="북아일랜드File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828800"/>
            <a:ext cx="7696200" cy="4495800"/>
          </a:xfrm>
          <a:noFill/>
        </p:spPr>
      </p:pic>
    </p:spTree>
    <p:extLst>
      <p:ext uri="{BB962C8B-B14F-4D97-AF65-F5344CB8AC3E}">
        <p14:creationId xmlns:p14="http://schemas.microsoft.com/office/powerpoint/2010/main" val="223224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b="1" smtClean="0">
                <a:latin typeface="Tahoma" pitchFamily="34" charset="0"/>
                <a:ea typeface="굴림" charset="-127"/>
              </a:rPr>
              <a:t>Normal farm gate: not good for landscaping</a:t>
            </a:r>
          </a:p>
        </p:txBody>
      </p:sp>
      <p:pic>
        <p:nvPicPr>
          <p:cNvPr id="13315" name="Picture 4" descr="북아일랜드File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905000"/>
            <a:ext cx="7391400" cy="4419600"/>
          </a:xfrm>
          <a:noFill/>
        </p:spPr>
      </p:pic>
    </p:spTree>
    <p:extLst>
      <p:ext uri="{BB962C8B-B14F-4D97-AF65-F5344CB8AC3E}">
        <p14:creationId xmlns:p14="http://schemas.microsoft.com/office/powerpoint/2010/main" val="872626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b="1" smtClean="0">
                <a:latin typeface="Tahoma" pitchFamily="34" charset="0"/>
                <a:ea typeface="굴림" charset="-127"/>
              </a:rPr>
              <a:t>A farm gate of good landscaping in N. Ireland: Direct payment for environmentally-sensitive area </a:t>
            </a:r>
            <a:endParaRPr lang="ko-KR" altLang="en-US" sz="3200" b="1" smtClean="0">
              <a:latin typeface="Tahoma" pitchFamily="34" charset="0"/>
              <a:ea typeface="굴림" charset="-127"/>
            </a:endParaRPr>
          </a:p>
        </p:txBody>
      </p:sp>
      <p:pic>
        <p:nvPicPr>
          <p:cNvPr id="14339" name="Picture 4" descr="북아일랜드File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828800"/>
            <a:ext cx="7772400" cy="4419600"/>
          </a:xfrm>
          <a:noFill/>
        </p:spPr>
      </p:pic>
    </p:spTree>
    <p:extLst>
      <p:ext uri="{BB962C8B-B14F-4D97-AF65-F5344CB8AC3E}">
        <p14:creationId xmlns:p14="http://schemas.microsoft.com/office/powerpoint/2010/main" val="288598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600" b="1" smtClean="0">
                <a:latin typeface="Tahoma" pitchFamily="34" charset="0"/>
                <a:ea typeface="굴림" charset="-127"/>
              </a:rPr>
              <a:t>Less-favored Area in Ireland </a:t>
            </a:r>
            <a:endParaRPr lang="ko-KR" altLang="en-US" sz="3600" b="1" smtClean="0">
              <a:latin typeface="Tahoma" pitchFamily="34" charset="0"/>
              <a:ea typeface="굴림" charset="-127"/>
            </a:endParaRPr>
          </a:p>
        </p:txBody>
      </p:sp>
      <p:pic>
        <p:nvPicPr>
          <p:cNvPr id="15363" name="Picture 4" descr="아일랜드File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828800"/>
            <a:ext cx="7696200" cy="4267200"/>
          </a:xfrm>
          <a:noFill/>
        </p:spPr>
      </p:pic>
    </p:spTree>
    <p:extLst>
      <p:ext uri="{BB962C8B-B14F-4D97-AF65-F5344CB8AC3E}">
        <p14:creationId xmlns:p14="http://schemas.microsoft.com/office/powerpoint/2010/main" val="2044320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ko-KR" sz="3200" b="1" smtClean="0">
                <a:latin typeface="Tahoma" pitchFamily="34" charset="0"/>
                <a:ea typeface="굴림" charset="-127"/>
              </a:rPr>
              <a:t>Mountain Farm in Switzerland:</a:t>
            </a:r>
            <a:br>
              <a:rPr lang="en-US" altLang="ko-KR" sz="3200" b="1" smtClean="0">
                <a:latin typeface="Tahoma" pitchFamily="34" charset="0"/>
                <a:ea typeface="굴림" charset="-127"/>
              </a:rPr>
            </a:br>
            <a:r>
              <a:rPr lang="en-US" altLang="ko-KR" sz="3200" b="1" smtClean="0">
                <a:latin typeface="Tahoma" pitchFamily="34" charset="0"/>
                <a:ea typeface="굴림" charset="-127"/>
              </a:rPr>
              <a:t>Direct Payment for Less-favored Area </a:t>
            </a:r>
            <a:r>
              <a:rPr lang="en-US" altLang="ko-KR" sz="2800" b="1" smtClean="0">
                <a:latin typeface="Tahoma" pitchFamily="34" charset="0"/>
                <a:ea typeface="굴림" charset="-127"/>
              </a:rPr>
              <a:t/>
            </a:r>
            <a:br>
              <a:rPr lang="en-US" altLang="ko-KR" sz="2800" b="1" smtClean="0">
                <a:latin typeface="Tahoma" pitchFamily="34" charset="0"/>
                <a:ea typeface="굴림" charset="-127"/>
              </a:rPr>
            </a:br>
            <a:endParaRPr lang="en-US" altLang="ko-KR" sz="4000" smtClean="0">
              <a:latin typeface="Tahoma" pitchFamily="34" charset="0"/>
              <a:ea typeface="굴림" charset="-127"/>
            </a:endParaRPr>
          </a:p>
        </p:txBody>
      </p:sp>
      <p:pic>
        <p:nvPicPr>
          <p:cNvPr id="16387" name="Picture 4" descr="스위스File1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828800"/>
            <a:ext cx="6705600" cy="4419600"/>
          </a:xfrm>
          <a:noFill/>
        </p:spPr>
      </p:pic>
    </p:spTree>
    <p:extLst>
      <p:ext uri="{BB962C8B-B14F-4D97-AF65-F5344CB8AC3E}">
        <p14:creationId xmlns:p14="http://schemas.microsoft.com/office/powerpoint/2010/main" val="168845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422</Words>
  <Application>Microsoft Office PowerPoint</Application>
  <PresentationFormat>화면 슬라이드 쇼(4:3)</PresentationFormat>
  <Paragraphs>62</Paragraphs>
  <Slides>15</Slides>
  <Notes>6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6" baseType="lpstr">
      <vt:lpstr>2_Office 테마</vt:lpstr>
      <vt:lpstr>PowerPoint 프레젠테이션</vt:lpstr>
      <vt:lpstr>농업 농촌에 대한 도시민 의식 </vt:lpstr>
      <vt:lpstr>농업 농촌에 대한 도시민 의식 </vt:lpstr>
      <vt:lpstr>농업 농촌에 대한 도시민 의식 </vt:lpstr>
      <vt:lpstr>Less-favored and normal areas in Northern Ireland of the UK</vt:lpstr>
      <vt:lpstr>Normal farm gate: not good for landscaping</vt:lpstr>
      <vt:lpstr>A farm gate of good landscaping in N. Ireland: Direct payment for environmentally-sensitive area </vt:lpstr>
      <vt:lpstr>Less-favored Area in Ireland </vt:lpstr>
      <vt:lpstr>Mountain Farm in Switzerland: Direct Payment for Less-favored Area  </vt:lpstr>
      <vt:lpstr>Mountain Farm in Austria: Direct Payment for Less-favored Area  </vt:lpstr>
      <vt:lpstr>Mountain Farm in Austria:</vt:lpstr>
      <vt:lpstr>농업 농촌에 대한 농업인 의식 </vt:lpstr>
      <vt:lpstr>농업 농촌에 대한 농업인 의식 </vt:lpstr>
      <vt:lpstr>농정에 대한 국민 평가와 주문 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농업과 식품산업의 문제점</dc:title>
  <dc:creator>kyungmin</dc:creator>
  <cp:lastModifiedBy>P67A-UD3-B3</cp:lastModifiedBy>
  <cp:revision>56</cp:revision>
  <dcterms:created xsi:type="dcterms:W3CDTF">2011-07-22T07:45:23Z</dcterms:created>
  <dcterms:modified xsi:type="dcterms:W3CDTF">2011-08-11T01:28:31Z</dcterms:modified>
</cp:coreProperties>
</file>