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3" r:id="rId3"/>
    <p:sldId id="270" r:id="rId4"/>
    <p:sldId id="273" r:id="rId5"/>
    <p:sldId id="277" r:id="rId6"/>
    <p:sldId id="292" r:id="rId7"/>
    <p:sldId id="295" r:id="rId8"/>
    <p:sldId id="297" r:id="rId9"/>
    <p:sldId id="298" r:id="rId10"/>
    <p:sldId id="299" r:id="rId11"/>
    <p:sldId id="293" r:id="rId12"/>
    <p:sldId id="296" r:id="rId13"/>
    <p:sldId id="300" r:id="rId14"/>
    <p:sldId id="30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82" autoAdjust="0"/>
  </p:normalViewPr>
  <p:slideViewPr>
    <p:cSldViewPr>
      <p:cViewPr>
        <p:scale>
          <a:sx n="145" d="100"/>
          <a:sy n="145" d="100"/>
        </p:scale>
        <p:origin x="-288" y="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530DA-F535-40FD-B41F-01D288201B35}" type="datetimeFigureOut">
              <a:rPr lang="ko-KR" altLang="en-US" smtClean="0"/>
              <a:t>2012-03-06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E5AB-B396-4312-821B-D83534B83B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96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1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6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2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0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2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9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3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4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0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4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8/84/Periodic_table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GPS_Satellite_NASA_art-iif.jpg" TargetMode="External"/><Relationship Id="rId2" Type="http://schemas.openxmlformats.org/officeDocument/2006/relationships/hyperlink" Target="http://www.astronomy.ohio-state.edu/~pogge/Ast162/Unit5/gp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ctrTitle"/>
              </p:nvPr>
            </p:nvSpPr>
            <p:spPr>
              <a:xfrm>
                <a:off x="936104" y="548680"/>
                <a:ext cx="8207896" cy="3888431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0" b="0" i="1" smtClean="0">
                          <a:latin typeface="Cambria Math"/>
                        </a:rPr>
                        <m:t>𝐸</m:t>
                      </m:r>
                      <m:r>
                        <a:rPr lang="en-US" altLang="ko-KR" sz="15000" i="1" smtClean="0">
                          <a:latin typeface="Cambria Math"/>
                        </a:rPr>
                        <m:t>=</m:t>
                      </m:r>
                      <m:r>
                        <a:rPr lang="en-US" altLang="ko-KR" sz="15000" b="0" i="1" smtClean="0">
                          <a:latin typeface="Cambria Math"/>
                        </a:rPr>
                        <m:t>𝑚𝑐</m:t>
                      </m:r>
                      <m:r>
                        <a:rPr lang="en-US" altLang="ko-KR" sz="15000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ko-KR" altLang="en-US" sz="15000" baseline="300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6104" y="548680"/>
                <a:ext cx="8207896" cy="388843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368152"/>
          </a:xfrm>
        </p:spPr>
        <p:txBody>
          <a:bodyPr>
            <a:noAutofit/>
          </a:bodyPr>
          <a:lstStyle/>
          <a:p>
            <a:r>
              <a:rPr lang="en-US" altLang="ko-KR" sz="4000" dirty="0" smtClean="0"/>
              <a:t>2012. 3. 7.</a:t>
            </a:r>
          </a:p>
          <a:p>
            <a:r>
              <a:rPr lang="ko-KR" altLang="en-US" sz="4000" dirty="0" smtClean="0"/>
              <a:t>이정</a:t>
            </a:r>
            <a:r>
              <a:rPr lang="ko-KR" altLang="en-US" sz="4000" dirty="0"/>
              <a:t>일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𝐸</a:t>
            </a:r>
            <a:r>
              <a:rPr lang="en-US" altLang="ko-KR" dirty="0" smtClean="0"/>
              <a:t>=</a:t>
            </a:r>
            <a:r>
              <a:rPr lang="ko-KR" altLang="en-US" dirty="0" smtClean="0"/>
              <a:t>𝑚𝑐</a:t>
            </a:r>
            <a:r>
              <a:rPr lang="en-US" altLang="ko-KR" baseline="30000" dirty="0" smtClean="0"/>
              <a:t>2</a:t>
            </a:r>
            <a:endParaRPr lang="ko-KR" altLang="en-US" baseline="30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생각해 볼 문제</a:t>
            </a:r>
            <a:endParaRPr lang="en-US" altLang="ko-KR" b="1" dirty="0" smtClean="0"/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4234966" y="5661248"/>
            <a:ext cx="482453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그림출처</a:t>
            </a:r>
            <a:r>
              <a:rPr lang="en-US" altLang="ko-KR" sz="1000" dirty="0" smtClean="0"/>
              <a:t>: </a:t>
            </a:r>
            <a:r>
              <a:rPr lang="en-US" altLang="ko-KR" sz="1000" dirty="0"/>
              <a:t>http://www.readwriteweb.com/archives/the_physics_of_iphone.php</a:t>
            </a:r>
            <a:endParaRPr lang="ko-KR" altLang="en-US" sz="1000" dirty="0"/>
          </a:p>
        </p:txBody>
      </p:sp>
      <p:pic>
        <p:nvPicPr>
          <p:cNvPr id="10" name="Picture 2" descr="http://rww.readwriteweb.netdna-cdn.com/images/iphone_physics/albert_i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78" y="1487230"/>
            <a:ext cx="32982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323528" y="1475656"/>
            <a:ext cx="5472608" cy="4761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GPS</a:t>
            </a:r>
            <a:r>
              <a:rPr lang="ko-KR" altLang="en-US" dirty="0" smtClean="0"/>
              <a:t>를 만든 사람이 상대성 이론을 고려하지 않았다면 매일 </a:t>
            </a:r>
            <a:r>
              <a:rPr lang="en-US" altLang="ko-KR" dirty="0" smtClean="0"/>
              <a:t>10km</a:t>
            </a:r>
            <a:r>
              <a:rPr lang="ko-KR" altLang="en-US" dirty="0" smtClean="0"/>
              <a:t>의 오차가 누적되었을 것이라고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이런 기계를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우리가 쓸 수 있을까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iPhone</a:t>
            </a:r>
            <a:r>
              <a:rPr lang="ko-KR" altLang="en-US" dirty="0"/>
              <a:t>이 </a:t>
            </a:r>
            <a:r>
              <a:rPr lang="ko-KR" altLang="en-US" dirty="0" smtClean="0"/>
              <a:t>가지고 </a:t>
            </a:r>
            <a:r>
              <a:rPr lang="ko-KR" altLang="en-US" dirty="0"/>
              <a:t>있는 </a:t>
            </a:r>
            <a:r>
              <a:rPr lang="ko-KR" altLang="en-US" dirty="0" smtClean="0"/>
              <a:t>기능에서  활용하고 </a:t>
            </a:r>
            <a:r>
              <a:rPr lang="ko-KR" altLang="en-US" dirty="0"/>
              <a:t>있는 물리 </a:t>
            </a:r>
            <a:r>
              <a:rPr lang="ko-KR" altLang="en-US" dirty="0" smtClean="0"/>
              <a:t> 현상을 </a:t>
            </a:r>
            <a:r>
              <a:rPr lang="ko-KR" altLang="en-US" dirty="0"/>
              <a:t>찾아보고 그 원리를 알아보자</a:t>
            </a:r>
            <a:r>
              <a:rPr lang="en-US" altLang="ko-KR" dirty="0"/>
              <a:t>.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5118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물리학은 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존재하는 것에 관한 학문이기에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논리적 사고로만 구축된 학문인수학과는 전혀 다르다</a:t>
            </a:r>
            <a:endParaRPr lang="en-US" altLang="ko-KR" b="1" dirty="0" smtClean="0"/>
          </a:p>
          <a:p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1843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96544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수학</a:t>
            </a:r>
            <a:r>
              <a:rPr lang="ko-KR" altLang="en-US" dirty="0" smtClean="0"/>
              <a:t>은 인류의 지적 능력으로 구축한 논리의 결정체</a:t>
            </a:r>
            <a:r>
              <a:rPr lang="en-US" altLang="ko-KR" dirty="0" smtClean="0"/>
              <a:t>.</a:t>
            </a:r>
            <a:r>
              <a:rPr lang="ko-KR" altLang="en-US" dirty="0" smtClean="0"/>
              <a:t> 자연현상의 존재와 독립적</a:t>
            </a:r>
            <a:endParaRPr lang="en-US" altLang="ko-KR" dirty="0" smtClean="0"/>
          </a:p>
          <a:p>
            <a:r>
              <a:rPr lang="ko-KR" altLang="en-US" b="1" dirty="0" smtClean="0"/>
              <a:t>물리</a:t>
            </a:r>
            <a:r>
              <a:rPr lang="ko-KR" altLang="en-US" dirty="0" smtClean="0"/>
              <a:t>학의 언어가 수학인 이유는 자연법칙이 논리적이기 때문</a:t>
            </a:r>
            <a:endParaRPr lang="en-US" altLang="ko-KR" dirty="0" smtClean="0"/>
          </a:p>
          <a:p>
            <a:r>
              <a:rPr lang="ko-KR" altLang="en-US" dirty="0" smtClean="0"/>
              <a:t>물리학의 결정체인 물리법칙은 자연계의 현상을 설명</a:t>
            </a:r>
            <a:endParaRPr lang="en-US" altLang="ko-KR" dirty="0" smtClean="0"/>
          </a:p>
          <a:p>
            <a:r>
              <a:rPr lang="ko-KR" altLang="en-US" dirty="0" smtClean="0"/>
              <a:t>물리학자는 </a:t>
            </a:r>
            <a:r>
              <a:rPr lang="ko-KR" altLang="en-US" b="1" dirty="0" smtClean="0"/>
              <a:t>실험</a:t>
            </a:r>
            <a:r>
              <a:rPr lang="ko-KR" altLang="en-US" dirty="0" smtClean="0"/>
              <a:t>을 통해 얻은 경험적 사실을 </a:t>
            </a:r>
            <a:r>
              <a:rPr lang="ko-KR" altLang="en-US" b="1" dirty="0" smtClean="0"/>
              <a:t>이론</a:t>
            </a:r>
            <a:r>
              <a:rPr lang="ko-KR" altLang="en-US" dirty="0" smtClean="0"/>
              <a:t>적으로 이해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물리학과 수학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661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생각해 볼 문제</a:t>
            </a:r>
            <a:endParaRPr lang="en-US" altLang="ko-KR" b="1" dirty="0" smtClean="0"/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5652120" y="6381328"/>
            <a:ext cx="266429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그림출처</a:t>
            </a:r>
            <a:r>
              <a:rPr lang="en-US" altLang="ko-KR" dirty="0" smtClean="0"/>
              <a:t>: </a:t>
            </a:r>
            <a:r>
              <a:rPr lang="en-US" altLang="ko-KR" dirty="0"/>
              <a:t>www.readwriteweb.com</a:t>
            </a:r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23528" y="1475656"/>
            <a:ext cx="8568952" cy="483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Euclid</a:t>
            </a:r>
            <a:r>
              <a:rPr lang="ko-KR" altLang="en-US" dirty="0" smtClean="0"/>
              <a:t> 공간이란 무엇인가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중학교 때 배운 </a:t>
            </a:r>
            <a:r>
              <a:rPr lang="en-US" altLang="ko-KR" dirty="0" smtClean="0"/>
              <a:t>Pythagoras</a:t>
            </a:r>
            <a:r>
              <a:rPr lang="ko-KR" altLang="en-US" dirty="0" smtClean="0"/>
              <a:t>의 정리를 다시 한 번 증명해보자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Pythagoras</a:t>
            </a:r>
            <a:r>
              <a:rPr lang="ko-KR" altLang="en-US" dirty="0" smtClean="0"/>
              <a:t>의 정리를 만족하는 공간을 </a:t>
            </a:r>
            <a:r>
              <a:rPr lang="en-US" altLang="ko-KR" dirty="0" smtClean="0"/>
              <a:t>Euclid </a:t>
            </a:r>
            <a:r>
              <a:rPr lang="ko-KR" altLang="en-US" dirty="0" smtClean="0"/>
              <a:t>공간이라고 할 수 있나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지표면에서 그린 직각 삼각형의 세변은 </a:t>
            </a:r>
            <a:r>
              <a:rPr lang="en-US" altLang="ko-KR" dirty="0"/>
              <a:t>Pythagoras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법칙을 만족하지 않는다</a:t>
            </a:r>
            <a:r>
              <a:rPr lang="en-US" altLang="ko-KR" dirty="0" smtClean="0"/>
              <a:t>.    </a:t>
            </a:r>
            <a:r>
              <a:rPr lang="ko-KR" altLang="en-US" dirty="0" smtClean="0"/>
              <a:t>그 이유를 생각해보고 지구 표면은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차원 </a:t>
            </a:r>
            <a:r>
              <a:rPr lang="en-US" altLang="ko-KR" dirty="0" smtClean="0"/>
              <a:t>Euclid</a:t>
            </a:r>
            <a:r>
              <a:rPr lang="ko-KR" altLang="en-US" dirty="0" smtClean="0"/>
              <a:t>공간인가 확인해 보자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8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96544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물리법칙이란 무엇인가</a:t>
            </a:r>
            <a:r>
              <a:rPr lang="en-US" altLang="ko-KR" b="1" dirty="0"/>
              <a:t> </a:t>
            </a:r>
            <a:r>
              <a:rPr lang="ko-KR" altLang="en-US" b="1" dirty="0" smtClean="0"/>
              <a:t>생각해보기로 합니다</a:t>
            </a:r>
            <a:endParaRPr lang="en-US" altLang="ko-KR" dirty="0" smtClean="0"/>
          </a:p>
          <a:p>
            <a:r>
              <a:rPr lang="ko-KR" altLang="en-US" dirty="0" smtClean="0"/>
              <a:t>생각해 올 것들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자신이 전공하는 학문의 목표는 무엇인가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그 학문을 학문이라 부르는 이유는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학문이 가져야 할 자격은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</a:t>
            </a:r>
            <a:r>
              <a:rPr lang="ko-KR" altLang="en-US" dirty="0" smtClean="0"/>
              <a:t> 그 학문과 인접 학문의 상관 관계는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그 학문과 물리학의 상관관계는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다음시간에는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381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ko-KR" altLang="en-US" sz="8000" b="1" dirty="0" smtClean="0"/>
              <a:t>물리학이란 </a:t>
            </a:r>
            <a:r>
              <a:rPr lang="en-US" altLang="ko-KR" sz="8000" b="1" dirty="0" smtClean="0"/>
              <a:t/>
            </a:r>
            <a:br>
              <a:rPr lang="en-US" altLang="ko-KR" sz="8000" b="1" dirty="0" smtClean="0"/>
            </a:br>
            <a:r>
              <a:rPr lang="ko-KR" altLang="en-US" sz="8000" b="1" dirty="0" smtClean="0"/>
              <a:t>무엇인가</a:t>
            </a:r>
            <a:r>
              <a:rPr lang="en-US" altLang="ko-KR" sz="8000" b="1" dirty="0" smtClean="0"/>
              <a:t>?</a:t>
            </a:r>
            <a:endParaRPr lang="ko-KR" altLang="en-US" sz="8000" b="1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4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자연계는 우주공간 속에 물질이 분포된 상태</a:t>
            </a:r>
            <a:endParaRPr lang="en-US" altLang="ko-KR" dirty="0" smtClean="0"/>
          </a:p>
          <a:p>
            <a:r>
              <a:rPr lang="ko-KR" altLang="en-US" dirty="0"/>
              <a:t>물리학이란 </a:t>
            </a:r>
            <a:r>
              <a:rPr lang="ko-KR" altLang="en-US" dirty="0" smtClean="0"/>
              <a:t>우주공간 </a:t>
            </a:r>
            <a:r>
              <a:rPr lang="ko-KR" altLang="en-US" dirty="0"/>
              <a:t>속에  돌아다니는 물질의 운동원리를 이해하는 학문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간단한 질문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물리학의 연구대상은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공간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운동과 시간의 관계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물리학의 정의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215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18002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공간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- </a:t>
            </a:r>
            <a:r>
              <a:rPr lang="ko-KR" altLang="en-US" dirty="0" smtClean="0"/>
              <a:t>존재하는 가장 작은 물질의 상호작용부터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- </a:t>
            </a:r>
            <a:r>
              <a:rPr lang="ko-KR" altLang="en-US" dirty="0" smtClean="0"/>
              <a:t>존재하는 가장 큰 물체의 상호작용까지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Picture 3" descr="C:\Users\Jungil\Pictures\DifraccionElectrones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0543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물리학의 적용범위</a:t>
            </a:r>
            <a:endParaRPr lang="ko-KR" altLang="en-US" b="1" dirty="0"/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2917380" y="6259822"/>
            <a:ext cx="5328592" cy="482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그림출처</a:t>
            </a:r>
            <a:r>
              <a:rPr lang="en-US" altLang="ko-KR" sz="1000" dirty="0" smtClean="0"/>
              <a:t>: </a:t>
            </a:r>
            <a:r>
              <a:rPr lang="en-US" altLang="ko-KR" sz="1000" dirty="0"/>
              <a:t>http://</a:t>
            </a:r>
            <a:r>
              <a:rPr lang="en-US" altLang="ko-KR" sz="1000" dirty="0" smtClean="0"/>
              <a:t>en.wikipedia.org/wiki/File:DifraccionElectronesMET.jpg (</a:t>
            </a:r>
            <a:r>
              <a:rPr lang="ko-KR" altLang="en-US" sz="1000" dirty="0" smtClean="0"/>
              <a:t>좌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/>
              <a:t>            http://</a:t>
            </a:r>
            <a:r>
              <a:rPr lang="en-US" altLang="ko-KR" sz="1000" dirty="0" smtClean="0"/>
              <a:t>en.wikipedia.org/wiki/File:Hubble_ultra_deep_field_high_rez_edit1.jpg (</a:t>
            </a:r>
            <a:r>
              <a:rPr lang="ko-KR" altLang="en-US" sz="1000" dirty="0" smtClean="0"/>
              <a:t>우</a:t>
            </a:r>
            <a:r>
              <a:rPr lang="en-US" altLang="ko-KR" sz="1000" dirty="0" smtClean="0"/>
              <a:t>)</a:t>
            </a:r>
            <a:endParaRPr lang="ko-KR" alt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07493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2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2204864"/>
            <a:ext cx="4176464" cy="345638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시간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/>
              <a:t>존재했던 시간의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시작으로부터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존재할 시간의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끝까지</a:t>
            </a: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2050" name="Picture 2" descr="C:\Users\Jungil\Pictures\Universe_expans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3427" y="2072701"/>
            <a:ext cx="4035151" cy="35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물리학의 적용범위</a:t>
            </a:r>
            <a:endParaRPr lang="ko-KR" altLang="en-US" b="1" dirty="0"/>
          </a:p>
        </p:txBody>
      </p:sp>
      <p:sp>
        <p:nvSpPr>
          <p:cNvPr id="7" name="날짜 개체 틀 3"/>
          <p:cNvSpPr txBox="1">
            <a:spLocks/>
          </p:cNvSpPr>
          <p:nvPr/>
        </p:nvSpPr>
        <p:spPr>
          <a:xfrm>
            <a:off x="4211960" y="6301923"/>
            <a:ext cx="4104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그림출처</a:t>
            </a:r>
            <a:r>
              <a:rPr lang="en-US" altLang="ko-KR" sz="1000" dirty="0" smtClean="0"/>
              <a:t>: </a:t>
            </a:r>
            <a:r>
              <a:rPr lang="en-US" altLang="ko-KR" sz="1000" dirty="0"/>
              <a:t>http://en.wikipedia.org/wiki/File:Universe_expansion2.png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907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물리학은 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모든 자연과학과 </a:t>
            </a:r>
            <a:endParaRPr lang="en-US" altLang="ko-KR" b="1" dirty="0" smtClean="0"/>
          </a:p>
          <a:p>
            <a:r>
              <a:rPr lang="ko-KR" altLang="en-US" b="1" dirty="0" smtClean="0"/>
              <a:t>모든 공학의 토대가 되는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가장 기초적인 학문이다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31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96544"/>
          </a:xfrm>
        </p:spPr>
        <p:txBody>
          <a:bodyPr>
            <a:normAutofit lnSpcReduction="10000"/>
          </a:bodyPr>
          <a:lstStyle/>
          <a:p>
            <a:r>
              <a:rPr lang="ko-KR" altLang="en-US" b="1" dirty="0" smtClean="0"/>
              <a:t>화학</a:t>
            </a:r>
            <a:r>
              <a:rPr lang="ko-KR" altLang="en-US" dirty="0" smtClean="0"/>
              <a:t>은 원자</a:t>
            </a:r>
            <a:r>
              <a:rPr lang="en-US" altLang="ko-KR" dirty="0" smtClean="0"/>
              <a:t>,</a:t>
            </a:r>
            <a:r>
              <a:rPr lang="ko-KR" altLang="en-US" dirty="0" smtClean="0"/>
              <a:t> 분자의 결합에 관해 연구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물리의 입장에서는 특수한 전자기 현상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물리에서 원자는 </a:t>
            </a:r>
            <a:r>
              <a:rPr lang="ko-KR" altLang="en-US" dirty="0"/>
              <a:t>기</a:t>
            </a:r>
            <a:r>
              <a:rPr lang="ko-KR" altLang="en-US" dirty="0" smtClean="0"/>
              <a:t>본입자가 아님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물리는 천체의 운동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우주의 진화까지 고려</a:t>
            </a:r>
            <a:endParaRPr lang="en-US" altLang="ko-KR" dirty="0" smtClean="0"/>
          </a:p>
          <a:p>
            <a:r>
              <a:rPr lang="ko-KR" altLang="en-US" b="1" dirty="0" smtClean="0"/>
              <a:t>생물</a:t>
            </a:r>
            <a:r>
              <a:rPr lang="ko-KR" altLang="en-US" dirty="0" smtClean="0"/>
              <a:t>학은 생명체의 현상을 연구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생물 단위인 세포는 분자의 복잡한 결합체</a:t>
            </a:r>
            <a:endParaRPr lang="en-US" altLang="ko-KR" dirty="0" smtClean="0"/>
          </a:p>
          <a:p>
            <a:r>
              <a:rPr lang="ko-KR" altLang="en-US" b="1" dirty="0" smtClean="0"/>
              <a:t>화학 및 생물의 법칙은 현상론적 법칙</a:t>
            </a:r>
            <a:endParaRPr lang="en-US" altLang="ko-KR" b="1" dirty="0" smtClean="0"/>
          </a:p>
          <a:p>
            <a:r>
              <a:rPr lang="ko-KR" altLang="en-US" b="1" dirty="0" smtClean="0"/>
              <a:t>물리법칙에는 시간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공간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대상에 있어서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예외가 없다</a:t>
            </a: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물리학과 여타 기초과학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361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136815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원자는 화학의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우주를 구성하는 기본입자</a:t>
            </a:r>
            <a:endParaRPr lang="en-US" altLang="ko-KR" dirty="0" smtClean="0"/>
          </a:p>
          <a:p>
            <a:r>
              <a:rPr lang="ko-KR" altLang="en-US" dirty="0" smtClean="0"/>
              <a:t>양자역학은 수소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나아가 주기율표를 설명</a:t>
            </a: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Mendeleev</a:t>
            </a:r>
            <a:r>
              <a:rPr lang="ko-KR" altLang="en-US" b="1" dirty="0" smtClean="0"/>
              <a:t> 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주기율표</a:t>
            </a:r>
            <a:endParaRPr lang="ko-KR" altLang="en-US" b="1" dirty="0"/>
          </a:p>
        </p:txBody>
      </p:sp>
      <p:pic>
        <p:nvPicPr>
          <p:cNvPr id="1026" name="Picture 2" descr="File:Periodic tabl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467872" cy="36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3"/>
          <p:cNvSpPr txBox="1">
            <a:spLocks/>
          </p:cNvSpPr>
          <p:nvPr/>
        </p:nvSpPr>
        <p:spPr>
          <a:xfrm>
            <a:off x="3923928" y="6381326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그림출처</a:t>
            </a:r>
            <a:r>
              <a:rPr lang="en-US" altLang="ko-KR" sz="1000" dirty="0" smtClean="0"/>
              <a:t>: </a:t>
            </a:r>
            <a:r>
              <a:rPr lang="en-US" altLang="ko-KR" sz="1000" dirty="0"/>
              <a:t>http://en.wikipedia.org/wiki/File:Periodic_table.svg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311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412776"/>
            <a:ext cx="8543292" cy="136815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특수 및 일반상대성이론</a:t>
            </a:r>
            <a:r>
              <a:rPr lang="ko-KR" altLang="en-US" dirty="0" smtClean="0"/>
              <a:t>이 없었다면 </a:t>
            </a:r>
            <a:r>
              <a:rPr lang="en-US" altLang="ko-KR" dirty="0" smtClean="0"/>
              <a:t>GPS</a:t>
            </a:r>
            <a:r>
              <a:rPr lang="ko-KR" altLang="en-US" dirty="0" smtClean="0"/>
              <a:t>가   현재의 정밀도</a:t>
            </a:r>
            <a:r>
              <a:rPr lang="en-US" altLang="ko-KR" dirty="0" smtClean="0"/>
              <a:t>(5-10m)</a:t>
            </a:r>
            <a:r>
              <a:rPr lang="ko-KR" altLang="en-US" dirty="0" smtClean="0"/>
              <a:t>를 가질 수 없음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sz="1600" dirty="0" smtClean="0"/>
              <a:t>    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읽을거리</a:t>
            </a:r>
            <a:r>
              <a:rPr lang="en-US" altLang="ko-KR" sz="1600" dirty="0" smtClean="0"/>
              <a:t>: </a:t>
            </a:r>
            <a:r>
              <a:rPr lang="en-US" altLang="ko-KR" sz="1600" dirty="0" smtClean="0">
                <a:hlinkClick r:id="rId2"/>
              </a:rPr>
              <a:t>http</a:t>
            </a:r>
            <a:r>
              <a:rPr lang="en-US" altLang="ko-KR" sz="1600" dirty="0">
                <a:hlinkClick r:id="rId2"/>
              </a:rPr>
              <a:t>://www.astronomy.ohio-state.edu/~</a:t>
            </a:r>
            <a:r>
              <a:rPr lang="en-US" altLang="ko-KR" sz="1600" dirty="0" smtClean="0">
                <a:hlinkClick r:id="rId2"/>
              </a:rPr>
              <a:t>pogge/Ast162/Unit5/gps.html</a:t>
            </a:r>
            <a:r>
              <a:rPr lang="en-US" altLang="ko-KR" sz="1600" dirty="0" smtClean="0"/>
              <a:t> )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GPS</a:t>
            </a:r>
            <a:r>
              <a:rPr lang="ko-KR" altLang="en-US" b="1" dirty="0" smtClean="0"/>
              <a:t>와 상대성이론</a:t>
            </a:r>
            <a:endParaRPr lang="en-US" altLang="ko-KR" b="1" dirty="0" smtClean="0"/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3707904" y="6381328"/>
            <a:ext cx="4680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그림출처</a:t>
            </a:r>
            <a:r>
              <a:rPr lang="en-US" altLang="ko-KR" sz="1000" dirty="0" smtClean="0"/>
              <a:t>: </a:t>
            </a:r>
            <a:r>
              <a:rPr lang="en-US" altLang="ko-KR" sz="1000" dirty="0"/>
              <a:t>http://en.wikipedia.org/wiki/File:GPS_Satellite_NASA_art-iif.jpg 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좌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 smtClean="0"/>
              <a:t>             http://www. inavi.com</a:t>
            </a:r>
            <a:endParaRPr lang="ko-KR" altLang="en-US" sz="1000" dirty="0"/>
          </a:p>
        </p:txBody>
      </p:sp>
      <p:pic>
        <p:nvPicPr>
          <p:cNvPr id="3074" name="Picture 2" descr="File:GPS Satellite NASA art-iif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8" y="3109548"/>
            <a:ext cx="3712004" cy="29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72" y="3126508"/>
            <a:ext cx="4364190" cy="293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1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546</Words>
  <Application>Microsoft Office PowerPoint</Application>
  <PresentationFormat>화면 슬라이드 쇼(4:3)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E=mc2</vt:lpstr>
      <vt:lpstr>물리학이란  무엇인가?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E=mc2</dc:title>
  <dc:creator>Microsoft Corporation</dc:creator>
  <cp:lastModifiedBy>Jungil</cp:lastModifiedBy>
  <cp:revision>51</cp:revision>
  <dcterms:created xsi:type="dcterms:W3CDTF">2006-10-05T04:04:58Z</dcterms:created>
  <dcterms:modified xsi:type="dcterms:W3CDTF">2012-03-06T07:17:50Z</dcterms:modified>
</cp:coreProperties>
</file>