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9" r:id="rId3"/>
    <p:sldId id="270" r:id="rId4"/>
    <p:sldId id="279" r:id="rId5"/>
    <p:sldId id="271" r:id="rId6"/>
    <p:sldId id="280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26" autoAdjust="0"/>
  </p:normalViewPr>
  <p:slideViewPr>
    <p:cSldViewPr>
      <p:cViewPr varScale="1">
        <p:scale>
          <a:sx n="76" d="100"/>
          <a:sy n="76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77F8A-198A-4B3E-967D-5634ACCCD85B}" type="datetimeFigureOut">
              <a:rPr lang="ko-KR" altLang="en-US" smtClean="0"/>
              <a:t>2012-05-03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0476E-FF1E-4ED9-B6A6-302F697F9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9439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0476E-FF1E-4ED9-B6A6-302F697F91C0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3133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400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413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439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047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436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05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117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926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2012-05-03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120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65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27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361D0-550C-453E-AE2F-0F22F26449DC}" type="datetimeFigureOut">
              <a:rPr lang="ko-KR" altLang="en-US" smtClean="0"/>
              <a:t>2012-05-03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520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4/4b/Lightning3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le:Lightning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026000"/>
            <a:ext cx="9329400" cy="78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08504" cy="5386610"/>
          </a:xfrm>
        </p:spPr>
        <p:txBody>
          <a:bodyPr>
            <a:normAutofit/>
          </a:bodyPr>
          <a:lstStyle/>
          <a:p>
            <a:r>
              <a:rPr lang="ko-KR" altLang="en-US" sz="8000" b="1" dirty="0" smtClean="0">
                <a:latin typeface="+mn-lt"/>
              </a:rPr>
              <a:t>다시 만나는 </a:t>
            </a:r>
            <a:r>
              <a:rPr lang="en-US" altLang="ko-KR" sz="8000" b="1" dirty="0" smtClean="0">
                <a:latin typeface="+mn-lt"/>
              </a:rPr>
              <a:t/>
            </a:r>
            <a:br>
              <a:rPr lang="en-US" altLang="ko-KR" sz="8000" b="1" dirty="0" smtClean="0">
                <a:latin typeface="+mn-lt"/>
              </a:rPr>
            </a:br>
            <a:r>
              <a:rPr lang="ko-KR" altLang="en-US" sz="8000" b="1" dirty="0" smtClean="0">
                <a:latin typeface="+mn-lt"/>
              </a:rPr>
              <a:t>전자기학</a:t>
            </a:r>
            <a:endParaRPr lang="ko-KR" altLang="en-US" sz="8000" b="1" dirty="0">
              <a:latin typeface="+mn-lt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6" name="날짜 개체 틀 3"/>
          <p:cNvSpPr txBox="1">
            <a:spLocks/>
          </p:cNvSpPr>
          <p:nvPr/>
        </p:nvSpPr>
        <p:spPr>
          <a:xfrm>
            <a:off x="2699792" y="6309320"/>
            <a:ext cx="5616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/>
              <a:t>: http://en.wikipedia.org/wiki/File:Lightning3.jpg</a:t>
            </a:r>
            <a:endParaRPr lang="ko-KR" altLang="en-US" sz="800" dirty="0"/>
          </a:p>
        </p:txBody>
      </p:sp>
    </p:spTree>
    <p:extLst>
      <p:ext uri="{BB962C8B-B14F-4D97-AF65-F5344CB8AC3E}">
        <p14:creationId xmlns:p14="http://schemas.microsoft.com/office/powerpoint/2010/main" val="350439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2043" y="26064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+mn-lt"/>
              </a:rPr>
              <a:t>Maxwell’s Equations</a:t>
            </a:r>
            <a:br>
              <a:rPr lang="en-US" altLang="ko-KR" dirty="0" smtClean="0">
                <a:latin typeface="+mn-lt"/>
              </a:rPr>
            </a:br>
            <a:r>
              <a:rPr lang="en-US" altLang="ko-KR" dirty="0" smtClean="0">
                <a:latin typeface="+mn-lt"/>
              </a:rPr>
              <a:t>(differential form)</a:t>
            </a:r>
            <a:endParaRPr lang="ko-KR" altLang="en-US" dirty="0">
              <a:latin typeface="+mn-lt"/>
            </a:endParaRPr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10</a:t>
            </a:fld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직사각형 7"/>
              <p:cNvSpPr/>
              <p:nvPr/>
            </p:nvSpPr>
            <p:spPr>
              <a:xfrm>
                <a:off x="3381208" y="1702010"/>
                <a:ext cx="2314928" cy="11349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r>
                        <a:rPr lang="en-US" altLang="ko-KR" sz="3600" b="0" i="1" smtClean="0">
                          <a:latin typeface="Cambria Math"/>
                          <a:ea typeface="Cambria Math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acc>
                      <m:r>
                        <a:rPr lang="en-US" altLang="ko-KR" sz="3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𝜌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ko-KR" sz="3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3600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altLang="ko-KR" sz="3600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ko-KR" altLang="en-US" sz="3600" dirty="0"/>
              </a:p>
            </p:txBody>
          </p:sp>
        </mc:Choice>
        <mc:Fallback xmlns="">
          <p:sp>
            <p:nvSpPr>
              <p:cNvPr id="8" name="직사각형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208" y="1702010"/>
                <a:ext cx="2314928" cy="113499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직사각형 10"/>
              <p:cNvSpPr/>
              <p:nvPr/>
            </p:nvSpPr>
            <p:spPr>
              <a:xfrm>
                <a:off x="3415707" y="2837001"/>
                <a:ext cx="2149050" cy="7170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r>
                        <a:rPr lang="en-US" altLang="ko-KR" sz="3600" b="0" i="1" smtClean="0">
                          <a:latin typeface="Cambria Math"/>
                          <a:ea typeface="Cambria Math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acc>
                      <m:r>
                        <a:rPr lang="en-US" altLang="ko-KR" sz="36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ko-KR" altLang="en-US" sz="3600" dirty="0"/>
              </a:p>
            </p:txBody>
          </p:sp>
        </mc:Choice>
        <mc:Fallback xmlns="">
          <p:sp>
            <p:nvSpPr>
              <p:cNvPr id="11" name="직사각형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707" y="2837001"/>
                <a:ext cx="2149050" cy="71705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직사각형 11"/>
              <p:cNvSpPr/>
              <p:nvPr/>
            </p:nvSpPr>
            <p:spPr>
              <a:xfrm>
                <a:off x="2957045" y="3554057"/>
                <a:ext cx="3090911" cy="1272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r>
                        <a:rPr lang="en-US" altLang="ko-KR" sz="3600" b="0" i="1" smtClean="0"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acc>
                      <m:r>
                        <a:rPr lang="en-US" altLang="ko-KR" sz="3600" b="0" i="1" dirty="0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</m:acc>
                        </m:num>
                        <m:den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ko-KR" altLang="en-US" sz="3600" dirty="0"/>
              </a:p>
            </p:txBody>
          </p:sp>
        </mc:Choice>
        <mc:Fallback xmlns="">
          <p:sp>
            <p:nvSpPr>
              <p:cNvPr id="12" name="직사각형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045" y="3554057"/>
                <a:ext cx="3090911" cy="127291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직사각형 12"/>
              <p:cNvSpPr/>
              <p:nvPr/>
            </p:nvSpPr>
            <p:spPr>
              <a:xfrm>
                <a:off x="2075276" y="4826970"/>
                <a:ext cx="4829912" cy="11457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r>
                        <a:rPr lang="en-US" altLang="ko-KR" sz="3600" b="0" i="1" smtClean="0"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acc>
                      <m:r>
                        <a:rPr lang="en-US" altLang="ko-KR" sz="3600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</m:e>
                      </m:acc>
                      <m:r>
                        <a:rPr lang="en-US" altLang="ko-KR" sz="3600" b="0" i="1" dirty="0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  <m:sub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num>
                        <m:den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ko-KR" altLang="en-US" sz="3600" dirty="0"/>
              </a:p>
            </p:txBody>
          </p:sp>
        </mc:Choice>
        <mc:Fallback>
          <p:sp>
            <p:nvSpPr>
              <p:cNvPr id="13" name="직사각형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276" y="4826970"/>
                <a:ext cx="4829912" cy="114576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97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Solution ?</a:t>
            </a:r>
            <a:endParaRPr lang="ko-KR" altLang="en-US" dirty="0"/>
          </a:p>
        </p:txBody>
      </p:sp>
      <p:sp>
        <p:nvSpPr>
          <p:cNvPr id="6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7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pic>
        <p:nvPicPr>
          <p:cNvPr id="2050" name="Picture 2" descr="C:\Users\김민호\Downloads\714px-Onde_electromagnetiqu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94" y="4221088"/>
            <a:ext cx="847157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직사각형 8"/>
              <p:cNvSpPr/>
              <p:nvPr/>
            </p:nvSpPr>
            <p:spPr>
              <a:xfrm>
                <a:off x="620468" y="1268760"/>
                <a:ext cx="3648178" cy="1272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  <m:sup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acc>
                        <m:accPr>
                          <m:chr m:val="⃗"/>
                          <m:ctrlP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acc>
                      <m:r>
                        <a:rPr lang="en-US" altLang="ko-KR" sz="36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ko-KR" sz="3600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  <m:sub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acc>
                            <m:accPr>
                              <m:chr m:val="⃗"/>
                              <m:ctrlP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e>
                          </m:acc>
                        </m:num>
                        <m:den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ko-KR" altLang="en-US" sz="3600" dirty="0"/>
              </a:p>
            </p:txBody>
          </p:sp>
        </mc:Choice>
        <mc:Fallback xmlns="">
          <p:sp>
            <p:nvSpPr>
              <p:cNvPr id="9" name="직사각형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468" y="1268760"/>
                <a:ext cx="3648178" cy="127291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직사각형 9"/>
              <p:cNvSpPr/>
              <p:nvPr/>
            </p:nvSpPr>
            <p:spPr>
              <a:xfrm>
                <a:off x="620468" y="2824525"/>
                <a:ext cx="3665747" cy="1272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  <m:sup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acc>
                        <m:accPr>
                          <m:chr m:val="⃗"/>
                          <m:ctrlP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acc>
                      <m:r>
                        <a:rPr lang="en-US" altLang="ko-KR" sz="36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ko-KR" sz="3600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  <m:sub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acc>
                            <m:accPr>
                              <m:chr m:val="⃗"/>
                              <m:ctrlP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</m:acc>
                        </m:num>
                        <m:den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ko-KR" altLang="en-US" sz="3600" dirty="0"/>
              </a:p>
            </p:txBody>
          </p:sp>
        </mc:Choice>
        <mc:Fallback xmlns="">
          <p:sp>
            <p:nvSpPr>
              <p:cNvPr id="10" name="직사각형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468" y="2824525"/>
                <a:ext cx="3665747" cy="127291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직사각형 10"/>
              <p:cNvSpPr/>
              <p:nvPr/>
            </p:nvSpPr>
            <p:spPr>
              <a:xfrm>
                <a:off x="5076056" y="2060847"/>
                <a:ext cx="3164584" cy="1204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  <m:sup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3600" b="0" i="1" smtClean="0">
                          <a:latin typeface="Cambria Math"/>
                          <a:ea typeface="Cambria Math"/>
                        </a:rPr>
                        <m:t>𝑓</m:t>
                      </m:r>
                      <m:r>
                        <a:rPr lang="en-US" altLang="ko-KR" sz="3600" b="0" i="1" smtClean="0">
                          <a:latin typeface="Cambria Math"/>
                          <a:ea typeface="Cambria Math"/>
                        </a:rPr>
                        <m:t> =</m:t>
                      </m:r>
                      <m:f>
                        <m:fPr>
                          <m:ctrlP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num>
                        <m:den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ko-KR" altLang="en-US" sz="3600" dirty="0"/>
              </a:p>
            </p:txBody>
          </p:sp>
        </mc:Choice>
        <mc:Fallback xmlns="">
          <p:sp>
            <p:nvSpPr>
              <p:cNvPr id="11" name="직사각형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060847"/>
                <a:ext cx="3164584" cy="12041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오른쪽 중괄호 7"/>
          <p:cNvSpPr/>
          <p:nvPr/>
        </p:nvSpPr>
        <p:spPr>
          <a:xfrm>
            <a:off x="4268646" y="1905216"/>
            <a:ext cx="591386" cy="181181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날짜 개체 틀 3"/>
          <p:cNvSpPr txBox="1">
            <a:spLocks/>
          </p:cNvSpPr>
          <p:nvPr/>
        </p:nvSpPr>
        <p:spPr>
          <a:xfrm>
            <a:off x="2699792" y="6309319"/>
            <a:ext cx="5616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 smtClean="0"/>
              <a:t>: http</a:t>
            </a:r>
            <a:r>
              <a:rPr lang="en-US" altLang="ko-KR" sz="800" dirty="0"/>
              <a:t>://upload.wikimedia.org/wikipedia/commons/3/35/Onde_electromagnetique.svg</a:t>
            </a:r>
            <a:endParaRPr lang="ko-KR" altLang="en-US" sz="800" dirty="0"/>
          </a:p>
        </p:txBody>
      </p:sp>
    </p:spTree>
    <p:extLst>
      <p:ext uri="{BB962C8B-B14F-4D97-AF65-F5344CB8AC3E}">
        <p14:creationId xmlns:p14="http://schemas.microsoft.com/office/powerpoint/2010/main" val="105462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숙제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이공계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내용 개체 틀 3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600200"/>
                <a:ext cx="8229600" cy="4525963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ko-KR" altLang="en-US" dirty="0" smtClean="0"/>
                  <a:t>전자기파의 운동방정식인 </a:t>
                </a:r>
                <a:r>
                  <a:rPr lang="en-US" altLang="ko-KR" dirty="0" smtClean="0"/>
                  <a:t>Maxwell’s equation</a:t>
                </a:r>
                <a:r>
                  <a:rPr lang="ko-KR" altLang="en-US" dirty="0" smtClean="0"/>
                  <a:t>에 따르면 </a:t>
                </a:r>
                <a:r>
                  <a:rPr lang="en-US" altLang="ko-KR" dirty="0"/>
                  <a:t/>
                </a:r>
                <a:br>
                  <a:rPr lang="en-US" altLang="ko-KR" dirty="0"/>
                </a:br>
                <a:r>
                  <a:rPr lang="ko-KR" altLang="en-US" dirty="0" smtClean="0"/>
                  <a:t>전자기파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𝜙</m:t>
                    </m:r>
                  </m:oMath>
                </a14:m>
                <a:r>
                  <a:rPr lang="ko-KR" altLang="en-US" dirty="0" smtClean="0"/>
                  <a:t>가 만족하는 방정식은 다음을 만족한다</a:t>
                </a:r>
                <a:r>
                  <a:rPr lang="en-US" altLang="ko-KR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/>
                            </a:rPr>
                            <m:t>𝜙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ko-K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/>
                            </a:rPr>
                            <m:t>𝜙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ko-K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/>
                            </a:rPr>
                            <m:t>𝜙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ko-KR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/>
                            </a:rPr>
                            <m:t>𝜙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ko-KR" b="0" i="1" smtClean="0">
                          <a:latin typeface="Cambria Math"/>
                        </a:rPr>
                        <m:t>=0   −−(1)</m:t>
                      </m:r>
                    </m:oMath>
                  </m:oMathPara>
                </a14:m>
                <a:endParaRPr lang="en-US" altLang="ko-KR" dirty="0" smtClean="0"/>
              </a:p>
              <a:p>
                <a:pPr marL="0" indent="0">
                  <a:buNone/>
                </a:pPr>
                <a:r>
                  <a:rPr lang="en-US" altLang="ko-KR" dirty="0" smtClean="0"/>
                  <a:t/>
                </a:r>
                <a:br>
                  <a:rPr lang="en-US" altLang="ko-KR" dirty="0" smtClean="0"/>
                </a:br>
                <a:r>
                  <a:rPr lang="en-US" altLang="ko-KR" dirty="0" smtClean="0"/>
                  <a:t>1</a:t>
                </a:r>
                <a:r>
                  <a:rPr lang="ko-KR" altLang="en-US" dirty="0" smtClean="0"/>
                  <a:t>차원 공간으로 진행하는 </a:t>
                </a:r>
                <a:r>
                  <a:rPr lang="ko-KR" altLang="en-US" dirty="0" err="1" smtClean="0"/>
                  <a:t>평면파의</a:t>
                </a:r>
                <a:r>
                  <a:rPr lang="ko-KR" altLang="en-US" dirty="0" smtClean="0"/>
                  <a:t> 경우 </a:t>
                </a:r>
                <a:endParaRPr lang="ko-KR" alt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/>
                            </a:rPr>
                            <m:t>𝜙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ko-KR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/>
                            </a:rPr>
                            <m:t>𝜙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ko-KR" b="0" i="1" smtClean="0">
                          <a:latin typeface="Cambria Math"/>
                        </a:rPr>
                        <m:t>=0                             −− (2)</m:t>
                      </m:r>
                    </m:oMath>
                  </m:oMathPara>
                </a14:m>
                <a:endParaRPr lang="en-US" altLang="ko-KR" dirty="0" smtClean="0"/>
              </a:p>
              <a:p>
                <a:pPr marL="0" indent="0">
                  <a:buNone/>
                </a:pPr>
                <a:r>
                  <a:rPr lang="ko-KR" altLang="en-US" dirty="0" err="1" smtClean="0"/>
                  <a:t>로</a:t>
                </a:r>
                <a:r>
                  <a:rPr lang="ko-KR" altLang="en-US" dirty="0" smtClean="0"/>
                  <a:t> 간단해진다</a:t>
                </a:r>
                <a:r>
                  <a:rPr lang="en-US" altLang="ko-KR" dirty="0" smtClean="0"/>
                  <a:t>. </a:t>
                </a:r>
              </a:p>
              <a:p>
                <a:pPr marL="514350" indent="-514350">
                  <a:buAutoNum type="alphaLcParenR"/>
                </a:pPr>
                <a:r>
                  <a:rPr lang="ko-KR" altLang="en-US" dirty="0" smtClean="0"/>
                  <a:t>식 </a:t>
                </a:r>
                <a:r>
                  <a:rPr lang="en-US" altLang="ko-KR" dirty="0" smtClean="0"/>
                  <a:t>(2) </a:t>
                </a:r>
                <a:r>
                  <a:rPr lang="ko-KR" altLang="en-US" dirty="0" smtClean="0"/>
                  <a:t>는 속도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±</m:t>
                    </m:r>
                    <m:r>
                      <a:rPr lang="en-US" altLang="ko-KR" b="0" i="1" smtClean="0">
                        <a:latin typeface="Cambria Math"/>
                      </a:rPr>
                      <m:t>𝑐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ko-KR" altLang="en-US" dirty="0" err="1" smtClean="0"/>
                  <a:t>로</a:t>
                </a:r>
                <a:r>
                  <a:rPr lang="ko-KR" altLang="en-US" dirty="0" smtClean="0"/>
                  <a:t> 전파하는 파동의 방정식임을 </a:t>
                </a:r>
                <a:r>
                  <a:rPr lang="en-US" altLang="ko-KR" dirty="0" smtClean="0"/>
                  <a:t/>
                </a:r>
                <a:br>
                  <a:rPr lang="en-US" altLang="ko-KR" dirty="0" smtClean="0"/>
                </a:br>
                <a:r>
                  <a:rPr lang="ko-KR" altLang="en-US" dirty="0" smtClean="0"/>
                  <a:t>보이시오</a:t>
                </a:r>
                <a:r>
                  <a:rPr lang="en-US" altLang="ko-KR" dirty="0" smtClean="0"/>
                  <a:t>.</a:t>
                </a:r>
              </a:p>
              <a:p>
                <a:pPr marL="514350" indent="-514350">
                  <a:buAutoNum type="alphaLcParenR"/>
                </a:pPr>
                <a:endParaRPr lang="en-US" altLang="ko-KR" dirty="0" smtClean="0"/>
              </a:p>
              <a:p>
                <a:pPr marL="0" indent="0">
                  <a:buNone/>
                </a:pPr>
                <a:r>
                  <a:rPr lang="en-US" altLang="ko-KR" dirty="0" smtClean="0"/>
                  <a:t>b) </a:t>
                </a:r>
                <a:r>
                  <a:rPr lang="ko-KR" altLang="en-US" dirty="0" smtClean="0"/>
                  <a:t>이 방정식이 </a:t>
                </a:r>
                <a:r>
                  <a:rPr lang="en-US" altLang="ko-KR" dirty="0" err="1" smtClean="0"/>
                  <a:t>Galilei</a:t>
                </a:r>
                <a:r>
                  <a:rPr lang="en-US" altLang="ko-KR" dirty="0" smtClean="0"/>
                  <a:t> </a:t>
                </a:r>
                <a:r>
                  <a:rPr lang="ko-KR" altLang="en-US" dirty="0" smtClean="0"/>
                  <a:t>변환에 관하여 불변하지 않음을 보이시오</a:t>
                </a:r>
                <a:r>
                  <a:rPr lang="en-US" altLang="ko-KR" dirty="0" smtClean="0"/>
                  <a:t>. </a:t>
                </a:r>
              </a:p>
              <a:p>
                <a:pPr marL="0" indent="0">
                  <a:buNone/>
                </a:pPr>
                <a:endParaRPr lang="en-US" altLang="ko-KR" dirty="0" smtClean="0"/>
              </a:p>
              <a:p>
                <a:endParaRPr lang="ko-KR" altLang="en-US" dirty="0"/>
              </a:p>
              <a:p>
                <a:endParaRPr lang="ko-KR" altLang="en-US" dirty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4" name="내용 개체 틀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600200"/>
                <a:ext cx="8229600" cy="4525963"/>
              </a:xfrm>
              <a:blipFill rotWithShape="1">
                <a:blip r:embed="rId2"/>
                <a:stretch>
                  <a:fillRect l="-1111" t="-2291" r="-185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20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숙제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비 이공계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smtClean="0"/>
              <a:t>앞서 배운 바와 같이 빛이 유한한 속도로 움직인다는 사실을 관측을 통해 최초로  유추했던 사람은 </a:t>
            </a:r>
            <a:r>
              <a:rPr lang="en-US" altLang="ko-KR" dirty="0" err="1" smtClean="0"/>
              <a:t>Rømer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err="1" smtClean="0"/>
              <a:t>Rømer</a:t>
            </a:r>
            <a:r>
              <a:rPr lang="ko-KR" altLang="en-US" dirty="0" smtClean="0"/>
              <a:t>가 어떠한 생각을 갖고 그것이 빛의 속도와 연관이 있다고 주장했는지 자세히 설명하고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주장을 따라 직접 계산하면 빛의 속도가 얼마가 나오는지 확인하시오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만약 계산한 결과가 </a:t>
            </a:r>
            <a:r>
              <a:rPr lang="en-US" altLang="ko-KR" dirty="0" smtClean="0"/>
              <a:t>Huygens</a:t>
            </a:r>
            <a:r>
              <a:rPr lang="ko-KR" altLang="en-US" dirty="0" smtClean="0"/>
              <a:t>가 당시에 계산했던 결과와 다르다면 왜 그런지 설명하시오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040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20120430\pic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188" y="1196752"/>
            <a:ext cx="6020132" cy="4514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+mn-lt"/>
              </a:rPr>
              <a:t>Wave Equation</a:t>
            </a:r>
            <a:endParaRPr lang="ko-KR" altLang="en-US" dirty="0">
              <a:latin typeface="+mn-lt"/>
            </a:endParaRPr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2</a:t>
            </a:fld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직사각형 8"/>
              <p:cNvSpPr/>
              <p:nvPr/>
            </p:nvSpPr>
            <p:spPr>
              <a:xfrm>
                <a:off x="1259632" y="5249160"/>
                <a:ext cx="6672596" cy="1204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  <m:sup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ko-KR" sz="3600" b="0" i="1" smtClean="0">
                          <a:latin typeface="Cambria Math"/>
                          <a:ea typeface="Cambria Math"/>
                        </a:rPr>
                        <m:t>𝑓</m:t>
                      </m:r>
                      <m:r>
                        <a:rPr lang="en-US" altLang="ko-KR" sz="3600" b="0" i="1" smtClean="0">
                          <a:latin typeface="Cambria Math"/>
                          <a:ea typeface="Cambria Math"/>
                        </a:rPr>
                        <m:t> (</m:t>
                      </m:r>
                      <m:acc>
                        <m:accPr>
                          <m:chr m:val="⃗"/>
                          <m:ctrlP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acc>
                      <m:r>
                        <a:rPr lang="en-US" altLang="ko-KR" sz="3600" b="0" i="1" smtClean="0">
                          <a:latin typeface="Cambria Math"/>
                          <a:ea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</m:acc>
                      <m:r>
                        <a:rPr lang="en-US" altLang="ko-KR" sz="36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altLang="ko-KR" sz="3600" b="0" i="1" smtClean="0">
                          <a:latin typeface="Cambria Math"/>
                          <a:ea typeface="Cambria Math"/>
                        </a:rPr>
                        <m:t>) =</m:t>
                      </m:r>
                      <m:f>
                        <m:fPr>
                          <m:ctrlP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 (</m:t>
                          </m:r>
                          <m:acc>
                            <m:accPr>
                              <m:chr m:val="⃗"/>
                              <m:ctrlPr>
                                <a:rPr lang="en-US" altLang="ko-KR" sz="3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n-US" altLang="ko-KR" sz="3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600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</m:acc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altLang="ko-KR" sz="36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altLang="ko-KR" sz="3600" b="0" i="1" dirty="0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altLang="ko-KR" sz="3600" b="0" i="1" dirty="0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ko-KR" altLang="en-US" sz="3600" dirty="0"/>
              </a:p>
            </p:txBody>
          </p:sp>
        </mc:Choice>
        <mc:Fallback xmlns="">
          <p:sp>
            <p:nvSpPr>
              <p:cNvPr id="9" name="직사각형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249160"/>
                <a:ext cx="6672596" cy="12041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60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latin typeface="+mn-lt"/>
              </a:rPr>
              <a:t>Maxwell’s Equations</a:t>
            </a:r>
            <a:br>
              <a:rPr lang="en-US" altLang="ko-KR" dirty="0" smtClean="0">
                <a:latin typeface="+mn-lt"/>
              </a:rPr>
            </a:br>
            <a:r>
              <a:rPr lang="en-US" altLang="ko-KR" dirty="0" smtClean="0">
                <a:latin typeface="+mn-lt"/>
              </a:rPr>
              <a:t>in vacuum</a:t>
            </a:r>
            <a:endParaRPr lang="ko-KR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내용 개체 틀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1"/>
                <a:ext cx="4038600" cy="2620888"/>
              </a:xfrm>
            </p:spPr>
            <p:txBody>
              <a:bodyPr>
                <a:noAutofit/>
              </a:bodyPr>
              <a:lstStyle/>
              <a:p>
                <a:r>
                  <a:rPr lang="en-US" altLang="ko-KR" sz="3000" dirty="0" smtClean="0"/>
                  <a:t>Gauss’s law </a:t>
                </a:r>
                <a:r>
                  <a:rPr lang="en-US" altLang="ko-KR" sz="3000" b="1" dirty="0" smtClean="0"/>
                  <a:t/>
                </a:r>
                <a:br>
                  <a:rPr lang="en-US" altLang="ko-KR" sz="3000" b="1" dirty="0" smtClean="0"/>
                </a:br>
                <a14:m>
                  <m:oMath xmlns:m="http://schemas.openxmlformats.org/officeDocument/2006/math"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ko-KR" altLang="en-US" sz="30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acc>
                          <m:accPr>
                            <m:chr m:val="⃗"/>
                            <m:ctrlPr>
                              <a:rPr lang="en-US" altLang="ko-KR" sz="30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ko-KR" sz="3000" b="0" i="1" smtClean="0">
                                <a:latin typeface="Cambria Math"/>
                              </a:rPr>
                              <m:t>𝐸</m:t>
                            </m:r>
                          </m:e>
                        </m:acc>
                        <m:r>
                          <a:rPr lang="en-US" altLang="ko-KR" sz="3000" b="0" i="1" smtClean="0">
                            <a:latin typeface="Cambria Math"/>
                          </a:rPr>
                          <m:t>⋅</m:t>
                        </m:r>
                        <m:r>
                          <a:rPr lang="en-US" altLang="ko-KR" sz="3000" b="0" i="1" smtClean="0">
                            <a:latin typeface="Cambria Math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altLang="ko-KR" sz="30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ko-KR" sz="3000" b="0" i="1" smtClean="0">
                                <a:latin typeface="Cambria Math"/>
                              </a:rPr>
                              <m:t>𝐴</m:t>
                            </m:r>
                          </m:e>
                        </m:acc>
                        <m:r>
                          <a:rPr lang="en-US" altLang="ko-KR" sz="30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altLang="ko-KR" sz="3000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ko-KR" sz="3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3000" b="0" i="1" smtClean="0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altLang="ko-KR" sz="3000" b="0" i="1" smtClean="0">
                                    <a:latin typeface="Cambria Math"/>
                                  </a:rPr>
                                  <m:t>𝑒𝑛𝑐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ko-KR" sz="3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3000" b="0" i="1" smtClean="0">
                                    <a:latin typeface="Cambria Math"/>
                                  </a:rPr>
                                  <m:t>𝜖</m:t>
                                </m:r>
                              </m:e>
                              <m:sub>
                                <m:r>
                                  <a:rPr lang="en-US" altLang="ko-KR" sz="3000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endParaRPr lang="en-US" altLang="ko-KR" sz="30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subHide m:val="on"/>
                          <m:supHide m:val="on"/>
                          <m:ctrlPr>
                            <a:rPr lang="ko-KR" altLang="en-US" sz="300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en-US" altLang="ko-KR" sz="30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altLang="ko-KR" sz="3000" b="0" i="1" smtClean="0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  <m:r>
                            <a:rPr lang="en-US" altLang="ko-KR" sz="3000" b="0" i="1" smtClean="0">
                              <a:latin typeface="Cambria Math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ko-KR" altLang="en-US" sz="3000" dirty="0"/>
              </a:p>
            </p:txBody>
          </p:sp>
        </mc:Choice>
        <mc:Fallback xmlns="">
          <p:sp>
            <p:nvSpPr>
              <p:cNvPr id="4" name="내용 개체 틀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1"/>
                <a:ext cx="4038600" cy="2620888"/>
              </a:xfrm>
              <a:blipFill rotWithShape="1">
                <a:blip r:embed="rId2"/>
                <a:stretch>
                  <a:fillRect l="-3017" t="-3030" b="-186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내용 개체 틀 8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600201"/>
                <a:ext cx="4038600" cy="2116832"/>
              </a:xfrm>
            </p:spPr>
            <p:txBody>
              <a:bodyPr>
                <a:noAutofit/>
              </a:bodyPr>
              <a:lstStyle/>
              <a:p>
                <a:r>
                  <a:rPr lang="en-US" altLang="ko-KR" sz="3000" dirty="0" smtClean="0"/>
                  <a:t>Faraday’s law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subHide m:val="on"/>
                          <m:supHide m:val="on"/>
                          <m:ctrlPr>
                            <a:rPr lang="ko-KR" altLang="en-US" sz="300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  <m:r>
                            <a:rPr lang="en-US" altLang="ko-KR" sz="30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altLang="ko-KR" sz="3000" b="0" i="1" smtClean="0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altLang="ko-KR" sz="3000" b="0" i="1" smtClean="0">
                              <a:latin typeface="Cambria Math"/>
                            </a:rPr>
                            <m:t>=−</m:t>
                          </m:r>
                          <m:f>
                            <m:f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altLang="ko-KR" sz="3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3000" b="0" i="0" smtClean="0">
                                      <a:latin typeface="Cambria Math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altLang="ko-KR" sz="3000" b="0" i="1" smtClean="0">
                                      <a:latin typeface="Cambria Math"/>
                                    </a:rPr>
                                    <m:t>𝐵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altLang="ko-KR" sz="3000" dirty="0" smtClean="0"/>
              </a:p>
            </p:txBody>
          </p:sp>
        </mc:Choice>
        <mc:Fallback xmlns="">
          <p:sp>
            <p:nvSpPr>
              <p:cNvPr id="9" name="내용 개체 틀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600201"/>
                <a:ext cx="4038600" cy="2116832"/>
              </a:xfrm>
              <a:blipFill rotWithShape="1">
                <a:blip r:embed="rId3"/>
                <a:stretch>
                  <a:fillRect l="-3172" t="-374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3</a:t>
            </a:fld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025383" y="4481118"/>
                <a:ext cx="5461047" cy="17649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Font typeface="Arial" pitchFamily="34" charset="0"/>
                  <a:buChar char="•"/>
                </a:pPr>
                <a:r>
                  <a:rPr lang="en-US" altLang="ko-KR" sz="3000" dirty="0" smtClean="0"/>
                  <a:t>Ampere-Maxwell law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subHide m:val="on"/>
                          <m:supHide m:val="on"/>
                          <m:ctrlPr>
                            <a:rPr lang="ko-KR" altLang="en-US" sz="300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en-US" altLang="ko-KR" sz="30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altLang="ko-KR" sz="3000" b="0" i="1" smtClean="0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altLang="ko-KR" sz="3000" b="0" i="1" smtClean="0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f>
                            <m:f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altLang="ko-KR" sz="3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3000" b="0" i="0" smtClean="0">
                                      <a:latin typeface="Cambria Math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altLang="ko-KR" sz="3000" b="0" i="1" smtClean="0">
                                      <a:latin typeface="Cambria Math"/>
                                    </a:rPr>
                                    <m:t>𝐸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US" altLang="ko-KR" sz="30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𝑒𝑛𝑐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ko-KR" altLang="en-US" sz="3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383" y="4481118"/>
                <a:ext cx="5461047" cy="1764907"/>
              </a:xfrm>
              <a:prstGeom prst="rect">
                <a:avLst/>
              </a:prstGeom>
              <a:blipFill rotWithShape="1">
                <a:blip r:embed="rId4"/>
                <a:stretch>
                  <a:fillRect l="-2232" t="-448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83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latin typeface="+mn-lt"/>
              </a:rPr>
              <a:t>Permittivity and Permeability</a:t>
            </a:r>
            <a:br>
              <a:rPr lang="en-US" altLang="ko-KR" dirty="0" smtClean="0">
                <a:latin typeface="+mn-lt"/>
              </a:rPr>
            </a:br>
            <a:r>
              <a:rPr lang="en-US" altLang="ko-KR" dirty="0" smtClean="0">
                <a:latin typeface="+mn-lt"/>
              </a:rPr>
              <a:t>in vacuum</a:t>
            </a:r>
            <a:endParaRPr lang="ko-KR" altLang="en-US" dirty="0">
              <a:latin typeface="+mn-lt"/>
            </a:endParaRPr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59632" y="2276872"/>
                <a:ext cx="5024709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3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3000" b="0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ko-KR" sz="30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ko-KR" sz="3000" b="0" i="1" smtClean="0">
                        <a:latin typeface="Cambria Math"/>
                      </a:rPr>
                      <m:t>=4</m:t>
                    </m:r>
                    <m:r>
                      <a:rPr lang="en-US" altLang="ko-KR" sz="3000" b="0" i="1" smtClean="0">
                        <a:latin typeface="Cambria Math"/>
                      </a:rPr>
                      <m:t>𝜋</m:t>
                    </m:r>
                    <m:r>
                      <a:rPr lang="en-US" altLang="ko-KR" sz="3000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altLang="ko-KR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30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altLang="ko-KR" sz="3000" b="0" i="1" smtClean="0">
                            <a:latin typeface="Cambria Math"/>
                          </a:rPr>
                          <m:t>−7</m:t>
                        </m:r>
                      </m:sup>
                    </m:sSup>
                    <m:r>
                      <a:rPr lang="en-US" altLang="ko-KR" sz="30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3000" b="0" i="0" smtClean="0">
                        <a:latin typeface="Cambria Math"/>
                      </a:rPr>
                      <m:t>V</m:t>
                    </m:r>
                    <m:r>
                      <a:rPr lang="en-US" altLang="ko-KR" sz="3000" b="0" i="0" smtClean="0">
                        <a:latin typeface="Cambria Math"/>
                      </a:rPr>
                      <m:t>⋅</m:t>
                    </m:r>
                    <m:r>
                      <m:rPr>
                        <m:sty m:val="p"/>
                      </m:rPr>
                      <a:rPr lang="en-US" altLang="ko-KR" sz="3000" b="0" i="0" smtClean="0">
                        <a:latin typeface="Cambria Math"/>
                      </a:rPr>
                      <m:t>s</m:t>
                    </m:r>
                    <m:r>
                      <a:rPr lang="en-US" altLang="ko-KR" sz="3000" b="0" i="0" smtClean="0">
                        <a:latin typeface="Cambria Math"/>
                      </a:rPr>
                      <m:t>/(</m:t>
                    </m:r>
                    <m:r>
                      <m:rPr>
                        <m:sty m:val="p"/>
                      </m:rPr>
                      <a:rPr lang="en-US" altLang="ko-KR" sz="3000" b="0" i="0" smtClean="0">
                        <a:latin typeface="Cambria Math"/>
                      </a:rPr>
                      <m:t>A</m:t>
                    </m:r>
                    <m:r>
                      <a:rPr lang="en-US" altLang="ko-KR" sz="3000" b="0" i="0" smtClean="0">
                        <a:latin typeface="Cambria Math"/>
                      </a:rPr>
                      <m:t>⋅</m:t>
                    </m:r>
                    <m:r>
                      <m:rPr>
                        <m:sty m:val="p"/>
                      </m:rPr>
                      <a:rPr lang="en-US" altLang="ko-KR" sz="3000" b="0" i="0" smtClean="0">
                        <a:latin typeface="Cambria Math"/>
                      </a:rPr>
                      <m:t>m</m:t>
                    </m:r>
                    <m:r>
                      <a:rPr lang="en-US" altLang="ko-KR" sz="3000" b="0" i="0" smtClean="0">
                        <a:latin typeface="Cambria Math"/>
                      </a:rPr>
                      <m:t>)</m:t>
                    </m:r>
                  </m:oMath>
                </a14:m>
                <a:r>
                  <a:rPr lang="ko-KR" altLang="en-US" sz="3000" dirty="0" smtClean="0"/>
                  <a:t> </a:t>
                </a:r>
                <a:endParaRPr lang="ko-KR" altLang="en-US" sz="3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276872"/>
                <a:ext cx="5024709" cy="5539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259632" y="1556792"/>
            <a:ext cx="43122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Vacuum permeability</a:t>
            </a:r>
            <a:endParaRPr lang="ko-KR" altLang="en-US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1259632" y="3140968"/>
            <a:ext cx="412946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Vacuum permittivity</a:t>
            </a:r>
            <a:endParaRPr lang="ko-KR" alt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269916" y="3694966"/>
                <a:ext cx="5427127" cy="1073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sz="3000" b="0" i="1" smtClean="0">
                              <a:latin typeface="Cambria Math"/>
                            </a:rPr>
                            <m:t>𝜖</m:t>
                          </m:r>
                        </m:e>
                        <m:sub>
                          <m:r>
                            <a:rPr lang="en-US" altLang="ko-KR" sz="3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altLang="ko-KR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sz="3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b/>
                            <m:sup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altLang="ko-KR" sz="3000" b="0" i="1" smtClean="0">
                          <a:latin typeface="Cambria Math"/>
                        </a:rPr>
                        <m:t>≃8.85×</m:t>
                      </m:r>
                      <m:sSup>
                        <m:sSupPr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30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altLang="ko-KR" sz="3000" b="0" i="1" smtClean="0">
                              <a:latin typeface="Cambria Math"/>
                            </a:rPr>
                            <m:t>−12</m:t>
                          </m:r>
                        </m:sup>
                      </m:sSup>
                      <m:r>
                        <a:rPr lang="en-US" altLang="ko-KR" sz="30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ko-KR" sz="3000" b="0" i="0" smtClean="0">
                          <a:latin typeface="Cambria Math"/>
                        </a:rPr>
                        <m:t>F</m:t>
                      </m:r>
                      <m:r>
                        <a:rPr lang="en-US" altLang="ko-KR" sz="3000" b="0" i="0" smtClean="0">
                          <a:latin typeface="Cambria Math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altLang="ko-KR" sz="3000" b="0" i="0" smtClean="0">
                          <a:latin typeface="Cambria Math"/>
                        </a:rPr>
                        <m:t>m</m:t>
                      </m:r>
                    </m:oMath>
                  </m:oMathPara>
                </a14:m>
                <a:endParaRPr lang="ko-KR" altLang="en-US" sz="3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916" y="3694966"/>
                <a:ext cx="5427127" cy="107337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987824" y="4941168"/>
                <a:ext cx="2983958" cy="959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000" i="1" smtClean="0">
                          <a:latin typeface="Cambria Math"/>
                        </a:rPr>
                        <m:t>→</m:t>
                      </m:r>
                      <m:r>
                        <a:rPr lang="en-US" altLang="ko-KR" sz="3000" b="0" i="1" smtClean="0">
                          <a:latin typeface="Cambria Math"/>
                        </a:rPr>
                        <m:t>  </m:t>
                      </m:r>
                      <m:sSub>
                        <m:sSubPr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sz="3000" b="0" i="1" smtClean="0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3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altLang="ko-KR" sz="3000" b="0" i="1" smtClean="0">
                          <a:latin typeface="Cambria Math"/>
                        </a:rPr>
                        <m:t>×</m:t>
                      </m:r>
                      <m:sSub>
                        <m:sSubPr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sz="3000" b="0" i="1" smtClean="0">
                              <a:latin typeface="Cambria Math"/>
                            </a:rPr>
                            <m:t>𝜖</m:t>
                          </m:r>
                        </m:e>
                        <m:sub>
                          <m:r>
                            <a:rPr lang="en-US" altLang="ko-KR" sz="3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altLang="ko-KR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3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sz="3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ko-KR" altLang="en-US" sz="3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941168"/>
                <a:ext cx="2983958" cy="9598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344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G:\20120430\pic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24744"/>
            <a:ext cx="5040560" cy="377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+mn-lt"/>
              </a:rPr>
              <a:t>Gauss’s Law</a:t>
            </a:r>
            <a:endParaRPr lang="ko-KR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내용 개체 틀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51520" y="4797152"/>
                <a:ext cx="8424936" cy="1584176"/>
              </a:xfrm>
            </p:spPr>
            <p:txBody>
              <a:bodyPr>
                <a:noAutofit/>
              </a:bodyPr>
              <a:lstStyle/>
              <a:p>
                <a:r>
                  <a:rPr lang="en-US" altLang="ko-KR" sz="3000" dirty="0" smtClean="0"/>
                  <a:t>A differential form of Gauss’s law </a:t>
                </a:r>
                <a:r>
                  <a:rPr lang="en-US" altLang="ko-KR" sz="3000" b="1" dirty="0" smtClean="0"/>
                  <a:t/>
                </a:r>
                <a:br>
                  <a:rPr lang="en-US" altLang="ko-KR" sz="3000" b="1" dirty="0" smtClean="0"/>
                </a:br>
                <a14:m>
                  <m:oMath xmlns:m="http://schemas.openxmlformats.org/officeDocument/2006/math"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ko-KR" altLang="en-US" sz="30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acc>
                          <m:accPr>
                            <m:chr m:val="⃗"/>
                            <m:ctrlPr>
                              <a:rPr lang="en-US" altLang="ko-KR" sz="30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ko-KR" sz="3000" b="0" i="1" smtClean="0">
                                <a:latin typeface="Cambria Math"/>
                              </a:rPr>
                              <m:t>𝐸</m:t>
                            </m:r>
                          </m:e>
                        </m:acc>
                        <m:r>
                          <a:rPr lang="en-US" altLang="ko-KR" sz="3000" b="0" i="1" smtClean="0">
                            <a:latin typeface="Cambria Math"/>
                          </a:rPr>
                          <m:t>⋅</m:t>
                        </m:r>
                        <m:r>
                          <a:rPr lang="en-US" altLang="ko-KR" sz="3000" b="0" i="1" smtClean="0">
                            <a:latin typeface="Cambria Math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altLang="ko-KR" sz="30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ko-KR" sz="3000" b="0" i="1" smtClean="0">
                                <a:latin typeface="Cambria Math"/>
                              </a:rPr>
                              <m:t>𝐴</m:t>
                            </m:r>
                          </m:e>
                        </m:acc>
                        <m:r>
                          <a:rPr lang="en-US" altLang="ko-KR" sz="30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altLang="ko-KR" sz="3000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ko-KR" sz="3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3000" b="0" i="1" smtClean="0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altLang="ko-KR" sz="3000" b="0" i="1" smtClean="0">
                                    <a:latin typeface="Cambria Math"/>
                                  </a:rPr>
                                  <m:t>𝑒𝑛𝑐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ko-KR" sz="3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3000" b="0" i="1" smtClean="0">
                                    <a:latin typeface="Cambria Math"/>
                                  </a:rPr>
                                  <m:t>𝜖</m:t>
                                </m:r>
                              </m:e>
                              <m:sub>
                                <m:r>
                                  <a:rPr lang="en-US" altLang="ko-KR" sz="3000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nary>
                    <m:r>
                      <a:rPr lang="en-US" altLang="ko-KR" sz="3000" b="0" i="1" smtClean="0">
                        <a:latin typeface="Cambria Math"/>
                      </a:rPr>
                      <m:t>     →      </m:t>
                    </m:r>
                    <m:acc>
                      <m:accPr>
                        <m:chr m:val="⃗"/>
                        <m:ctrlPr>
                          <a:rPr lang="en-US" altLang="ko-KR" sz="30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altLang="ko-KR" sz="3000" b="0" i="1" smtClean="0">
                            <a:latin typeface="Cambria Math"/>
                            <a:ea typeface="Cambria Math"/>
                          </a:rPr>
                          <m:t>𝛻</m:t>
                        </m:r>
                      </m:e>
                    </m:acc>
                    <m:r>
                      <a:rPr lang="en-US" altLang="ko-KR" sz="3000" b="0" i="1" smtClean="0">
                        <a:latin typeface="Cambria Math"/>
                        <a:ea typeface="Cambria Math"/>
                      </a:rPr>
                      <m:t>⋅</m:t>
                    </m:r>
                    <m:acc>
                      <m:accPr>
                        <m:chr m:val="⃗"/>
                        <m:ctrlPr>
                          <a:rPr lang="en-US" altLang="ko-KR" sz="30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altLang="ko-KR" sz="3000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</m:acc>
                    <m:r>
                      <a:rPr lang="en-US" altLang="ko-KR" sz="30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altLang="ko-KR" sz="3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ko-KR" sz="3000" b="0" i="1" smtClean="0">
                            <a:latin typeface="Cambria Math"/>
                            <a:ea typeface="Cambria Math"/>
                          </a:rPr>
                          <m:t>𝜌</m:t>
                        </m:r>
                      </m:num>
                      <m:den>
                        <m:sSub>
                          <m:sSubPr>
                            <m:ctrlPr>
                              <a:rPr lang="en-US" altLang="ko-KR" sz="3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3000" b="0" i="1" smtClean="0">
                                <a:latin typeface="Cambria Math"/>
                                <a:ea typeface="Cambria Math"/>
                              </a:rPr>
                              <m:t>𝜖</m:t>
                            </m:r>
                          </m:e>
                          <m:sub>
                            <m:r>
                              <a:rPr lang="en-US" altLang="ko-KR" sz="30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altLang="ko-KR" sz="3000" b="0" dirty="0" smtClean="0">
                  <a:ea typeface="Cambria Math"/>
                </a:endParaRPr>
              </a:p>
              <a:p>
                <a:endParaRPr lang="en-US" altLang="ko-KR" sz="30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4" name="내용 개체 틀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51520" y="4797152"/>
                <a:ext cx="8424936" cy="1584176"/>
              </a:xfrm>
              <a:blipFill rotWithShape="1">
                <a:blip r:embed="rId3"/>
                <a:stretch>
                  <a:fillRect l="-1447" t="-5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6449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:\20120430\pic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268760"/>
            <a:ext cx="499365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+mn-lt"/>
              </a:rPr>
              <a:t>Parallel-Plate Capacitor</a:t>
            </a:r>
            <a:endParaRPr lang="ko-KR" altLang="en-US" dirty="0">
              <a:latin typeface="+mn-lt"/>
            </a:endParaRPr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70771" y="4869160"/>
                <a:ext cx="7845417" cy="16153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subHide m:val="on"/>
                          <m:supHide m:val="on"/>
                          <m:ctrlPr>
                            <a:rPr lang="ko-KR" alt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  <m:r>
                            <a:rPr lang="en-US" altLang="ko-KR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altLang="ko-KR" b="0" i="1" smtClean="0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  <m:r>
                            <a:rPr lang="en-US" altLang="ko-KR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altLang="ko-KR" b="0" i="1" smtClean="0">
                              <a:latin typeface="Cambria Math"/>
                            </a:rPr>
                            <m:t>𝐸</m:t>
                          </m:r>
                          <m:r>
                            <a:rPr lang="en-US" altLang="ko-KR" b="0" i="1" smtClean="0">
                              <a:latin typeface="Cambria Math"/>
                            </a:rPr>
                            <m:t>×</m:t>
                          </m:r>
                          <m:r>
                            <a:rPr lang="en-US" altLang="ko-KR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altLang="ko-KR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𝜎</m:t>
                              </m:r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𝐴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  <m:oMath xmlns:m="http://schemas.openxmlformats.org/officeDocument/2006/math">
                      <m:r>
                        <a:rPr lang="en-US" altLang="ko-KR" b="0" i="1" smtClean="0">
                          <a:latin typeface="Cambria Math"/>
                        </a:rPr>
                        <m:t>∴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</m:d>
                      <m:r>
                        <a:rPr lang="en-US" altLang="ko-K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/>
                            </a:rPr>
                            <m:t>𝜎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ko-KR" b="0" dirty="0" smtClean="0"/>
              </a:p>
              <a:p>
                <a:r>
                  <a:rPr lang="ko-KR" altLang="en-US" dirty="0" smtClean="0"/>
                  <a:t>이 결과는 무한 평면 스크린에서의 밝기가 거리에 무관하다는</a:t>
                </a:r>
                <a:r>
                  <a:rPr lang="en-US" altLang="ko-KR" dirty="0"/>
                  <a:t> </a:t>
                </a:r>
                <a:r>
                  <a:rPr lang="ko-KR" altLang="en-US" dirty="0" smtClean="0"/>
                  <a:t>것을 보여줌</a:t>
                </a:r>
                <a:endParaRPr lang="en-US" altLang="ko-KR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771" y="4869160"/>
                <a:ext cx="7845417" cy="1615379"/>
              </a:xfrm>
              <a:prstGeom prst="rect">
                <a:avLst/>
              </a:prstGeom>
              <a:blipFill rotWithShape="1">
                <a:blip r:embed="rId3"/>
                <a:stretch>
                  <a:fillRect l="-622" b="-49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899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G:\20120430\pic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202488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+mn-lt"/>
              </a:rPr>
              <a:t>No </a:t>
            </a:r>
            <a:r>
              <a:rPr lang="en-US" altLang="ko-KR" dirty="0">
                <a:latin typeface="+mn-lt"/>
              </a:rPr>
              <a:t>M</a:t>
            </a:r>
            <a:r>
              <a:rPr lang="en-US" altLang="ko-KR" dirty="0" smtClean="0">
                <a:latin typeface="+mn-lt"/>
              </a:rPr>
              <a:t>agnetic Monopole</a:t>
            </a:r>
            <a:endParaRPr lang="ko-KR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내용 개체 틀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11560" y="4797152"/>
                <a:ext cx="7848872" cy="1512168"/>
              </a:xfrm>
            </p:spPr>
            <p:txBody>
              <a:bodyPr>
                <a:noAutofit/>
              </a:bodyPr>
              <a:lstStyle/>
              <a:p>
                <a:r>
                  <a:rPr lang="en-US" altLang="ko-KR" sz="3000" dirty="0" smtClean="0"/>
                  <a:t>A differential form of this</a:t>
                </a:r>
                <a:r>
                  <a:rPr lang="en-US" altLang="ko-KR" sz="3000" b="1" dirty="0" smtClean="0"/>
                  <a:t/>
                </a:r>
                <a:br>
                  <a:rPr lang="en-US" altLang="ko-KR" sz="3000" b="1" dirty="0" smtClean="0"/>
                </a:br>
                <a14:m>
                  <m:oMath xmlns:m="http://schemas.openxmlformats.org/officeDocument/2006/math"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ko-KR" altLang="en-US" sz="30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acc>
                          <m:accPr>
                            <m:chr m:val="⃗"/>
                            <m:ctrlPr>
                              <a:rPr lang="en-US" altLang="ko-KR" sz="30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ko-KR" sz="3000" b="0" i="1" smtClean="0">
                                <a:latin typeface="Cambria Math"/>
                              </a:rPr>
                              <m:t>𝐵</m:t>
                            </m:r>
                          </m:e>
                        </m:acc>
                        <m:r>
                          <a:rPr lang="en-US" altLang="ko-KR" sz="3000" b="0" i="1" smtClean="0">
                            <a:latin typeface="Cambria Math"/>
                          </a:rPr>
                          <m:t>⋅</m:t>
                        </m:r>
                        <m:r>
                          <a:rPr lang="en-US" altLang="ko-KR" sz="3000" b="0" i="1" smtClean="0">
                            <a:latin typeface="Cambria Math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altLang="ko-KR" sz="30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ko-KR" sz="3000" b="0" i="1" smtClean="0">
                                <a:latin typeface="Cambria Math"/>
                              </a:rPr>
                              <m:t>𝐴</m:t>
                            </m:r>
                          </m:e>
                        </m:acc>
                        <m:r>
                          <a:rPr lang="en-US" altLang="ko-KR" sz="3000" b="0" i="1" smtClean="0">
                            <a:latin typeface="Cambria Math"/>
                          </a:rPr>
                          <m:t>=0</m:t>
                        </m:r>
                      </m:e>
                    </m:nary>
                    <m:r>
                      <a:rPr lang="en-US" altLang="ko-KR" sz="3000" b="0" i="1" smtClean="0">
                        <a:latin typeface="Cambria Math"/>
                      </a:rPr>
                      <m:t>     →     </m:t>
                    </m:r>
                    <m:acc>
                      <m:accPr>
                        <m:chr m:val="⃗"/>
                        <m:ctrlPr>
                          <a:rPr lang="en-US" altLang="ko-KR" sz="30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altLang="ko-KR" sz="3000" b="0" i="1" smtClean="0">
                            <a:latin typeface="Cambria Math"/>
                            <a:ea typeface="Cambria Math"/>
                          </a:rPr>
                          <m:t>𝛻</m:t>
                        </m:r>
                      </m:e>
                    </m:acc>
                    <m:r>
                      <a:rPr lang="en-US" altLang="ko-KR" sz="3000" b="0" i="1" smtClean="0">
                        <a:latin typeface="Cambria Math"/>
                        <a:ea typeface="Cambria Math"/>
                      </a:rPr>
                      <m:t>⋅</m:t>
                    </m:r>
                    <m:acc>
                      <m:accPr>
                        <m:chr m:val="⃗"/>
                        <m:ctrlPr>
                          <a:rPr lang="en-US" altLang="ko-KR" sz="30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altLang="ko-KR" sz="30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acc>
                    <m:r>
                      <a:rPr lang="en-US" altLang="ko-KR" sz="3000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endParaRPr lang="ko-KR" altLang="en-US" sz="3000" dirty="0"/>
              </a:p>
            </p:txBody>
          </p:sp>
        </mc:Choice>
        <mc:Fallback xmlns="">
          <p:sp>
            <p:nvSpPr>
              <p:cNvPr id="4" name="내용 개체 틀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11560" y="4797152"/>
                <a:ext cx="7848872" cy="1512168"/>
              </a:xfrm>
              <a:blipFill rotWithShape="1">
                <a:blip r:embed="rId3"/>
                <a:stretch>
                  <a:fillRect l="-1553" t="-524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449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323528" y="2492896"/>
            <a:ext cx="4286876" cy="136815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+mn-lt"/>
              </a:rPr>
              <a:t>Faraday’s Law</a:t>
            </a:r>
            <a:endParaRPr lang="ko-KR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내용 개체 틀 8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7544" y="4797152"/>
                <a:ext cx="8064896" cy="1540767"/>
              </a:xfrm>
            </p:spPr>
            <p:txBody>
              <a:bodyPr>
                <a:noAutofit/>
              </a:bodyPr>
              <a:lstStyle/>
              <a:p>
                <a:r>
                  <a:rPr lang="en-US" altLang="ko-KR" sz="3000" dirty="0" smtClean="0"/>
                  <a:t>A differential form of Faraday’s law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subHide m:val="on"/>
                          <m:supHide m:val="on"/>
                          <m:ctrlPr>
                            <a:rPr lang="ko-KR" altLang="en-US" sz="300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  <m:r>
                            <a:rPr lang="en-US" altLang="ko-KR" sz="30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altLang="ko-KR" sz="3000" b="0" i="1" smtClean="0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altLang="ko-KR" sz="3000" b="0" i="1" smtClean="0">
                              <a:latin typeface="Cambria Math"/>
                            </a:rPr>
                            <m:t>=−</m:t>
                          </m:r>
                          <m:f>
                            <m:f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altLang="ko-KR" sz="3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3000" b="0" i="0" smtClean="0">
                                      <a:latin typeface="Cambria Math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altLang="ko-KR" sz="3000" b="0" i="1" smtClean="0">
                                      <a:latin typeface="Cambria Math"/>
                                    </a:rPr>
                                    <m:t>𝐵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</m:e>
                      </m:nary>
                      <m:r>
                        <a:rPr lang="en-US" altLang="ko-KR" sz="3000" b="0" i="1" smtClean="0">
                          <a:latin typeface="Cambria Math"/>
                        </a:rPr>
                        <m:t>    →     </m:t>
                      </m:r>
                      <m:acc>
                        <m:accPr>
                          <m:chr m:val="⃗"/>
                          <m:ctrlPr>
                            <a:rPr lang="en-US" altLang="ko-KR" sz="30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ko-KR" sz="3000" b="0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r>
                        <a:rPr lang="en-US" altLang="ko-KR" sz="3000" b="0" i="1" smtClean="0"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altLang="ko-KR" sz="30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ko-KR" sz="3000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acc>
                      <m:r>
                        <a:rPr lang="en-US" altLang="ko-KR" sz="3000" b="0" i="1" dirty="0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n-US" altLang="ko-KR" sz="3000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000" b="0" i="1" dirty="0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</m:acc>
                        </m:num>
                        <m:den>
                          <m: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altLang="ko-KR" sz="3000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US" altLang="ko-KR" sz="3000" dirty="0" smtClean="0"/>
              </a:p>
            </p:txBody>
          </p:sp>
        </mc:Choice>
        <mc:Fallback xmlns="">
          <p:sp>
            <p:nvSpPr>
              <p:cNvPr id="9" name="내용 개체 틀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7544" y="4797152"/>
                <a:ext cx="8064896" cy="1540767"/>
              </a:xfrm>
              <a:blipFill rotWithShape="1">
                <a:blip r:embed="rId2"/>
                <a:stretch>
                  <a:fillRect l="-1587" t="-513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/>
          </a:p>
        </p:txBody>
      </p:sp>
      <p:cxnSp>
        <p:nvCxnSpPr>
          <p:cNvPr id="11" name="직선 화살표 연결선 10"/>
          <p:cNvCxnSpPr/>
          <p:nvPr/>
        </p:nvCxnSpPr>
        <p:spPr>
          <a:xfrm flipH="1">
            <a:off x="1475656" y="4077072"/>
            <a:ext cx="1639382" cy="0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1187624" y="1556792"/>
            <a:ext cx="0" cy="23762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flipV="1">
            <a:off x="2519772" y="1608089"/>
            <a:ext cx="0" cy="23762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 flipV="1">
            <a:off x="3851920" y="1608089"/>
            <a:ext cx="0" cy="23762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flipV="1">
            <a:off x="1763688" y="1854846"/>
            <a:ext cx="0" cy="212950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 flipV="1">
            <a:off x="3203848" y="1947565"/>
            <a:ext cx="0" cy="212950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436096" y="2652205"/>
                <a:ext cx="2432012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500" b="1" dirty="0" smtClean="0">
                    <a:solidFill>
                      <a:srgbClr val="FF0000"/>
                    </a:solidFill>
                  </a:rPr>
                  <a:t>Changes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5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5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𝚽</m:t>
                        </m:r>
                      </m:e>
                      <m:sub>
                        <m:r>
                          <a:rPr lang="en-US" altLang="ko-KR" sz="25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𝑩</m:t>
                        </m:r>
                      </m:sub>
                    </m:sSub>
                  </m:oMath>
                </a14:m>
                <a:endParaRPr lang="ko-KR" altLang="en-US" sz="25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652205"/>
                <a:ext cx="2432012" cy="477054"/>
              </a:xfrm>
              <a:prstGeom prst="rect">
                <a:avLst/>
              </a:prstGeom>
              <a:blipFill rotWithShape="1">
                <a:blip r:embed="rId3"/>
                <a:stretch>
                  <a:fillRect l="-4261" t="-8974" b="-3076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직선 화살표 연결선 21"/>
          <p:cNvCxnSpPr/>
          <p:nvPr/>
        </p:nvCxnSpPr>
        <p:spPr>
          <a:xfrm flipV="1">
            <a:off x="3203848" y="1603072"/>
            <a:ext cx="0" cy="39572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/>
          <p:nvPr/>
        </p:nvCxnSpPr>
        <p:spPr>
          <a:xfrm flipV="1">
            <a:off x="3851920" y="1410229"/>
            <a:ext cx="0" cy="19786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/>
          <p:nvPr/>
        </p:nvCxnSpPr>
        <p:spPr>
          <a:xfrm flipV="1">
            <a:off x="2519772" y="1420248"/>
            <a:ext cx="0" cy="19786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/>
          <p:nvPr/>
        </p:nvCxnSpPr>
        <p:spPr>
          <a:xfrm flipV="1">
            <a:off x="1763688" y="1618108"/>
            <a:ext cx="0" cy="279416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/>
          <p:nvPr/>
        </p:nvCxnSpPr>
        <p:spPr>
          <a:xfrm flipV="1">
            <a:off x="1187624" y="1358932"/>
            <a:ext cx="0" cy="19786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99992" y="3311986"/>
            <a:ext cx="45046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altLang="ko-KR" sz="2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ake the induced currents I</a:t>
            </a:r>
            <a:endParaRPr lang="ko-KR" altLang="en-US" sz="25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24561" y="4139788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endParaRPr lang="ko-KR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+mn-lt"/>
              </a:rPr>
              <a:t>Ampere-Maxwell law</a:t>
            </a:r>
            <a:endParaRPr lang="ko-KR" altLang="en-US" dirty="0">
              <a:latin typeface="+mn-lt"/>
            </a:endParaRPr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9</a:t>
            </a:fld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09098" y="4026585"/>
                <a:ext cx="8107925" cy="2642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Font typeface="Arial" pitchFamily="34" charset="0"/>
                  <a:buChar char="•"/>
                </a:pPr>
                <a:r>
                  <a:rPr lang="en-US" altLang="ko-KR" sz="3000" dirty="0" smtClean="0"/>
                  <a:t>A differential form of Ampere-Maxwell law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subHide m:val="on"/>
                          <m:supHide m:val="on"/>
                          <m:ctrlPr>
                            <a:rPr lang="ko-KR" altLang="en-US" sz="300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en-US" altLang="ko-KR" sz="30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altLang="ko-KR" sz="3000" b="0" i="1" smtClean="0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altLang="ko-KR" sz="3000" b="0" i="1" smtClean="0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f>
                            <m:f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altLang="ko-KR" sz="3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 sz="3000" b="0" i="0" smtClean="0">
                                      <a:latin typeface="Cambria Math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altLang="ko-KR" sz="3000" b="0" i="1" smtClean="0">
                                      <a:latin typeface="Cambria Math"/>
                                    </a:rPr>
                                    <m:t>𝐸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US" altLang="ko-KR" sz="30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ko-KR" sz="3000" b="0" i="1" smtClean="0">
                                  <a:latin typeface="Cambria Math"/>
                                </a:rPr>
                                <m:t>𝑒𝑛𝑐</m:t>
                              </m:r>
                            </m:sub>
                          </m:sSub>
                        </m:e>
                      </m:nary>
                    </m:oMath>
                    <m:oMath xmlns:m="http://schemas.openxmlformats.org/officeDocument/2006/math">
                      <m:r>
                        <a:rPr lang="en-US" altLang="ko-KR" sz="3000" b="0" i="1" smtClean="0">
                          <a:latin typeface="Cambria Math"/>
                        </a:rPr>
                        <m:t>→  </m:t>
                      </m:r>
                      <m:acc>
                        <m:accPr>
                          <m:chr m:val="⃗"/>
                          <m:ctrlPr>
                            <a:rPr lang="en-US" altLang="ko-KR" sz="30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ko-KR" sz="3000" b="0" i="1" smtClean="0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</m:acc>
                      <m:r>
                        <a:rPr lang="en-US" altLang="ko-KR" sz="3000" b="0" i="1" smtClean="0"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altLang="ko-KR" sz="30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ko-KR" sz="30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acc>
                      <m:r>
                        <a:rPr lang="en-US" altLang="ko-KR" sz="3000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</m:e>
                      </m:acc>
                      <m:r>
                        <a:rPr lang="en-US" altLang="ko-KR" sz="3000" b="0" i="1" dirty="0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  <m:sub>
                          <m: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num>
                        <m:den>
                          <m: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altLang="ko-KR" sz="3000" b="0" i="1" dirty="0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ko-KR" altLang="en-US" sz="3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098" y="4026585"/>
                <a:ext cx="8107925" cy="2642775"/>
              </a:xfrm>
              <a:prstGeom prst="rect">
                <a:avLst/>
              </a:prstGeom>
              <a:blipFill rotWithShape="1">
                <a:blip r:embed="rId3"/>
                <a:stretch>
                  <a:fillRect l="-1504" t="-3002" r="-90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1" descr="C:\Users\김민호\Pictures\550px-Electromagnetism_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96751"/>
            <a:ext cx="4392488" cy="2829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날짜 개체 틀 3"/>
          <p:cNvSpPr txBox="1">
            <a:spLocks/>
          </p:cNvSpPr>
          <p:nvPr/>
        </p:nvSpPr>
        <p:spPr>
          <a:xfrm>
            <a:off x="2555776" y="6492875"/>
            <a:ext cx="5616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 smtClean="0"/>
              <a:t>: http</a:t>
            </a:r>
            <a:r>
              <a:rPr lang="en-US" altLang="ko-KR" sz="800" dirty="0"/>
              <a:t>://en.wikipedia.org/wiki/File:Electromagnetism.svg</a:t>
            </a:r>
            <a:endParaRPr lang="ko-KR" altLang="en-US" sz="800" dirty="0"/>
          </a:p>
        </p:txBody>
      </p:sp>
    </p:spTree>
    <p:extLst>
      <p:ext uri="{BB962C8B-B14F-4D97-AF65-F5344CB8AC3E}">
        <p14:creationId xmlns:p14="http://schemas.microsoft.com/office/powerpoint/2010/main" val="288081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612</Words>
  <Application>Microsoft Office PowerPoint</Application>
  <PresentationFormat>화면 슬라이드 쇼(4:3)</PresentationFormat>
  <Paragraphs>85</Paragraphs>
  <Slides>13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다시 만나는  전자기학</vt:lpstr>
      <vt:lpstr>Wave Equation</vt:lpstr>
      <vt:lpstr>Maxwell’s Equations in vacuum</vt:lpstr>
      <vt:lpstr>Permittivity and Permeability in vacuum</vt:lpstr>
      <vt:lpstr>Gauss’s Law</vt:lpstr>
      <vt:lpstr>Parallel-Plate Capacitor</vt:lpstr>
      <vt:lpstr>No Magnetic Monopole</vt:lpstr>
      <vt:lpstr>Faraday’s Law</vt:lpstr>
      <vt:lpstr>Ampere-Maxwell law</vt:lpstr>
      <vt:lpstr>Maxwell’s Equations (differential form)</vt:lpstr>
      <vt:lpstr>A Solution ?</vt:lpstr>
      <vt:lpstr>숙제 - 이공계</vt:lpstr>
      <vt:lpstr>숙제 – 비 이공계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다시 만나는  전자기학</dc:title>
  <dc:creator>김민호</dc:creator>
  <cp:lastModifiedBy>김민호</cp:lastModifiedBy>
  <cp:revision>19</cp:revision>
  <cp:lastPrinted>2012-04-29T10:01:51Z</cp:lastPrinted>
  <dcterms:created xsi:type="dcterms:W3CDTF">2012-04-29T07:09:51Z</dcterms:created>
  <dcterms:modified xsi:type="dcterms:W3CDTF">2012-05-03T02:58:22Z</dcterms:modified>
</cp:coreProperties>
</file>