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77" r:id="rId3"/>
    <p:sldId id="391" r:id="rId4"/>
    <p:sldId id="392" r:id="rId5"/>
    <p:sldId id="389" r:id="rId6"/>
    <p:sldId id="390" r:id="rId7"/>
    <p:sldId id="396" r:id="rId8"/>
    <p:sldId id="397" r:id="rId9"/>
    <p:sldId id="399" r:id="rId10"/>
    <p:sldId id="402" r:id="rId11"/>
    <p:sldId id="393" r:id="rId12"/>
    <p:sldId id="398" r:id="rId13"/>
    <p:sldId id="400" r:id="rId14"/>
    <p:sldId id="401" r:id="rId15"/>
    <p:sldId id="403" r:id="rId16"/>
    <p:sldId id="404" r:id="rId17"/>
    <p:sldId id="408" r:id="rId18"/>
    <p:sldId id="406" r:id="rId19"/>
    <p:sldId id="407" r:id="rId20"/>
    <p:sldId id="409" r:id="rId21"/>
    <p:sldId id="411" r:id="rId22"/>
    <p:sldId id="412" r:id="rId23"/>
    <p:sldId id="413" r:id="rId24"/>
    <p:sldId id="410" r:id="rId25"/>
    <p:sldId id="414" r:id="rId26"/>
    <p:sldId id="415" r:id="rId27"/>
    <p:sldId id="417" r:id="rId28"/>
    <p:sldId id="416" r:id="rId29"/>
    <p:sldId id="418" r:id="rId30"/>
    <p:sldId id="405" r:id="rId31"/>
    <p:sldId id="419" r:id="rId32"/>
    <p:sldId id="420" r:id="rId33"/>
    <p:sldId id="421" r:id="rId34"/>
    <p:sldId id="422" r:id="rId35"/>
    <p:sldId id="424" r:id="rId36"/>
    <p:sldId id="425" r:id="rId37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26" autoAdjust="0"/>
  </p:normalViewPr>
  <p:slideViewPr>
    <p:cSldViewPr>
      <p:cViewPr>
        <p:scale>
          <a:sx n="73" d="100"/>
          <a:sy n="73" d="100"/>
        </p:scale>
        <p:origin x="-2261" y="-1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77F8A-198A-4B3E-967D-5634ACCCD85B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476E-FF1E-4ED9-B6A6-302F697F9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0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1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3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0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1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26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20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65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2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61D0-550C-453E-AE2F-0F22F26449DC}" type="datetimeFigureOut">
              <a:rPr lang="ko-KR" altLang="en-US" smtClean="0"/>
              <a:pPr/>
              <a:t>2012-06-03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2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08504" cy="538661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altLang="ko-KR" sz="8000" b="1" dirty="0" smtClean="0">
                    <a:latin typeface="+mn-lt"/>
                  </a:rPr>
                  <a:t>Derivation of</a:t>
                </a:r>
                <a:br>
                  <a:rPr lang="en-US" altLang="ko-KR" sz="8000" b="1" dirty="0" smtClean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9600" b="1" i="1" smtClean="0">
                          <a:latin typeface="Cambria Math"/>
                        </a:rPr>
                        <m:t>𝑬</m:t>
                      </m:r>
                      <m:r>
                        <a:rPr lang="en-US" altLang="ko-KR" sz="96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9600" b="1" i="1" smtClean="0"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US" altLang="ko-KR" sz="9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9600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96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sz="9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08504" cy="538661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We can check the invariance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129" y="1052736"/>
                <a:ext cx="9036496" cy="542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the moving frame, where the velocity of the particle is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, the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four-velocity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is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i="1">
                          <a:latin typeface="Cambria Math"/>
                        </a:rPr>
                        <m:t>𝑢</m:t>
                      </m:r>
                      <m:r>
                        <a:rPr lang="en-US" altLang="ko-KR" sz="4000" i="1">
                          <a:latin typeface="Cambria Math"/>
                        </a:rPr>
                        <m:t>=(</m:t>
                      </m:r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i="1">
                          <a:latin typeface="Cambria Math"/>
                        </a:rPr>
                        <m:t>𝑐</m:t>
                      </m:r>
                      <m:r>
                        <a:rPr lang="en-US" altLang="ko-KR" sz="4000" i="1">
                          <a:latin typeface="Cambria Math"/>
                        </a:rPr>
                        <m:t>, </m:t>
                      </m:r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i="1">
                          <a:latin typeface="Cambria Math"/>
                        </a:rPr>
                        <m:t>𝑣</m:t>
                      </m:r>
                      <m:r>
                        <a:rPr lang="en-US" altLang="ko-KR" sz="4000" i="1">
                          <a:latin typeface="Cambria Math"/>
                        </a:rPr>
                        <m:t>,0,0).</m:t>
                      </m:r>
                    </m:oMath>
                  </m:oMathPara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Its square is invariant as we expected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200" b="0" i="1" smtClean="0">
                          <a:latin typeface="Cambria Math"/>
                        </a:rPr>
                        <m:t>=(</m:t>
                      </m:r>
                      <m:r>
                        <a:rPr lang="en-US" altLang="ko-KR" sz="3200" b="0" i="1" smtClean="0">
                          <a:latin typeface="Cambria Math"/>
                        </a:rPr>
                        <m:t>𝛾</m:t>
                      </m:r>
                      <m:sSup>
                        <m:sSup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200" b="0" i="1" smtClean="0">
                          <a:latin typeface="Cambria Math"/>
                        </a:rPr>
                        <m:t>  −(</m:t>
                      </m:r>
                      <m:r>
                        <a:rPr lang="en-US" altLang="ko-KR" sz="3200" b="0" i="1" smtClean="0">
                          <a:latin typeface="Cambria Math"/>
                        </a:rPr>
                        <m:t>𝛾</m:t>
                      </m:r>
                      <m:sSup>
                        <m:sSupPr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ko-KR" sz="32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200" i="1" dirty="0" smtClean="0">
                  <a:latin typeface="Cambria Math"/>
                </a:endParaRPr>
              </a:p>
              <a:p>
                <a:r>
                  <a:rPr lang="en-US" altLang="ko-KR" sz="320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ko-KR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9" y="1052736"/>
                <a:ext cx="9036496" cy="5427704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5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9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33358" y="75409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Rest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altLang="ko-KR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3358" y="75409"/>
                <a:ext cx="8229600" cy="1143000"/>
              </a:xfrm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910" y="1196752"/>
                <a:ext cx="9036496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We assume that the mass of an object is not invariant under Lorentz transformation.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We can choose the mass in the rest frame as an invariant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like the proper time.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Examples of invariant quantities are</a:t>
                </a:r>
              </a:p>
              <a:p>
                <a:endParaRPr lang="en-US" altLang="ko-KR" sz="3200" dirty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  <a:latin typeface="Cambria Math"/>
                  </a:rPr>
                  <a:t>    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four-displacement squared</a:t>
                </a:r>
                <a:r>
                  <a:rPr lang="en-US" altLang="ko-KR" sz="3200" dirty="0" smtClean="0">
                    <a:solidFill>
                      <a:prstClr val="black"/>
                    </a:solidFill>
                    <a:latin typeface="Cambria Math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latin typeface="Cambria Math"/>
                      </a:rPr>
                      <m:t>𝒈</m:t>
                    </m:r>
                    <m:r>
                      <a:rPr lang="en-US" altLang="ko-KR" sz="3200" b="0" i="1" smtClean="0">
                        <a:latin typeface="Cambria Math"/>
                      </a:rPr>
                      <m:t>𝑥</m:t>
                    </m:r>
                    <m:r>
                      <a:rPr lang="en-US" altLang="ko-KR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3200" i="1">
                            <a:latin typeface="Cambria Math"/>
                          </a:rPr>
                          <m:t>𝑐</m:t>
                        </m:r>
                        <m:r>
                          <a:rPr lang="en-US" altLang="ko-KR" sz="3200" b="0" i="1" smtClean="0">
                            <a:latin typeface="Cambria Math"/>
                          </a:rPr>
                          <m:t>𝜏</m:t>
                        </m:r>
                        <m:r>
                          <a:rPr lang="en-US" altLang="ko-KR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200" b="0" i="0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  <a:latin typeface="Cambria Math"/>
                  </a:rPr>
                  <a:t>     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four-velocity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squared</a:t>
                </a:r>
                <a:r>
                  <a:rPr lang="en-US" altLang="ko-KR" sz="3200" dirty="0" smtClean="0">
                    <a:solidFill>
                      <a:prstClr val="black"/>
                    </a:solidFill>
                    <a:latin typeface="Cambria Math"/>
                  </a:rPr>
                  <a:t>: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latin typeface="Cambria Math"/>
                      </a:rPr>
                      <m:t>𝒈</m:t>
                    </m:r>
                    <m:r>
                      <a:rPr lang="en-US" altLang="ko-KR" sz="3200" i="1">
                        <a:latin typeface="Cambria Math"/>
                      </a:rPr>
                      <m:t>𝑢</m:t>
                    </m:r>
                    <m:r>
                      <a:rPr lang="en-US" altLang="ko-KR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200" b="0" i="0" dirty="0" smtClean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" y="1196752"/>
                <a:ext cx="9036496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1552" t="-1701" r="-3171" b="-30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Definition of Four-Momentum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129" y="1052736"/>
                <a:ext cx="9036496" cy="5275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Therefore, we multiply the rest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sz="3200" i="1">
                        <a:latin typeface="Cambria Math"/>
                      </a:rPr>
                      <m:t> </m:t>
                    </m:r>
                    <m:r>
                      <a:rPr lang="en-US" altLang="ko-KR" sz="320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to the four-velocity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𝑢</m:t>
                    </m:r>
                    <m:r>
                      <a:rPr lang="en-US" altLang="ko-KR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to define </a:t>
                </a: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the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four-momentum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𝑝</m:t>
                    </m:r>
                    <m:r>
                      <a:rPr lang="en-US" altLang="ko-KR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as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40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altLang="ko-KR" sz="4000" i="1">
                        <a:latin typeface="Cambria Math"/>
                      </a:rPr>
                      <m:t>𝑝</m:t>
                    </m:r>
                    <m:r>
                      <a:rPr lang="en-US" altLang="ko-KR" sz="4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4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4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sz="4000" i="1">
                        <a:latin typeface="Cambria Math"/>
                      </a:rPr>
                      <m:t>𝑢</m:t>
                    </m:r>
                    <m:r>
                      <a:rPr lang="en-US" altLang="ko-KR" sz="40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4000" dirty="0" smtClean="0"/>
                  <a:t>.</a:t>
                </a: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the rest frame of the particle, the four-momentum becomes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𝑝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b="0" i="1" smtClean="0">
                          <a:latin typeface="Cambria Math"/>
                        </a:rPr>
                        <m:t>𝑢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4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b="0" i="1" smtClean="0">
                          <a:latin typeface="Cambria Math"/>
                        </a:rPr>
                        <m:t>𝑐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,0,0,0).</m:t>
                      </m:r>
                    </m:oMath>
                  </m:oMathPara>
                </a14:m>
                <a:endParaRPr lang="en-US" altLang="ko-KR" sz="400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9" y="1052736"/>
                <a:ext cx="9036496" cy="5275162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6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1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Square of Four-Momentum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1052736"/>
                <a:ext cx="9036496" cy="5398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Therefore, the square of the four-momentum is invariant under Lorentz transformation. Its value is </a:t>
                </a: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4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4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4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4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4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4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sz="40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40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4000" dirty="0" smtClean="0"/>
                  <a:t>.</a:t>
                </a: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the moving frame, where the velocity of the particle is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, the four-momentum is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𝑝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b="0" i="1" smtClean="0">
                          <a:latin typeface="Cambria Math"/>
                        </a:rPr>
                        <m:t>𝑢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4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b="0" i="1" smtClean="0">
                          <a:latin typeface="Cambria Math"/>
                        </a:rPr>
                        <m:t>𝛾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𝑐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𝑣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,0,0).</m:t>
                      </m:r>
                    </m:oMath>
                  </m:oMathPara>
                </a14:m>
                <a:endParaRPr lang="en-US" altLang="ko-KR" sz="400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2736"/>
                <a:ext cx="9036496" cy="5398273"/>
              </a:xfrm>
              <a:prstGeom prst="rect">
                <a:avLst/>
              </a:prstGeom>
              <a:blipFill rotWithShape="1">
                <a:blip r:embed="rId2"/>
                <a:stretch>
                  <a:fillRect l="-1552" t="-1582" r="-29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We can check the invariance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129" y="1052736"/>
                <a:ext cx="9036496" cy="542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the moving frame, where the velocity of the particle is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, the four-momentum is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i="1">
                          <a:latin typeface="Cambria Math"/>
                        </a:rPr>
                        <m:t>𝑝</m:t>
                      </m:r>
                      <m:r>
                        <a:rPr lang="en-US" altLang="ko-KR" sz="4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𝑢</m:t>
                      </m:r>
                      <m:r>
                        <a:rPr lang="en-US" altLang="ko-KR" sz="4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i="1">
                          <a:latin typeface="Cambria Math"/>
                        </a:rPr>
                        <m:t>𝑐</m:t>
                      </m:r>
                      <m:r>
                        <a:rPr lang="en-US" altLang="ko-KR" sz="4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i="1">
                          <a:latin typeface="Cambria Math"/>
                        </a:rPr>
                        <m:t>𝑣</m:t>
                      </m:r>
                      <m:r>
                        <a:rPr lang="en-US" altLang="ko-KR" sz="4000" i="1">
                          <a:latin typeface="Cambria Math"/>
                        </a:rPr>
                        <m:t>,0,0).</m:t>
                      </m:r>
                    </m:oMath>
                  </m:oMathPara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Its square is invariant as we expected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3200" b="0" i="1" smtClean="0">
                          <a:latin typeface="Cambria Math"/>
                        </a:rPr>
                        <m:t>𝛾</m:t>
                      </m:r>
                      <m:sSup>
                        <m:sSup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200" b="0" i="1" smtClean="0">
                          <a:latin typeface="Cambria Math"/>
                        </a:rPr>
                        <m:t>  −(</m:t>
                      </m:r>
                      <m:sSub>
                        <m:sSubPr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3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3200" i="1">
                          <a:latin typeface="Cambria Math"/>
                        </a:rPr>
                        <m:t>𝛾</m:t>
                      </m:r>
                      <m:sSup>
                        <m:sSupPr>
                          <m:ctrlPr>
                            <a:rPr lang="en-US" altLang="ko-KR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ko-KR" sz="32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200" i="1" dirty="0" smtClean="0">
                  <a:latin typeface="Cambria Math"/>
                </a:endParaRPr>
              </a:p>
              <a:p>
                <a:r>
                  <a:rPr lang="en-US" altLang="ko-KR" sz="320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latin typeface="Cambria Math"/>
                          </a:rPr>
                          <m:t>(</m:t>
                        </m:r>
                        <m:r>
                          <a:rPr lang="en-US" altLang="ko-KR" sz="3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sz="3200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𝛾</m:t>
                        </m:r>
                        <m:r>
                          <a:rPr lang="en-US" altLang="ko-KR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ko-KR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32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altLang="ko-KR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9" y="1052736"/>
                <a:ext cx="9036496" cy="5427704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5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9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Spatial Component 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of Four-Momentum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129" y="1052736"/>
                <a:ext cx="9036496" cy="5118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We have shown that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i="1">
                          <a:latin typeface="Cambria Math"/>
                        </a:rPr>
                        <m:t>𝑝</m:t>
                      </m:r>
                      <m:r>
                        <a:rPr lang="en-US" altLang="ko-KR" sz="4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𝑢</m:t>
                      </m:r>
                      <m:r>
                        <a:rPr lang="en-US" altLang="ko-KR" sz="4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i="1">
                          <a:latin typeface="Cambria Math"/>
                        </a:rPr>
                        <m:t>𝑐</m:t>
                      </m:r>
                      <m:r>
                        <a:rPr lang="en-US" altLang="ko-KR" sz="4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b="1" i="1">
                          <a:latin typeface="Cambria Math"/>
                        </a:rPr>
                        <m:t>𝒗</m:t>
                      </m:r>
                      <m:r>
                        <a:rPr lang="en-US" altLang="ko-KR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behaves like a four-vector.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Then, what does it mean by the spatial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b="1" i="1" smtClean="0">
                            <a:latin typeface="Cambria Math"/>
                          </a:rPr>
                          <m:t>𝒑</m:t>
                        </m:r>
                        <m:r>
                          <a:rPr lang="en-US" altLang="ko-KR" sz="32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ko-KR" sz="32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sz="3200" i="1">
                        <a:latin typeface="Cambria Math"/>
                      </a:rPr>
                      <m:t>𝛾</m:t>
                    </m:r>
                    <m:r>
                      <a:rPr lang="en-US" altLang="ko-KR" sz="32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altLang="ko-KR" sz="32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?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Our guess is that the mass of a moving particle is greater than the rest mass: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altLang="ko-KR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3200" b="1" i="1" smtClean="0">
                              <a:latin typeface="Cambria Math"/>
                            </a:rPr>
                            <m:t>𝒗</m:t>
                          </m:r>
                        </m:e>
                      </m:d>
                      <m:r>
                        <a:rPr lang="en-US" altLang="ko-KR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sz="32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3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9" y="1052736"/>
                <a:ext cx="9036496" cy="5118517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6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Newton’s Second Law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129" y="1052736"/>
                <a:ext cx="9036496" cy="540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We recall Newton’s second law of motion: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ko-KR" sz="3200" b="0" dirty="0" smtClean="0">
                  <a:solidFill>
                    <a:prstClr val="black"/>
                  </a:solidFill>
                </a:endParaRPr>
              </a:p>
              <a:p>
                <a:endParaRPr lang="en-US" altLang="ko-KR" sz="32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By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making use of the Einstein’s generalization of the three-momentum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,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3200" b="1" dirty="0" smtClean="0">
                    <a:solidFill>
                      <a:prstClr val="black"/>
                    </a:solidFill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𝒑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𝛾</m:t>
                    </m:r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altLang="ko-KR" sz="3200" b="1" dirty="0" smtClean="0">
                    <a:solidFill>
                      <a:prstClr val="black"/>
                    </a:solidFill>
                  </a:rPr>
                  <a:t>,</a:t>
                </a:r>
                <a:endParaRPr lang="en-US" altLang="ko-KR" sz="3200" b="1" dirty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we compute the force: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>
                          <a:solidFill>
                            <a:prstClr val="black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𝒑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𝛾</m:t>
                      </m:r>
                      <m:r>
                        <a:rPr lang="en-US" altLang="ko-KR" sz="3200" b="1" i="1">
                          <a:solidFill>
                            <a:prstClr val="black"/>
                          </a:solidFill>
                          <a:latin typeface="Cambria Math"/>
                        </a:rPr>
                        <m:t>𝒗</m:t>
                      </m:r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9" y="1052736"/>
                <a:ext cx="9036496" cy="5409430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5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2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We need </a:t>
            </a:r>
            <a:br>
              <a:rPr lang="en-US" altLang="ko-KR" sz="8000" b="1" dirty="0" smtClean="0">
                <a:latin typeface="+mn-lt"/>
              </a:rPr>
            </a:br>
            <a:r>
              <a:rPr lang="en-US" altLang="ko-KR" sz="8000" b="1" dirty="0" smtClean="0">
                <a:latin typeface="+mn-lt"/>
              </a:rPr>
              <a:t>some math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Derivative of Composite Function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908720"/>
                <a:ext cx="9036496" cy="5661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Derivative of a composite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] =</m:t>
                      </m:r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ko-KR" sz="3200" b="0" dirty="0" smtClean="0">
                  <a:solidFill>
                    <a:prstClr val="black"/>
                  </a:solidFill>
                </a:endParaRPr>
              </a:p>
              <a:p>
                <a:endParaRPr lang="en-US" altLang="ko-KR" sz="32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This is called the chain rule whose proof is</a:t>
                </a: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20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b="0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b="0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→0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320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ko-KR" sz="320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32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ko-KR" sz="32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3200" b="0" i="0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)]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200" b="0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</m:den>
                        </m:f>
                      </m:e>
                    </m:func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b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b="1" dirty="0" smtClean="0">
                    <a:solidFill>
                      <a:prstClr val="black"/>
                    </a:solidFill>
                  </a:rPr>
                  <a:t>       </a:t>
                </a:r>
                <a:r>
                  <a:rPr lang="en-US" altLang="ko-KR" sz="20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b="1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sz="3200" b="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→0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3200" b="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ko-KR" sz="3200" b="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ko-KR" sz="3200" b="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)]</m:t>
                            </m:r>
                          </m:num>
                          <m:den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𝛥</m:t>
                                </m:r>
                              </m:e>
                            </m:d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</m:e>
                    </m:func>
                    <m:f>
                      <m:fPr>
                        <m:ctrlP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b="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𝛥</m:t>
                            </m:r>
                          </m:e>
                        </m:d>
                        <m:r>
                          <a:rPr lang="en-US" altLang="ko-KR" sz="3200" b="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sz="3200" b="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altLang="ko-KR" sz="3200" b="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𝛥</m:t>
                        </m:r>
                      </m:den>
                    </m:f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    </a:t>
                </a:r>
                <a:r>
                  <a:rPr lang="en-US" altLang="ko-KR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sz="3200" b="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b="0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→0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3200" b="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𝐹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)]</m:t>
                            </m:r>
                          </m:num>
                          <m:den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𝛿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→0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𝛥</m:t>
                                </m:r>
                              </m:e>
                            </m:d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3200" b="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200" b="0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</m:den>
                        </m:f>
                      </m:e>
                    </m:func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     </a:t>
                </a:r>
                <a:r>
                  <a:rPr lang="en-US" altLang="ko-KR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3200" b="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𝑑𝐹</m:t>
                        </m:r>
                      </m:num>
                      <m:den>
                        <m:r>
                          <a:rPr lang="en-US" altLang="ko-KR" sz="32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𝑑𝑓</m:t>
                        </m:r>
                      </m:den>
                    </m:f>
                    <m:f>
                      <m:f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𝑑𝑓</m:t>
                        </m:r>
                      </m:num>
                      <m:den>
                        <m:r>
                          <a:rPr lang="en-US" altLang="ko-KR" sz="32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08720"/>
                <a:ext cx="9036496" cy="5661230"/>
              </a:xfrm>
              <a:prstGeom prst="rect">
                <a:avLst/>
              </a:prstGeom>
              <a:blipFill rotWithShape="1">
                <a:blip r:embed="rId2"/>
                <a:stretch>
                  <a:fillRect l="-1552" t="-15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6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Derivative of Product Function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17" y="1268760"/>
                <a:ext cx="9036496" cy="4822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Derivative of a product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ko-KR" sz="3200" b="0" dirty="0" smtClean="0">
                  <a:solidFill>
                    <a:prstClr val="black"/>
                  </a:solidFill>
                </a:endParaRPr>
              </a:p>
              <a:p>
                <a:endParaRPr lang="en-US" altLang="ko-KR" sz="32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proof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ko-KR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sz="2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ko-KR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2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ko-KR" sz="3200" b="1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ko-KR" sz="32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3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200" b="0" i="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altLang="ko-KR" sz="3200" b="0" i="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sz="320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3200" b="0" i="0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Δ</m:t>
                                  </m:r>
                                </m:e>
                              </m:d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3200" b="0" i="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)−</m:t>
                              </m:r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 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ko-KR" sz="3200" b="0" i="0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Δ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b="1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b="1" dirty="0" smtClean="0">
                    <a:solidFill>
                      <a:prstClr val="black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ko-KR" sz="3200" b="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0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→0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ko-KR" sz="32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32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altLang="ko-KR" sz="32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3200" b="0" i="0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</m:d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ko-KR" sz="32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32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3200" b="0" i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</m:d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)[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32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3200" b="0" i="0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</m:d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32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)]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200" b="0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  </a:t>
                </a:r>
              </a:p>
              <a:p>
                <a:r>
                  <a:rPr lang="en-US" altLang="ko-KR" sz="3200" b="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b="0" dirty="0" smtClean="0">
                    <a:solidFill>
                      <a:prstClr val="black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ko-KR" sz="3200" b="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𝑑𝑓</m:t>
                        </m:r>
                      </m:num>
                      <m:den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𝑔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f>
                      <m:f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𝑑𝑔</m:t>
                        </m:r>
                      </m:num>
                      <m:den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" y="1268760"/>
                <a:ext cx="9036496" cy="4822602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7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2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38944" y="188640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b="1" dirty="0"/>
                        <m:t>W</m:t>
                      </m:r>
                      <m:r>
                        <m:rPr>
                          <m:nor/>
                        </m:rPr>
                        <a:rPr lang="en-US" altLang="ko-KR" b="1" i="0" dirty="0" smtClean="0"/>
                        <m:t>e</m:t>
                      </m:r>
                      <m:r>
                        <m:rPr>
                          <m:nor/>
                        </m:rPr>
                        <a:rPr lang="en-US" altLang="ko-KR" b="1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ko-KR" b="1" i="0" dirty="0" smtClean="0"/>
                        <m:t>have</m:t>
                      </m:r>
                      <m:r>
                        <m:rPr>
                          <m:nor/>
                        </m:rPr>
                        <a:rPr lang="en-US" altLang="ko-KR" b="1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ko-KR" b="1" i="0" dirty="0" smtClean="0"/>
                        <m:t>found</m:t>
                      </m:r>
                      <m:r>
                        <m:rPr>
                          <m:nor/>
                        </m:rPr>
                        <a:rPr lang="en-US" altLang="ko-KR" b="1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ko-KR" b="1" i="0" dirty="0" smtClean="0"/>
                        <m:t>that</m:t>
                      </m:r>
                    </m:oMath>
                  </m:oMathPara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944" y="18864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412776"/>
                <a:ext cx="9036496" cy="466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 following quantities are four-vectors:</a:t>
                </a: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   four-displacement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r>
                  <a:rPr lang="en-US" altLang="ko-KR" sz="3000" i="1" dirty="0">
                    <a:solidFill>
                      <a:prstClr val="black"/>
                    </a:solidFill>
                    <a:latin typeface="Cambria Math"/>
                  </a:rPr>
                  <a:t>     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 four-velocity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Any four-vector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transforms </a:t>
                </a:r>
                <a:r>
                  <a:rPr lang="en-US" altLang="ko-KR" sz="3000" dirty="0" err="1" smtClean="0">
                    <a:solidFill>
                      <a:prstClr val="black"/>
                    </a:solidFill>
                  </a:rPr>
                  <a:t>covariantly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as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, 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30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Λ</m:t>
                      </m:r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altLang="ko-KR" sz="3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𝛽𝛾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Square of any four-vector is invariant under Lorentz transformation: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sz="3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ko-KR" sz="3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altLang="ko-KR" sz="3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b="1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  <m:sSup>
                          <m:sSupPr>
                            <m:ctrlPr>
                              <a:rPr lang="en-US" altLang="ko-KR" sz="3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ko-KR" sz="3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12776"/>
                <a:ext cx="9036496" cy="4663841"/>
              </a:xfrm>
              <a:prstGeom prst="rect">
                <a:avLst/>
              </a:prstGeom>
              <a:blipFill rotWithShape="1">
                <a:blip r:embed="rId3"/>
                <a:stretch>
                  <a:fillRect l="-1417" t="-1699" b="-31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1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Derivative of Product Function: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A Example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17" y="1628800"/>
                <a:ext cx="9036496" cy="338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Example: derivative of a gamma: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1600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sz="32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32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ko-KR" sz="3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3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3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altLang="ko-KR" sz="3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3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3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sz="32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</m:e>
                    </m:d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𝛽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altLang="ko-KR" sz="3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altLang="ko-KR" sz="32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US" altLang="ko-KR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altLang="ko-KR" sz="3200" b="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1600" dirty="0" smtClean="0">
                    <a:solidFill>
                      <a:prstClr val="black"/>
                    </a:solidFill>
                  </a:rPr>
                  <a:t>   </a:t>
                </a: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where </a:t>
                </a:r>
                <a14:m>
                  <m:oMath xmlns:m="http://schemas.openxmlformats.org/officeDocument/2006/math">
                    <m:r>
                      <a:rPr lang="en-US" altLang="ko-KR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.</a:t>
                </a:r>
                <a:endParaRPr lang="en-US" altLang="ko-KR" sz="32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" y="1628800"/>
                <a:ext cx="9036496" cy="3381118"/>
              </a:xfrm>
              <a:prstGeom prst="rect">
                <a:avLst/>
              </a:prstGeom>
              <a:blipFill rotWithShape="1">
                <a:blip r:embed="rId2"/>
                <a:stretch>
                  <a:fillRect l="-1483" b="-1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7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17" y="1268760"/>
                <a:ext cx="9036496" cy="4669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For any real number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Therefore,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f>
                        <m:fPr>
                          <m:ctrlP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ko-KR" sz="3200" b="0" i="0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ko-KR" sz="32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3200" b="0" i="1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3200" b="0" i="1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32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" y="1268760"/>
                <a:ext cx="9036496" cy="4669740"/>
              </a:xfrm>
              <a:prstGeom prst="rect">
                <a:avLst/>
              </a:prstGeom>
              <a:blipFill rotWithShape="1">
                <a:blip r:embed="rId3"/>
                <a:stretch>
                  <a:fillRect l="-1483" t="-18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9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ko-KR" b="1" dirty="0" smtClean="0">
                    <a:solidFill>
                      <a:prstClr val="black"/>
                    </a:solidFill>
                  </a:rPr>
                  <a:t>Let us compute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f>
                      <m:fPr>
                        <m:ctrlPr>
                          <a:rPr lang="en-US" altLang="ko-KR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ko-KR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ko-KR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412776"/>
                <a:ext cx="9036496" cy="4310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f>
                        <m:fPr>
                          <m:ctrlP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←</m:t>
                      </m:r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2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altLang="ko-KR" sz="3200" b="0" dirty="0" smtClean="0">
                    <a:solidFill>
                      <a:prstClr val="black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altLang="ko-KR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4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4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ko-KR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ko-KR" sz="4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ko-KR" sz="4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altLang="ko-KR" sz="4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altLang="ko-KR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ko-KR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4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4000" b="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4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4000" dirty="0" smtClean="0">
                    <a:solidFill>
                      <a:prstClr val="black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ko-KR" sz="4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40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ko-KR" sz="4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ko-KR" sz="4000" b="0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altLang="ko-KR" sz="4000" b="0" i="1" dirty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4000" b="0" i="1" dirty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ko-KR" sz="4000" b="0" i="1" dirty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ko-KR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altLang="ko-KR" sz="4000" b="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4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4000" dirty="0" smtClean="0">
                    <a:solidFill>
                      <a:prstClr val="black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ko-KR" sz="4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US" altLang="ko-KR" sz="4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40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ko-KR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40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ko-KR" sz="4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036496" cy="4310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5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53752" y="332656"/>
                <a:ext cx="9144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ko-KR" b="1" dirty="0" smtClean="0">
                    <a:solidFill>
                      <a:prstClr val="black"/>
                    </a:solidFill>
                  </a:rPr>
                  <a:t>Let us compute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𝒕</m:t>
                        </m:r>
                      </m:den>
                    </m:f>
                    <m:f>
                      <m:fPr>
                        <m:ctrlPr>
                          <a:rPr lang="en-US" altLang="ko-KR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ko-KR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ko-KR" b="1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b="1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1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altLang="ko-KR" b="1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b="1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1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altLang="ko-KR" b="1" i="1" dirty="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752" y="332656"/>
                <a:ext cx="9144000" cy="1143000"/>
              </a:xfrm>
              <a:blipFill rotWithShape="1">
                <a:blip r:embed="rId2"/>
                <a:stretch>
                  <a:fillRect t="-12834" b="-112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4" y="1772816"/>
                <a:ext cx="9036496" cy="4074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We have derived that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𝑑𝑥</m:t>
                          </m:r>
                        </m:den>
                      </m:f>
                      <m:f>
                        <m:fPr>
                          <m:ctrlP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By making use of the chain rule, we find that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b="0" i="1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3200" b="0" i="1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b="0" i="1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3200" b="0" i="1" dirty="0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2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3200" b="0" i="1" dirty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2816"/>
                <a:ext cx="9036496" cy="4074320"/>
              </a:xfrm>
              <a:prstGeom prst="rect">
                <a:avLst/>
              </a:prstGeom>
              <a:blipFill rotWithShape="1">
                <a:blip r:embed="rId3"/>
                <a:stretch>
                  <a:fillRect l="-1552" t="-2096" r="-14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9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Derivative of Product Function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17" y="1052736"/>
                <a:ext cx="9036496" cy="535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Therefore,</a:t>
                </a: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ko-KR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sz="3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36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ko-KR" sz="36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3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3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altLang="ko-KR" sz="3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3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3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sz="3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</m:e>
                    </m:d>
                    <m:r>
                      <a:rPr lang="en-US" altLang="ko-KR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ko-KR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</m:t>
                            </m:r>
                          </m:num>
                          <m:den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altLang="ko-KR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altLang="ko-KR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f>
                      <m:fPr>
                        <m:ctrlPr>
                          <a:rPr lang="en-US" altLang="ko-K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ko-K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altLang="ko-KR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sz="36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altLang="ko-KR" sz="3600" b="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600" dirty="0" smtClean="0">
                    <a:solidFill>
                      <a:prstClr val="black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ko-KR" sz="3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𝑑𝑣</m:t>
                            </m:r>
                          </m:num>
                          <m:den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altLang="ko-KR" sz="3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ko-KR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6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6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6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𝑑𝑣</m:t>
                            </m:r>
                          </m:num>
                          <m:den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d>
                          <m:dPr>
                            <m:ctrlP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altLang="ko-KR" sz="36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6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600" dirty="0" smtClean="0">
                    <a:solidFill>
                      <a:prstClr val="black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ko-KR" sz="3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𝑑𝑣</m:t>
                            </m:r>
                          </m:num>
                          <m:den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altLang="ko-KR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𝑑𝑣</m:t>
                            </m:r>
                          </m:num>
                          <m:den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d>
                          <m:dPr>
                            <m:ctrlP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altLang="ko-KR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ko-KR" sz="36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𝑑𝑣</m:t>
                            </m:r>
                          </m:num>
                          <m:den>
                            <m: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d>
                          <m:dPr>
                            <m:ctrlP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6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6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6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altLang="ko-KR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" y="1052736"/>
                <a:ext cx="9036496" cy="5354158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5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The force is then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17" y="1268760"/>
                <a:ext cx="9036496" cy="327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Therefore,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𝐹</m:t>
                      </m:r>
                      <m:r>
                        <a:rPr lang="en-US" altLang="ko-KR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36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altLang="ko-KR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ko-KR" sz="36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ko-KR" sz="3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ko-KR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ko-KR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3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ko-KR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36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36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36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36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ko-KR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altLang="ko-KR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num>
                        <m:den>
                          <m:d>
                            <m:dPr>
                              <m:ctrlPr>
                                <a:rPr lang="en-US" altLang="ko-KR" sz="36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36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altLang="ko-KR" sz="36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6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sz="36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36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sz="36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" y="1268760"/>
                <a:ext cx="9036496" cy="3271793"/>
              </a:xfrm>
              <a:prstGeom prst="rect">
                <a:avLst/>
              </a:prstGeom>
              <a:blipFill rotWithShape="1">
                <a:blip r:embed="rId2"/>
                <a:stretch>
                  <a:fillRect l="-14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53752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Relativistic version of the 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work-kinetic energy theorem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6024" y="2060848"/>
                <a:ext cx="8676456" cy="425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work done on the particle from the state at rest to the state with velocity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is the kinetic energy of the particle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altLang="ko-KR" sz="3200" i="1" dirty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altLang="ko-KR" sz="4000" dirty="0">
                    <a:solidFill>
                      <a:prstClr val="black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ko-KR" sz="4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40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altLang="ko-KR" sz="4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ko-KR" sz="40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𝑑𝑡</m:t>
                        </m:r>
                        <m: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Here,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is the kinetic energy and </a:t>
                </a: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𝐹𝑣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is the power.</a:t>
                </a:r>
                <a:endParaRPr lang="en-US" altLang="ko-KR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2060848"/>
                <a:ext cx="8676456" cy="4250202"/>
              </a:xfrm>
              <a:prstGeom prst="rect">
                <a:avLst/>
              </a:prstGeom>
              <a:blipFill rotWithShape="1">
                <a:blip r:embed="rId2"/>
                <a:stretch>
                  <a:fillRect l="-1545" t="-2009" b="-37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7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Relativistic </a:t>
            </a:r>
            <a:r>
              <a:rPr lang="en-US" altLang="ko-KR" b="1" dirty="0">
                <a:latin typeface="+mn-lt"/>
              </a:rPr>
              <a:t>K</a:t>
            </a:r>
            <a:r>
              <a:rPr lang="en-US" altLang="ko-KR" b="1" dirty="0" smtClean="0">
                <a:latin typeface="+mn-lt"/>
              </a:rPr>
              <a:t>inetic Energy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041" y="1268760"/>
                <a:ext cx="8715447" cy="5411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kinetic energy is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 </m:t>
                      </m:r>
                    </m:oMath>
                  </m:oMathPara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altLang="ko-KR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  <m:f>
                        <m:fPr>
                          <m:ctrlPr>
                            <a:rPr lang="en-US" altLang="ko-KR" sz="32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32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altLang="ko-KR" sz="3200" b="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num>
                        <m:den>
                          <m:d>
                            <m:dPr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sz="32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sz="32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f>
                      <m:fPr>
                        <m:ctrlPr>
                          <a:rPr lang="en-US" altLang="ko-KR" sz="3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ad>
                          <m:radPr>
                            <m:degHide m:val="on"/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32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32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ko-KR" sz="32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32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32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altLang="ko-KR" sz="32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32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32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sz="32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41" y="1268760"/>
                <a:ext cx="8715447" cy="5411931"/>
              </a:xfrm>
              <a:prstGeom prst="rect">
                <a:avLst/>
              </a:prstGeom>
              <a:blipFill rotWithShape="1">
                <a:blip r:embed="rId2"/>
                <a:stretch>
                  <a:fillRect l="-1608" t="-15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3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We have the integral table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008" y="1268760"/>
                <a:ext cx="9036496" cy="5143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From the derivative rule,</a:t>
                </a:r>
              </a:p>
              <a:p>
                <a:r>
                  <a:rPr lang="en-US" altLang="ko-KR" sz="4400" dirty="0" smtClean="0">
                    <a:solidFill>
                      <a:prstClr val="black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f>
                      <m:fPr>
                        <m:ctrlPr>
                          <a:rPr lang="en-US" altLang="ko-KR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4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4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altLang="ko-KR" sz="4400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ko-KR" sz="4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ko-KR" sz="4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4400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4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4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ko-KR" sz="4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altLang="ko-KR" sz="44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ko-KR" sz="44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altLang="ko-KR" sz="4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44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It is straightforward to find the integral table:</a:t>
                </a:r>
                <a:br>
                  <a:rPr lang="en-US" altLang="ko-KR" sz="3200" dirty="0" smtClean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z="4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f>
                      <m:fPr>
                        <m:ctrlPr>
                          <a:rPr lang="en-US" altLang="ko-KR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altLang="ko-KR" sz="4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ko-KR" sz="4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altLang="ko-KR" sz="4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4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altLang="ko-KR" sz="4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ko-KR" sz="4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4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4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44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altLang="ko-KR" sz="4400" b="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268760"/>
                <a:ext cx="9036496" cy="5143011"/>
              </a:xfrm>
              <a:prstGeom prst="rect">
                <a:avLst/>
              </a:prstGeom>
              <a:blipFill rotWithShape="1">
                <a:blip r:embed="rId2"/>
                <a:stretch>
                  <a:fillRect l="-1552" t="-1659" r="-1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Relativistic </a:t>
            </a:r>
            <a:r>
              <a:rPr lang="en-US" altLang="ko-KR" b="1" dirty="0">
                <a:latin typeface="+mn-lt"/>
              </a:rPr>
              <a:t>K</a:t>
            </a:r>
            <a:r>
              <a:rPr lang="en-US" altLang="ko-KR" b="1" dirty="0" smtClean="0">
                <a:latin typeface="+mn-lt"/>
              </a:rPr>
              <a:t>inetic Energy is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17" y="1268760"/>
                <a:ext cx="8859463" cy="512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relativistic version of the kinetic energy is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 </m:t>
                      </m:r>
                    </m:oMath>
                  </m:oMathPara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4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</m:t>
                    </m:r>
                    <m:r>
                      <a:rPr lang="en-US" altLang="ko-KR" sz="4000" i="1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ko-KR" sz="4000" dirty="0" smtClean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ko-KR" sz="4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altLang="ko-KR" sz="4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ko-KR" sz="4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altLang="ko-KR" sz="40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ko-KR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400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4000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sz="4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altLang="ko-KR" sz="4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sz="40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en-US" altLang="ko-KR" sz="4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altLang="ko-KR" sz="4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4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40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altLang="ko-KR" sz="40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4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altLang="ko-KR" sz="4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𝛾</m:t>
                    </m:r>
                    <m:r>
                      <a:rPr lang="en-US" altLang="ko-KR" sz="4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−1)</m:t>
                    </m:r>
                  </m:oMath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  <a:p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If we substitute </a:t>
                </a:r>
                <a14:m>
                  <m:oMath xmlns:m="http://schemas.openxmlformats.org/officeDocument/2006/math">
                    <m:r>
                      <a:rPr lang="en-US" altLang="ko-KR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altLang="ko-KR" sz="32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=0,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then the kinetic energy is vanishing.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" y="1268760"/>
                <a:ext cx="8859463" cy="5124544"/>
              </a:xfrm>
              <a:prstGeom prst="rect">
                <a:avLst/>
              </a:prstGeom>
              <a:blipFill rotWithShape="1">
                <a:blip r:embed="rId2"/>
                <a:stretch>
                  <a:fillRect l="-1513" t="-1665" r="-1513" b="-28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7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34066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Four-Velocity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</a:rPr>
                      <m:t>𝒖</m:t>
                    </m:r>
                    <m:r>
                      <m:rPr>
                        <m:nor/>
                      </m:rPr>
                      <a:rPr lang="en-US" altLang="ko-KR" b="1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ko-KR" b="1" dirty="0" smtClean="0">
                    <a:latin typeface="+mn-lt"/>
                  </a:rPr>
                  <a:t>is a four-vector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340668"/>
                <a:ext cx="8229600" cy="1143000"/>
              </a:xfrm>
              <a:blipFill rotWithShape="1">
                <a:blip r:embed="rId2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1483667"/>
                <a:ext cx="7305972" cy="4484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>
                    <a:solidFill>
                      <a:prstClr val="black"/>
                    </a:solidFill>
                  </a:rPr>
                  <a:t>The four-velocity is defined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by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3200" b="1" dirty="0">
                    <a:solidFill>
                      <a:prstClr val="black"/>
                    </a:solidFill>
                  </a:rPr>
                  <a:t>   </a:t>
                </a:r>
                <a:r>
                  <a:rPr lang="en-US" altLang="ko-KR" sz="32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4000" b="1" i="0" smtClean="0">
                        <a:latin typeface="Cambria Math"/>
                      </a:rPr>
                      <m:t>                   </m:t>
                    </m:r>
                    <m:r>
                      <a:rPr lang="en-US" altLang="ko-KR" sz="4000" b="0" i="1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ko-KR" sz="40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40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40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40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40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4000" i="1" dirty="0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ko-KR" sz="4000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ko-KR" sz="4000" i="1" dirty="0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4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400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40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40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4000" i="1" dirty="0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e>
                    </m:func>
                    <m:r>
                      <a:rPr lang="en-US" altLang="ko-KR" sz="4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4000" dirty="0">
                    <a:solidFill>
                      <a:prstClr val="black"/>
                    </a:solidFill>
                  </a:rPr>
                  <a:t>,</a:t>
                </a: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  </a:t>
                </a: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r>
                      <a:rPr lang="en-US" altLang="ko-KR" sz="3200" i="1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is the proper time.</a:t>
                </a: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3667"/>
                <a:ext cx="7305972" cy="4484113"/>
              </a:xfrm>
              <a:prstGeom prst="rect">
                <a:avLst/>
              </a:prstGeom>
              <a:blipFill rotWithShape="1">
                <a:blip r:embed="rId3"/>
                <a:stretch>
                  <a:fillRect l="-19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8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What does it mean by the time component of Four-Momentum?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4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We recall that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4129" y="1052736"/>
                <a:ext cx="9036496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the moving frame, where the velocity of the particle is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, the four-momentum is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i="1">
                          <a:latin typeface="Cambria Math"/>
                        </a:rPr>
                        <m:t>𝑝</m:t>
                      </m:r>
                      <m:r>
                        <a:rPr lang="en-US" altLang="ko-KR" sz="4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𝑢</m:t>
                      </m:r>
                      <m:r>
                        <a:rPr lang="en-US" altLang="ko-KR" sz="4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i="1">
                          <a:latin typeface="Cambria Math"/>
                        </a:rPr>
                        <m:t>𝑐</m:t>
                      </m:r>
                      <m:r>
                        <a:rPr lang="en-US" altLang="ko-KR" sz="4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i="1">
                          <a:latin typeface="Cambria Math"/>
                        </a:rPr>
                        <m:t>𝑣</m:t>
                      </m:r>
                      <m:r>
                        <a:rPr lang="en-US" altLang="ko-KR" sz="4000" i="1">
                          <a:latin typeface="Cambria Math"/>
                        </a:rPr>
                        <m:t>,0,0).</m:t>
                      </m:r>
                    </m:oMath>
                  </m:oMathPara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kinetic energy is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𝑇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b="0" i="1" smtClean="0">
                          <a:latin typeface="Cambria Math"/>
                        </a:rPr>
                        <m:t>𝛾</m:t>
                      </m:r>
                      <m:sSup>
                        <m:sSup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4000" b="0" i="1" smtClean="0">
                          <a:latin typeface="Cambria Math"/>
                        </a:rPr>
                        <m:t>  −</m:t>
                      </m:r>
                      <m:sSub>
                        <m:sSub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9" y="1052736"/>
                <a:ext cx="9036496" cy="4278094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9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5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Therefore,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492" y="1484784"/>
                <a:ext cx="9036496" cy="409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time component of the four-momentum is </a:t>
                </a:r>
              </a:p>
              <a:p>
                <a:r>
                  <a:rPr lang="en-US" altLang="ko-KR" sz="5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5400" dirty="0" smtClean="0">
                    <a:solidFill>
                      <a:prstClr val="black"/>
                    </a:solidFill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5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54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ko-KR" sz="5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sz="5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5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5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ko-KR" sz="5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5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sz="5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5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en-US" altLang="ko-KR" sz="5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5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5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5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altLang="ko-KR" sz="54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        </m:t>
                      </m:r>
                      <m:r>
                        <a:rPr lang="en-US" altLang="ko-KR" sz="4000" i="1">
                          <a:latin typeface="Cambria Math"/>
                        </a:rPr>
                        <m:t>𝑝</m:t>
                      </m:r>
                      <m:r>
                        <a:rPr lang="en-US" altLang="ko-KR" sz="4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sz="4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4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ko-KR" sz="40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ko-KR" sz="4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ko-KR" sz="40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d>
                          <m:r>
                            <a:rPr lang="en-US" altLang="ko-KR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ko-KR" sz="4000" i="1">
                              <a:latin typeface="Cambria Math"/>
                            </a:rPr>
                            <m:t>(</m:t>
                          </m:r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i="1">
                          <a:latin typeface="Cambria Math"/>
                        </a:rPr>
                        <m:t>𝑐</m:t>
                      </m:r>
                      <m:r>
                        <a:rPr lang="en-US" altLang="ko-KR" sz="4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i="1">
                          <a:latin typeface="Cambria Math"/>
                        </a:rPr>
                        <m:t>𝛾</m:t>
                      </m:r>
                      <m:r>
                        <a:rPr lang="en-US" altLang="ko-KR" sz="4000" b="1" i="1">
                          <a:latin typeface="Cambria Math"/>
                        </a:rPr>
                        <m:t>𝒗</m:t>
                      </m:r>
                      <m:r>
                        <a:rPr lang="en-US" altLang="ko-KR" sz="4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sz="4000" i="1" dirty="0" smtClean="0">
                  <a:latin typeface="Cambria Math"/>
                </a:endParaRPr>
              </a:p>
              <a:p>
                <a:r>
                  <a:rPr lang="en-US" altLang="ko-KR" sz="4000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altLang="ko-KR" sz="4000" b="0" i="1" smtClean="0">
                        <a:latin typeface="Cambria Math"/>
                      </a:rPr>
                      <m:t>𝑇</m:t>
                    </m:r>
                    <m:r>
                      <a:rPr lang="en-US" altLang="ko-KR" sz="4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4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sz="4000" b="0" i="1" smtClean="0"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4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4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2" y="1484784"/>
                <a:ext cx="9036496" cy="4096955"/>
              </a:xfrm>
              <a:prstGeom prst="rect">
                <a:avLst/>
              </a:prstGeom>
              <a:blipFill rotWithShape="1">
                <a:blip r:embed="rId2"/>
                <a:stretch>
                  <a:fillRect l="-1483" t="-2083" r="-21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5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Einstein interpreted this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492" y="1484784"/>
                <a:ext cx="9036496" cy="422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As the energy of the particle divided by the speed of light</a:t>
                </a:r>
              </a:p>
              <a:p>
                <a:r>
                  <a:rPr lang="en-US" altLang="ko-KR" sz="5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5400" dirty="0" smtClean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5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5400" b="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altLang="ko-KR" sz="5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sz="54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5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5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ko-KR" sz="5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5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sz="5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5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en-US" altLang="ko-KR" sz="54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5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54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5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ko-KR" sz="54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5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5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altLang="ko-KR" sz="54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altLang="ko-KR" sz="54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4000" b="0" dirty="0" smtClean="0"/>
                  <a:t>          </a:t>
                </a:r>
                <a:r>
                  <a:rPr lang="en-US" altLang="ko-KR" sz="1600" dirty="0">
                    <a:solidFill>
                      <a:schemeClr val="bg1"/>
                    </a:solidFill>
                  </a:rPr>
                  <a:t>.</a:t>
                </a:r>
                <a:r>
                  <a:rPr lang="en-US" altLang="ko-KR" sz="4000" b="0" dirty="0" smtClean="0"/>
                  <a:t>  </a:t>
                </a:r>
                <a:r>
                  <a:rPr lang="en-US" altLang="ko-KR" sz="4400" b="0" dirty="0" smtClean="0">
                    <a:solidFill>
                      <a:schemeClr val="bg1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ko-KR" sz="4000" b="0" i="1" smtClean="0">
                        <a:latin typeface="Cambria Math"/>
                      </a:rPr>
                      <m:t>𝐸</m:t>
                    </m:r>
                    <m:r>
                      <a:rPr lang="en-US" altLang="ko-KR" sz="4000" i="1">
                        <a:latin typeface="Cambria Math"/>
                      </a:rPr>
                      <m:t>=</m:t>
                    </m:r>
                    <m:r>
                      <a:rPr lang="en-US" altLang="ko-KR" sz="4000" i="1" smtClean="0">
                        <a:latin typeface="Cambria Math"/>
                      </a:rPr>
                      <m:t>𝑇</m:t>
                    </m:r>
                    <m:r>
                      <a:rPr lang="en-US" altLang="ko-KR" sz="4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4000" b="0" i="1" smtClean="0">
                            <a:latin typeface="Cambria Math"/>
                          </a:rPr>
                          <m:t>0</m:t>
                        </m:r>
                      </m:sub>
                      <m:sup/>
                    </m:sSubSup>
                    <m:sSup>
                      <m:s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4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4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ko-KR" sz="4000" b="0" i="1" smtClean="0">
                        <a:latin typeface="Cambria Math"/>
                      </a:rPr>
                      <m:t>𝛾</m:t>
                    </m:r>
                    <m:sSup>
                      <m:s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4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𝑇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ko-KR" sz="4000" b="0" i="1" smtClean="0">
                          <a:latin typeface="Cambria Math"/>
                        </a:rPr>
                        <m:t>𝛾</m:t>
                      </m:r>
                      <m:sSup>
                        <m:sSup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4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2" y="1484784"/>
                <a:ext cx="9036496" cy="4220066"/>
              </a:xfrm>
              <a:prstGeom prst="rect">
                <a:avLst/>
              </a:prstGeom>
              <a:blipFill rotWithShape="1">
                <a:blip r:embed="rId2"/>
                <a:stretch>
                  <a:fillRect l="-1483" t="-2023" r="-3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6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The energy of 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a moving particle is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492" y="1484784"/>
                <a:ext cx="9036496" cy="4139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he energy of a massive particle moving with the velocity </a:t>
                </a:r>
                <a14:m>
                  <m:oMath xmlns:m="http://schemas.openxmlformats.org/officeDocument/2006/math">
                    <m:r>
                      <a:rPr lang="en-US" altLang="ko-KR" sz="3200" i="1" dirty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is</a:t>
                </a:r>
              </a:p>
              <a:p>
                <a:r>
                  <a:rPr lang="en-US" altLang="ko-KR" sz="4000" dirty="0"/>
                  <a:t>            </a:t>
                </a:r>
                <a14:m>
                  <m:oMath xmlns:m="http://schemas.openxmlformats.org/officeDocument/2006/math">
                    <m:r>
                      <a:rPr lang="en-US" altLang="ko-KR" sz="4000" i="1">
                        <a:latin typeface="Cambria Math"/>
                      </a:rPr>
                      <m:t>𝐸</m:t>
                    </m:r>
                    <m:r>
                      <a:rPr lang="en-US" altLang="ko-KR" sz="4000" i="1">
                        <a:latin typeface="Cambria Math"/>
                      </a:rPr>
                      <m:t>=</m:t>
                    </m:r>
                    <m:r>
                      <a:rPr lang="en-US" altLang="ko-KR" sz="40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ko-KR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4000" b="0" i="1" smtClean="0">
                        <a:latin typeface="Cambria Math"/>
                      </a:rPr>
                      <m:t>,   </m:t>
                    </m:r>
                    <m:r>
                      <a:rPr lang="en-US" altLang="ko-KR" sz="4000" b="0" i="1" smtClean="0">
                        <a:latin typeface="Cambria Math"/>
                      </a:rPr>
                      <m:t>𝑚</m:t>
                    </m:r>
                    <m:r>
                      <a:rPr lang="en-US" altLang="ko-KR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sz="4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4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sz="4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sz="4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4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ko-KR" sz="4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ko-KR" sz="4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4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sz="4000" i="1" dirty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US" altLang="ko-KR" sz="4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energy of a massive particle at rest is</a:t>
                </a:r>
                <a:endParaRPr lang="en-US" altLang="ko-KR" sz="4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𝐸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4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4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2" y="1484784"/>
                <a:ext cx="9036496" cy="4139659"/>
              </a:xfrm>
              <a:prstGeom prst="rect">
                <a:avLst/>
              </a:prstGeom>
              <a:blipFill rotWithShape="1">
                <a:blip r:embed="rId2"/>
                <a:stretch>
                  <a:fillRect l="-1483" t="-20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7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The energy of a particle at rest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492" y="1484784"/>
                <a:ext cx="9036496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HAS THE INTRINSIC ENERGY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4000" dirty="0"/>
                  <a:t>          </a:t>
                </a:r>
                <a:r>
                  <a:rPr lang="en-US" altLang="ko-KR" sz="4000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ko-KR" sz="6000" i="1">
                        <a:latin typeface="Cambria Math"/>
                      </a:rPr>
                      <m:t>𝐸</m:t>
                    </m:r>
                    <m:r>
                      <a:rPr lang="en-US" altLang="ko-KR" sz="6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sz="6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60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sz="6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sz="6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60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6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600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This interpretation was proven to be true and we use this energy of the rest mass of a particle to convert into other forms. There are so many applications of this formula that include atomic bomb, nuclear power plant, and high-energy physics collider.</a:t>
                </a:r>
                <a:endParaRPr lang="en-US" altLang="ko-KR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2" y="1484784"/>
                <a:ext cx="9036496" cy="4955203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724" r="-2697" b="-30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6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08504" cy="538661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altLang="ko-KR" sz="8000" b="1" dirty="0" smtClean="0">
                    <a:latin typeface="+mn-lt"/>
                  </a:rPr>
                  <a:t>Now you know what </a:t>
                </a:r>
                <a:br>
                  <a:rPr lang="en-US" altLang="ko-KR" sz="8000" b="1" dirty="0" smtClean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altLang="ko-KR" sz="1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ko-KR" sz="1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sSup>
                        <m:sSupPr>
                          <m:ctrlPr>
                            <a:rPr lang="en-US" altLang="ko-KR" sz="1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1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altLang="ko-KR" sz="1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en-US" altLang="ko-KR" sz="8000" b="1" dirty="0">
                    <a:latin typeface="+mn-lt"/>
                  </a:rPr>
                  <a:t/>
                </a:r>
                <a:br>
                  <a:rPr lang="en-US" altLang="ko-KR" sz="8000" b="1" dirty="0">
                    <a:latin typeface="+mn-lt"/>
                  </a:rPr>
                </a:br>
                <a:r>
                  <a:rPr lang="en-US" altLang="ko-KR" sz="8000" b="1" dirty="0" smtClean="0">
                    <a:latin typeface="+mn-lt"/>
                  </a:rPr>
                  <a:t>stands for!</a:t>
                </a:r>
                <a:endParaRPr lang="ko-KR" altLang="en-US" sz="8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08504" cy="5386610"/>
              </a:xfrm>
              <a:blipFill rotWithShape="1">
                <a:blip r:embed="rId2"/>
                <a:stretch>
                  <a:fillRect t="-1357" b="-63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1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611560" y="18864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ko-KR" b="1" i="1">
                          <a:latin typeface="Cambria Math"/>
                        </a:rPr>
                        <m:t>𝒈</m:t>
                      </m:r>
                      <m:r>
                        <a:rPr lang="en-US" altLang="ko-KR" i="1">
                          <a:latin typeface="Cambria Math"/>
                        </a:rPr>
                        <m:t>𝑢</m:t>
                      </m:r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60" y="18864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126" y="1412776"/>
                <a:ext cx="9036496" cy="4781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Under Lorentz transformation, </a:t>
                </a: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the four-velocity transforms </a:t>
                </a: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like the four-displacement:</a:t>
                </a:r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 smtClean="0"/>
                  <a:t>  </a:t>
                </a:r>
              </a:p>
              <a:p>
                <a:r>
                  <a:rPr lang="en-US" altLang="ko-KR" sz="3200" dirty="0"/>
                  <a:t> </a:t>
                </a:r>
                <a:r>
                  <a:rPr lang="en-US" altLang="ko-KR" sz="3200" dirty="0" smtClean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ko-KR" sz="4000" b="0" i="1" smtClean="0">
                        <a:latin typeface="Cambria Math"/>
                      </a:rPr>
                      <m:t>𝑢</m:t>
                    </m:r>
                    <m:r>
                      <a:rPr lang="en-US" altLang="ko-KR" sz="40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4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40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4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4000" b="0" i="1" smtClean="0">
                        <a:latin typeface="Cambria Math"/>
                      </a:rPr>
                      <m:t>𝑢</m:t>
                    </m:r>
                    <m:r>
                      <a:rPr lang="en-US" altLang="ko-KR" sz="4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4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and its square is invariant </a:t>
                </a:r>
                <a:endParaRPr lang="en-US" altLang="ko-KR" sz="3200" b="0" i="1" dirty="0" smtClean="0">
                  <a:latin typeface="Cambria Math"/>
                </a:endParaRPr>
              </a:p>
              <a:p>
                <a:r>
                  <a:rPr lang="en-US" altLang="ko-KR" sz="4000" b="0" dirty="0" smtClean="0"/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4000" b="1" i="1">
                        <a:latin typeface="Cambria Math"/>
                      </a:rPr>
                      <m:t>𝒈</m:t>
                    </m:r>
                    <m:r>
                      <a:rPr lang="en-US" altLang="ko-KR" sz="4000" b="0" i="1" smtClean="0">
                        <a:latin typeface="Cambria Math"/>
                      </a:rPr>
                      <m:t>𝑢</m:t>
                    </m:r>
                    <m:r>
                      <a:rPr lang="en-US" altLang="ko-KR" sz="4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40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4000" dirty="0">
                    <a:solidFill>
                      <a:prstClr val="black"/>
                    </a:solidFill>
                  </a:rPr>
                  <a:t>.</a:t>
                </a: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" y="1412776"/>
                <a:ext cx="9036496" cy="4781502"/>
              </a:xfrm>
              <a:prstGeom prst="rect">
                <a:avLst/>
              </a:prstGeom>
              <a:blipFill rotWithShape="1">
                <a:blip r:embed="rId3"/>
                <a:stretch>
                  <a:fillRect l="-1484" t="-17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0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Four-Momentum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62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Classical Momentum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628800"/>
                <a:ext cx="9036496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classical mechanics, momentum </a:t>
                </a:r>
                <a14:m>
                  <m:oMath xmlns:m="http://schemas.openxmlformats.org/officeDocument/2006/math">
                    <m:r>
                      <a:rPr lang="en-US" altLang="ko-KR" sz="3200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is the product of mass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and velocity </a:t>
                </a:r>
                <a14:m>
                  <m:oMath xmlns:m="http://schemas.openxmlformats.org/officeDocument/2006/math">
                    <m:r>
                      <a:rPr lang="en-US" altLang="ko-KR" sz="32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: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1" i="1" smtClean="0">
                          <a:latin typeface="Cambria Math"/>
                        </a:rPr>
                        <m:t>𝒑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𝑚</m:t>
                      </m:r>
                      <m:r>
                        <a:rPr lang="en-US" altLang="ko-KR" sz="4000" b="1" i="1" smtClean="0">
                          <a:latin typeface="Cambria Math"/>
                        </a:rPr>
                        <m:t>𝒗</m:t>
                      </m:r>
                    </m:oMath>
                  </m:oMathPara>
                </a14:m>
                <a:endParaRPr lang="en-US" altLang="ko-KR" sz="4000" b="1" dirty="0" smtClean="0">
                  <a:solidFill>
                    <a:prstClr val="black"/>
                  </a:solidFill>
                </a:endParaRPr>
              </a:p>
              <a:p>
                <a:endParaRPr lang="en-US" altLang="ko-KR" sz="3200" b="1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However, the mass may not be an invariant quantity. Then what should we do?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8800"/>
                <a:ext cx="9036496" cy="3662541"/>
              </a:xfrm>
              <a:prstGeom prst="rect">
                <a:avLst/>
              </a:prstGeom>
              <a:blipFill rotWithShape="1">
                <a:blip r:embed="rId2"/>
                <a:stretch>
                  <a:fillRect l="-1484" t="-2329" b="-4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5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344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Lorentz Invariant Quantities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1196752"/>
                <a:ext cx="9036496" cy="534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only two quantities that are invariant under Lorentz transformation that we know are the speed of light and the proper time: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𝜏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ko-KR" sz="4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altLang="ko-KR" sz="40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altLang="ko-KR" sz="4000" b="0" i="0" smtClean="0">
                          <a:latin typeface="Cambria Math"/>
                        </a:rPr>
                        <m:t>,  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𝑐</m:t>
                      </m:r>
                      <m:r>
                        <a:rPr lang="en-US" altLang="ko-KR" sz="4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40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ko-KR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ko-KR" sz="3200" b="1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Each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of them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is the square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of a four-vector.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If a quantity is expressed as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square of a four-vector, then it must be  Lorentz invariant.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9036496" cy="5349606"/>
              </a:xfrm>
              <a:prstGeom prst="rect">
                <a:avLst/>
              </a:prstGeom>
              <a:blipFill rotWithShape="1">
                <a:blip r:embed="rId2"/>
                <a:stretch>
                  <a:fillRect l="-1484" t="-1595" r="-202" b="-27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2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344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Proper Time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1196752"/>
                <a:ext cx="9036496" cy="4857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proper time is Lorentz invariant because it is proportional to the square of a four-vector, which is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four-displacement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𝜏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ko-KR" sz="4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altLang="ko-KR" sz="40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ko-KR" sz="3200" b="1" dirty="0" smtClean="0">
                  <a:solidFill>
                    <a:prstClr val="black"/>
                  </a:solidFill>
                </a:endParaRPr>
              </a:p>
              <a:p>
                <a:endParaRPr lang="en-US" altLang="ko-KR" sz="3200" b="1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the rest frame, the four-displacement is completely determined by the proper time:</a:t>
                </a: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200" b="0" i="0" smtClean="0">
                        <a:latin typeface="Cambria Math"/>
                      </a:rPr>
                      <m:t>                                     </m:t>
                    </m:r>
                    <m:r>
                      <a:rPr lang="en-US" altLang="ko-KR" sz="3200" b="0" i="1" smtClean="0">
                        <a:latin typeface="Cambria Math"/>
                      </a:rPr>
                      <m:t>𝑥</m:t>
                    </m:r>
                    <m:r>
                      <a:rPr lang="en-US" altLang="ko-KR" sz="3200" b="0" i="1" smtClean="0">
                        <a:latin typeface="Cambria Math"/>
                      </a:rPr>
                      <m:t>=(</m:t>
                    </m:r>
                    <m:r>
                      <a:rPr lang="en-US" altLang="ko-KR" sz="3200" b="0" i="1" smtClean="0">
                        <a:latin typeface="Cambria Math"/>
                      </a:rPr>
                      <m:t>𝑐</m:t>
                    </m:r>
                    <m:r>
                      <a:rPr lang="en-US" altLang="ko-KR" sz="3200" i="1">
                        <a:latin typeface="Cambria Math"/>
                      </a:rPr>
                      <m:t>𝜏</m:t>
                    </m:r>
                    <m:r>
                      <a:rPr lang="en-US" altLang="ko-KR" sz="3200" b="0" i="1" smtClean="0">
                        <a:latin typeface="Cambria Math"/>
                      </a:rPr>
                      <m:t>,0,0,0)</m:t>
                    </m:r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9036496" cy="4857164"/>
              </a:xfrm>
              <a:prstGeom prst="rect">
                <a:avLst/>
              </a:prstGeom>
              <a:blipFill rotWithShape="1">
                <a:blip r:embed="rId2"/>
                <a:stretch>
                  <a:fillRect l="-1484" t="-1757" r="-1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2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3448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The Speed of Light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196752"/>
                <a:ext cx="9036496" cy="430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speed of light is Lorentz invariant because it is proportional to the square of a four-vector, which is four-velocity.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𝑐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40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4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40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ko-KR" sz="4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ko-KR" sz="3200" b="1" dirty="0" smtClean="0">
                  <a:solidFill>
                    <a:prstClr val="black"/>
                  </a:solidFill>
                </a:endParaRPr>
              </a:p>
              <a:p>
                <a:endParaRPr lang="en-US" altLang="ko-KR" sz="3200" b="1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the rest frame, the four-velocity is completely determined by the speed of light:</a:t>
                </a: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200" b="0" i="0" smtClean="0">
                        <a:latin typeface="Cambria Math"/>
                      </a:rPr>
                      <m:t>                                     </m:t>
                    </m:r>
                    <m:r>
                      <a:rPr lang="en-US" altLang="ko-KR" sz="3200" b="0" i="1" smtClean="0">
                        <a:latin typeface="Cambria Math"/>
                      </a:rPr>
                      <m:t>𝑢</m:t>
                    </m:r>
                    <m:r>
                      <a:rPr lang="en-US" altLang="ko-KR" sz="3200" b="0" i="1" smtClean="0">
                        <a:latin typeface="Cambria Math"/>
                      </a:rPr>
                      <m:t>=(</m:t>
                    </m:r>
                    <m:r>
                      <a:rPr lang="en-US" altLang="ko-KR" sz="3200" b="0" i="1" smtClean="0">
                        <a:latin typeface="Cambria Math"/>
                      </a:rPr>
                      <m:t>𝑐</m:t>
                    </m:r>
                    <m:r>
                      <a:rPr lang="en-US" altLang="ko-KR" sz="3200" b="0" i="1" smtClean="0">
                        <a:latin typeface="Cambria Math"/>
                      </a:rPr>
                      <m:t>,0,0,0)</m:t>
                    </m:r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6752"/>
                <a:ext cx="9036496" cy="4307077"/>
              </a:xfrm>
              <a:prstGeom prst="rect">
                <a:avLst/>
              </a:prstGeom>
              <a:blipFill rotWithShape="1">
                <a:blip r:embed="rId2"/>
                <a:stretch>
                  <a:fillRect l="-1484" t="-1980" r="-16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76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2907</Words>
  <Application>Microsoft Office PowerPoint</Application>
  <PresentationFormat>화면 슬라이드 쇼(4:3)</PresentationFormat>
  <Paragraphs>292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Derivation of E=mc^2</vt:lpstr>
      <vt:lpstr>"We have found that"</vt:lpstr>
      <vt:lpstr>Four-Velocity u"  "is a four-vector</vt:lpstr>
      <vt:lpstr>u^T gu=c^2</vt:lpstr>
      <vt:lpstr>Four-Momentum</vt:lpstr>
      <vt:lpstr>Classical Momentum</vt:lpstr>
      <vt:lpstr>Lorentz Invariant Quantities</vt:lpstr>
      <vt:lpstr>Proper Time</vt:lpstr>
      <vt:lpstr>The Speed of Light</vt:lpstr>
      <vt:lpstr>We can check the invariance</vt:lpstr>
      <vt:lpstr>Rest mass m_0</vt:lpstr>
      <vt:lpstr>Definition of Four-Momentum</vt:lpstr>
      <vt:lpstr>Square of Four-Momentum</vt:lpstr>
      <vt:lpstr>We can check the invariance</vt:lpstr>
      <vt:lpstr>Spatial Component  of Four-Momentum</vt:lpstr>
      <vt:lpstr>Newton’s Second Law</vt:lpstr>
      <vt:lpstr>We need  some math</vt:lpstr>
      <vt:lpstr>Derivative of Composite Function</vt:lpstr>
      <vt:lpstr>Derivative of Product Function</vt:lpstr>
      <vt:lpstr>Derivative of Product Function: A Example</vt:lpstr>
      <vt:lpstr>Derivative of x^n</vt:lpstr>
      <vt:lpstr>Let us compute  d/dx  1/√(1-x^2 )</vt:lpstr>
      <vt:lpstr>Let us compute  d/dt  1/√(1-v^2/c^2 )</vt:lpstr>
      <vt:lpstr>Derivative of Product Function</vt:lpstr>
      <vt:lpstr>The force is then</vt:lpstr>
      <vt:lpstr>Relativistic version of the  work-kinetic energy theorem</vt:lpstr>
      <vt:lpstr>Relativistic Kinetic Energy</vt:lpstr>
      <vt:lpstr>We have the integral table</vt:lpstr>
      <vt:lpstr>Relativistic Kinetic Energy is</vt:lpstr>
      <vt:lpstr>What does it mean by the time component of Four-Momentum?</vt:lpstr>
      <vt:lpstr>We recall that</vt:lpstr>
      <vt:lpstr>Therefore,</vt:lpstr>
      <vt:lpstr>Einstein interpreted this</vt:lpstr>
      <vt:lpstr>The energy of  a moving particle is</vt:lpstr>
      <vt:lpstr>The energy of a particle at rest</vt:lpstr>
      <vt:lpstr>Now you know what  E=mc^2 stands for!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다시 만나는  전자기학</dc:title>
  <dc:creator>김민호</dc:creator>
  <cp:lastModifiedBy>Jungil</cp:lastModifiedBy>
  <cp:revision>205</cp:revision>
  <cp:lastPrinted>2012-04-29T10:01:51Z</cp:lastPrinted>
  <dcterms:created xsi:type="dcterms:W3CDTF">2012-04-29T07:09:51Z</dcterms:created>
  <dcterms:modified xsi:type="dcterms:W3CDTF">2012-06-03T14:10:17Z</dcterms:modified>
</cp:coreProperties>
</file>