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AA554-2267-456A-9B10-9DC0A4A13A5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C00E2-5BE3-4DB4-AD02-78393674B0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100.naver.com/100.nhn?docid=33977" TargetMode="External"/><Relationship Id="rId13" Type="http://schemas.openxmlformats.org/officeDocument/2006/relationships/hyperlink" Target="http://terms.naver.com/entry.nhn?docId=169767" TargetMode="External"/><Relationship Id="rId18" Type="http://schemas.openxmlformats.org/officeDocument/2006/relationships/hyperlink" Target="http://100.naver.com/100.nhn?docid=819911" TargetMode="External"/><Relationship Id="rId3" Type="http://schemas.openxmlformats.org/officeDocument/2006/relationships/hyperlink" Target="http://100.naver.com/100.nhn?docid=101239" TargetMode="External"/><Relationship Id="rId7" Type="http://schemas.openxmlformats.org/officeDocument/2006/relationships/hyperlink" Target="http://dic.search.naver.com/search.naver?sm=svc_hty&amp;where=kdic&amp;query=%BE%C8%C0%FC%BC%BA" TargetMode="External"/><Relationship Id="rId12" Type="http://schemas.openxmlformats.org/officeDocument/2006/relationships/hyperlink" Target="http://dic.search.naver.com/search.naver?sm=svc_hty&amp;where=kdic&amp;query=%C0%A7%BB%FD%B0%FC%B8%AE" TargetMode="External"/><Relationship Id="rId17" Type="http://schemas.openxmlformats.org/officeDocument/2006/relationships/hyperlink" Target="http://100.naver.com/100.nhn?docid=762072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://100.naver.com/100.nhn?docid=788620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terms.naver.com/entry.nhn?docId=179419" TargetMode="External"/><Relationship Id="rId11" Type="http://schemas.openxmlformats.org/officeDocument/2006/relationships/hyperlink" Target="http://100.naver.com/100.nhn?docid=75651" TargetMode="External"/><Relationship Id="rId5" Type="http://schemas.openxmlformats.org/officeDocument/2006/relationships/hyperlink" Target="http://terms.naver.com/entry.nhn?docId=531" TargetMode="External"/><Relationship Id="rId15" Type="http://schemas.openxmlformats.org/officeDocument/2006/relationships/hyperlink" Target="http://terms.naver.com/entry.nhn?docId=388543" TargetMode="External"/><Relationship Id="rId10" Type="http://schemas.openxmlformats.org/officeDocument/2006/relationships/hyperlink" Target="http://100.naver.com/100.nhn?docid=65122" TargetMode="External"/><Relationship Id="rId19" Type="http://schemas.openxmlformats.org/officeDocument/2006/relationships/hyperlink" Target="http://100.naver.com/" TargetMode="External"/><Relationship Id="rId4" Type="http://schemas.openxmlformats.org/officeDocument/2006/relationships/hyperlink" Target="http://dic.search.naver.com/search.naver?sm=svc_hty&amp;where=kdic&amp;query=%BD%C4%C7%B0%C0%A7%C7%D8%BF%E4%BC%D2%20%C1%DF%C1%A1%B0%FC%B8%AE%B1%E2%C1%D8" TargetMode="External"/><Relationship Id="rId9" Type="http://schemas.openxmlformats.org/officeDocument/2006/relationships/hyperlink" Target="http://100.naver.com/100.nhn?docid=119289" TargetMode="External"/><Relationship Id="rId14" Type="http://schemas.openxmlformats.org/officeDocument/2006/relationships/hyperlink" Target="http://terms.naver.com/entry.nhn?docId=295893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네덜란드 </a:t>
            </a:r>
            <a:r>
              <a:rPr lang="ko-KR" altLang="en-US" dirty="0" err="1" smtClean="0"/>
              <a:t>푸드밸리의</a:t>
            </a:r>
            <a:r>
              <a:rPr lang="ko-KR" altLang="en-US" dirty="0" smtClean="0"/>
              <a:t> 개요</a:t>
            </a:r>
            <a:r>
              <a:rPr lang="ko-KR" altLang="en-US" baseline="0" dirty="0" smtClean="0"/>
              <a:t> 및 현황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지역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바헤닝엔시</a:t>
            </a:r>
            <a:r>
              <a:rPr lang="ko-KR" altLang="en-US" dirty="0" smtClean="0"/>
              <a:t> 중심</a:t>
            </a:r>
            <a:endParaRPr lang="en-US" altLang="ko-KR" dirty="0" smtClean="0"/>
          </a:p>
          <a:p>
            <a:r>
              <a:rPr lang="ko-KR" altLang="en-US" dirty="0" err="1" smtClean="0"/>
              <a:t>업체수</a:t>
            </a:r>
            <a:r>
              <a:rPr lang="en-US" altLang="ko-KR" dirty="0" smtClean="0"/>
              <a:t>: 1500</a:t>
            </a:r>
            <a:r>
              <a:rPr lang="ko-KR" altLang="en-US" dirty="0" err="1" smtClean="0"/>
              <a:t>여개</a:t>
            </a:r>
            <a:endParaRPr lang="en-US" altLang="ko-KR" dirty="0" smtClean="0"/>
          </a:p>
          <a:p>
            <a:r>
              <a:rPr lang="ko-KR" altLang="en-US" dirty="0" smtClean="0"/>
              <a:t>매출</a:t>
            </a:r>
            <a:r>
              <a:rPr lang="en-US" altLang="ko-KR" dirty="0" smtClean="0"/>
              <a:t>:470</a:t>
            </a:r>
            <a:r>
              <a:rPr lang="ko-KR" altLang="en-US" dirty="0" err="1" smtClean="0"/>
              <a:t>억유로</a:t>
            </a:r>
            <a:r>
              <a:rPr lang="en-US" altLang="ko-KR" dirty="0" smtClean="0"/>
              <a:t>(59</a:t>
            </a:r>
            <a:r>
              <a:rPr lang="ko-KR" altLang="en-US" dirty="0" smtClean="0"/>
              <a:t>조원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수출</a:t>
            </a:r>
            <a:r>
              <a:rPr lang="en-US" altLang="ko-KR" dirty="0" smtClean="0"/>
              <a:t>:290</a:t>
            </a:r>
            <a:r>
              <a:rPr lang="ko-KR" altLang="en-US" dirty="0" err="1" smtClean="0"/>
              <a:t>억달러</a:t>
            </a:r>
            <a:r>
              <a:rPr lang="en-US" altLang="ko-KR" dirty="0" smtClean="0"/>
              <a:t>(</a:t>
            </a:r>
            <a:r>
              <a:rPr lang="ko-KR" altLang="en-US" dirty="0" smtClean="0"/>
              <a:t>매출</a:t>
            </a:r>
            <a:r>
              <a:rPr lang="en-US" altLang="ko-KR" dirty="0" smtClean="0"/>
              <a:t>60%)</a:t>
            </a:r>
          </a:p>
          <a:p>
            <a:r>
              <a:rPr lang="ko-KR" altLang="en-US" dirty="0" smtClean="0"/>
              <a:t>고용창출</a:t>
            </a:r>
            <a:r>
              <a:rPr lang="en-US" altLang="ko-KR" dirty="0" smtClean="0"/>
              <a:t>:70</a:t>
            </a:r>
            <a:r>
              <a:rPr lang="ko-KR" altLang="en-US" dirty="0" err="1" smtClean="0"/>
              <a:t>만명</a:t>
            </a:r>
            <a:endParaRPr lang="en-US" altLang="ko-KR" dirty="0" smtClean="0"/>
          </a:p>
          <a:p>
            <a:r>
              <a:rPr lang="ko-KR" altLang="en-US" dirty="0" smtClean="0"/>
              <a:t>연구기관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바헤닝엔대학</a:t>
            </a:r>
            <a:r>
              <a:rPr lang="ko-KR" altLang="en-US" dirty="0" smtClean="0"/>
              <a:t> </a:t>
            </a:r>
            <a:r>
              <a:rPr lang="en-US" altLang="ko-KR" dirty="0" smtClean="0"/>
              <a:t>NIZO </a:t>
            </a:r>
            <a:r>
              <a:rPr lang="ko-KR" altLang="en-US" dirty="0" smtClean="0"/>
              <a:t>식품연구소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Rikilt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식품안전연구소</a:t>
            </a:r>
            <a:endParaRPr lang="en-US" altLang="ko-KR" baseline="0" dirty="0" smtClean="0"/>
          </a:p>
          <a:p>
            <a:r>
              <a:rPr lang="ko-KR" altLang="en-US" baseline="0" dirty="0" smtClean="0"/>
              <a:t>연구인력</a:t>
            </a:r>
            <a:r>
              <a:rPr lang="en-US" altLang="ko-KR" baseline="0" dirty="0" smtClean="0"/>
              <a:t>:1</a:t>
            </a:r>
            <a:r>
              <a:rPr lang="ko-KR" altLang="en-US" baseline="0" dirty="0" err="1" smtClean="0"/>
              <a:t>만명</a:t>
            </a:r>
            <a:endParaRPr lang="en-US" altLang="ko-KR" baseline="0" dirty="0" smtClean="0"/>
          </a:p>
          <a:p>
            <a:r>
              <a:rPr lang="ko-KR" altLang="en-US" baseline="0" dirty="0" err="1" smtClean="0"/>
              <a:t>푸드밸리창업지원센터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`</a:t>
            </a:r>
            <a:r>
              <a:rPr lang="ko-KR" altLang="en-US" dirty="0" err="1" smtClean="0"/>
              <a:t>해썹</a:t>
            </a:r>
            <a:r>
              <a:rPr lang="en-US" altLang="ko-KR" dirty="0" smtClean="0"/>
              <a:t>´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`</a:t>
            </a:r>
            <a:r>
              <a:rPr lang="ko-KR" altLang="en-US" dirty="0" err="1" smtClean="0"/>
              <a:t>해십</a:t>
            </a:r>
            <a:r>
              <a:rPr lang="en-US" altLang="ko-KR" dirty="0" smtClean="0"/>
              <a:t>´ </a:t>
            </a:r>
            <a:r>
              <a:rPr lang="ko-KR" altLang="en-US" dirty="0" smtClean="0"/>
              <a:t>이라 부르며 우리나라에서는 </a:t>
            </a:r>
            <a:r>
              <a:rPr lang="en-US" altLang="ko-KR" dirty="0" smtClean="0"/>
              <a:t>1995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월에 도입하면서 </a:t>
            </a:r>
            <a:r>
              <a:rPr lang="ko-KR" altLang="en-US" u="none" strike="noStrike" dirty="0" smtClean="0">
                <a:hlinkClick r:id="rId3"/>
              </a:rPr>
              <a:t>식품위생법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`</a:t>
            </a:r>
            <a:r>
              <a:rPr lang="ko-KR" altLang="en-US" u="none" strike="noStrike" dirty="0" err="1" smtClean="0">
                <a:hlinkClick r:id="rId4"/>
              </a:rPr>
              <a:t>식품위해요소중점관리기준</a:t>
            </a:r>
            <a:r>
              <a:rPr lang="en-US" altLang="ko-KR" dirty="0" smtClean="0"/>
              <a:t>´</a:t>
            </a:r>
            <a:r>
              <a:rPr lang="ko-KR" altLang="en-US" dirty="0" smtClean="0"/>
              <a:t>이라고 한다</a:t>
            </a:r>
            <a:r>
              <a:rPr lang="en-US" altLang="ko-KR" dirty="0" smtClean="0"/>
              <a:t>. </a:t>
            </a:r>
          </a:p>
          <a:p>
            <a:r>
              <a:rPr lang="en-US" altLang="ko-KR" u="none" strike="noStrike" dirty="0" smtClean="0">
                <a:hlinkClick r:id="rId5"/>
              </a:rPr>
              <a:t>HACCP</a:t>
            </a:r>
            <a:r>
              <a:rPr lang="ko-KR" altLang="en-US" dirty="0" smtClean="0"/>
              <a:t>은 </a:t>
            </a:r>
            <a:r>
              <a:rPr lang="ko-KR" altLang="en-US" u="none" strike="noStrike" dirty="0" smtClean="0">
                <a:hlinkClick r:id="rId6"/>
              </a:rPr>
              <a:t>최종 제품</a:t>
            </a:r>
            <a:r>
              <a:rPr lang="ko-KR" altLang="en-US" dirty="0" smtClean="0"/>
              <a:t>을 검사하여 </a:t>
            </a:r>
            <a:r>
              <a:rPr lang="ko-KR" altLang="en-US" u="none" strike="noStrike" dirty="0" smtClean="0">
                <a:hlinkClick r:id="rId7"/>
              </a:rPr>
              <a:t>안전성</a:t>
            </a:r>
            <a:r>
              <a:rPr lang="ko-KR" altLang="en-US" dirty="0" smtClean="0"/>
              <a:t>을 확보하는 개념이 아니라 식품의 생산 유통 소비의 전 과정을 통하여 지속적으로 관리함으로써 제품 또는 식품의 안전성</a:t>
            </a:r>
            <a:r>
              <a:rPr lang="en-US" altLang="ko-KR" dirty="0" smtClean="0"/>
              <a:t>(Safety)</a:t>
            </a:r>
            <a:r>
              <a:rPr lang="ko-KR" altLang="en-US" dirty="0" smtClean="0"/>
              <a:t>을 확보하고 보증하는 예방차원의 개념이다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HACCP</a:t>
            </a:r>
            <a:r>
              <a:rPr lang="ko-KR" altLang="en-US" dirty="0" smtClean="0"/>
              <a:t>은 식중독을 예방하기 위한 감시활동으로 식품의 안전성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건전성 및 품질을 확보하기 위한 계획적 관리시스템이라 할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HACCP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NASA(</a:t>
            </a:r>
            <a:r>
              <a:rPr lang="ko-KR" altLang="en-US" u="none" strike="noStrike" dirty="0" err="1" smtClean="0">
                <a:hlinkClick r:id="rId8"/>
              </a:rPr>
              <a:t>미항공우주국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요청으로 </a:t>
            </a:r>
            <a:r>
              <a:rPr lang="en-US" altLang="ko-KR" dirty="0" smtClean="0"/>
              <a:t>1959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필스버리</a:t>
            </a:r>
            <a:r>
              <a:rPr lang="en-US" altLang="ko-KR" dirty="0" smtClean="0"/>
              <a:t>(Pillsbury)</a:t>
            </a:r>
            <a:r>
              <a:rPr lang="ko-KR" altLang="en-US" dirty="0" smtClean="0"/>
              <a:t>사가 </a:t>
            </a:r>
            <a:r>
              <a:rPr lang="ko-KR" altLang="en-US" u="none" strike="noStrike" dirty="0" smtClean="0">
                <a:hlinkClick r:id="rId9"/>
              </a:rPr>
              <a:t>우주식</a:t>
            </a:r>
            <a:r>
              <a:rPr lang="ko-KR" altLang="en-US" dirty="0" smtClean="0"/>
              <a:t>에 적합하게 개발 한 것으로</a:t>
            </a:r>
            <a:r>
              <a:rPr lang="en-US" altLang="ko-KR" dirty="0" smtClean="0"/>
              <a:t>, </a:t>
            </a:r>
            <a:r>
              <a:rPr lang="ko-KR" altLang="en-US" u="none" strike="noStrike" dirty="0" smtClean="0">
                <a:hlinkClick r:id="rId10"/>
              </a:rPr>
              <a:t>무중력 상태</a:t>
            </a:r>
            <a:r>
              <a:rPr lang="ko-KR" altLang="en-US" dirty="0" smtClean="0"/>
              <a:t>에서 </a:t>
            </a:r>
            <a:r>
              <a:rPr lang="ko-KR" altLang="en-US" u="none" strike="noStrike" dirty="0" smtClean="0">
                <a:hlinkClick r:id="rId11"/>
              </a:rPr>
              <a:t>병원균</a:t>
            </a:r>
            <a:r>
              <a:rPr lang="ko-KR" altLang="en-US" dirty="0" smtClean="0"/>
              <a:t> 혹은 생물학적 독소가 전혀 없는 식품을 만들기 위한 것이었다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무균식품을 만들기 위해서는 전체공정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원료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 및 종업원들에 대한 </a:t>
            </a:r>
            <a:r>
              <a:rPr lang="ko-KR" altLang="en-US" u="none" strike="noStrike" dirty="0" smtClean="0">
                <a:hlinkClick r:id="rId12"/>
              </a:rPr>
              <a:t>위생관리</a:t>
            </a:r>
            <a:r>
              <a:rPr lang="ko-KR" altLang="en-US" dirty="0" smtClean="0"/>
              <a:t>가 철저하여야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안전한 우주식량을 만들기 위해 </a:t>
            </a:r>
            <a:r>
              <a:rPr lang="ko-KR" altLang="en-US" dirty="0" err="1" smtClean="0"/>
              <a:t>필스버리사와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미육군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나틱</a:t>
            </a:r>
            <a:r>
              <a:rPr lang="en-US" altLang="ko-KR" dirty="0" smtClean="0"/>
              <a:t>(Natick) </a:t>
            </a:r>
            <a:r>
              <a:rPr lang="ko-KR" altLang="en-US" dirty="0" smtClean="0"/>
              <a:t>연구소가 공동으로 </a:t>
            </a:r>
            <a:r>
              <a:rPr lang="en-US" altLang="ko-KR" dirty="0" smtClean="0"/>
              <a:t>HACCP</a:t>
            </a:r>
            <a:r>
              <a:rPr lang="ko-KR" altLang="en-US" dirty="0" smtClean="0"/>
              <a:t>를 실시한 것이 최초이며</a:t>
            </a:r>
            <a:r>
              <a:rPr lang="en-US" altLang="ko-KR" dirty="0" smtClean="0"/>
              <a:t>, 1980</a:t>
            </a:r>
            <a:r>
              <a:rPr lang="ko-KR" altLang="en-US" dirty="0" smtClean="0"/>
              <a:t>년대에 일반화 되었다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우리나라는 </a:t>
            </a:r>
            <a:r>
              <a:rPr lang="en-US" altLang="ko-KR" dirty="0" smtClean="0"/>
              <a:t>1995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29</a:t>
            </a:r>
            <a:r>
              <a:rPr lang="ko-KR" altLang="en-US" dirty="0" smtClean="0"/>
              <a:t>일 식품위생법에 </a:t>
            </a:r>
            <a:r>
              <a:rPr lang="en-US" altLang="ko-KR" dirty="0" smtClean="0"/>
              <a:t>HACCP</a:t>
            </a:r>
            <a:r>
              <a:rPr lang="ko-KR" altLang="en-US" dirty="0" smtClean="0"/>
              <a:t>제도를 도입하여 식품의 안전성 확보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식품업체의 </a:t>
            </a:r>
            <a:r>
              <a:rPr lang="ko-KR" altLang="en-US" u="none" strike="noStrike" dirty="0" smtClean="0">
                <a:hlinkClick r:id="rId13"/>
              </a:rPr>
              <a:t>자율적</a:t>
            </a:r>
            <a:r>
              <a:rPr lang="ko-KR" altLang="en-US" dirty="0" smtClean="0"/>
              <a:t>이고 과학적 위생관리 방식의 정착과 국제기준 및 규격과의 조화를 도모하고자 식품위생법 제 </a:t>
            </a:r>
            <a:r>
              <a:rPr lang="en-US" altLang="ko-KR" dirty="0" smtClean="0"/>
              <a:t>32</a:t>
            </a:r>
            <a:r>
              <a:rPr lang="ko-KR" altLang="en-US" dirty="0" smtClean="0"/>
              <a:t>조에 </a:t>
            </a:r>
            <a:r>
              <a:rPr lang="ko-KR" altLang="en-US" u="none" strike="noStrike" dirty="0" err="1" smtClean="0">
                <a:hlinkClick r:id="rId14"/>
              </a:rPr>
              <a:t>위해요소중점관리기준</a:t>
            </a:r>
            <a:r>
              <a:rPr lang="ko-KR" altLang="en-US" dirty="0" err="1" smtClean="0"/>
              <a:t>에</a:t>
            </a:r>
            <a:r>
              <a:rPr lang="ko-KR" altLang="en-US" dirty="0" smtClean="0"/>
              <a:t> 대한 조항을 신설하였다</a:t>
            </a:r>
            <a:r>
              <a:rPr lang="en-US" altLang="ko-KR" dirty="0" smtClean="0"/>
              <a:t>. </a:t>
            </a:r>
            <a:r>
              <a:rPr lang="ko-KR" altLang="en-US" dirty="0" smtClean="0"/>
              <a:t>현재는 법개정에 따라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조로 변경 됐다</a:t>
            </a:r>
            <a:r>
              <a:rPr lang="en-US" altLang="ko-KR" dirty="0" smtClean="0"/>
              <a:t>. </a:t>
            </a:r>
            <a:r>
              <a:rPr lang="ko-KR" altLang="en-US" dirty="0" smtClean="0"/>
              <a:t>우리나라 </a:t>
            </a:r>
            <a:r>
              <a:rPr lang="en-US" altLang="ko-KR" dirty="0" smtClean="0"/>
              <a:t>HACCP </a:t>
            </a:r>
            <a:r>
              <a:rPr lang="ko-KR" altLang="en-US" dirty="0" smtClean="0"/>
              <a:t>관련 고시를 보면 </a:t>
            </a:r>
            <a:r>
              <a:rPr lang="en-US" altLang="ko-KR" dirty="0" smtClean="0"/>
              <a:t>HACCP </a:t>
            </a:r>
            <a:r>
              <a:rPr lang="ko-KR" altLang="en-US" dirty="0" smtClean="0"/>
              <a:t>시스템에 의한 식품 위생관리는 물론 전제가 되는 시설설비 등의 </a:t>
            </a:r>
            <a:r>
              <a:rPr lang="ko-KR" altLang="en-US" u="none" strike="noStrike" dirty="0" smtClean="0">
                <a:hlinkClick r:id="rId15"/>
              </a:rPr>
              <a:t>일반적</a:t>
            </a:r>
            <a:r>
              <a:rPr lang="ko-KR" altLang="en-US" dirty="0" smtClean="0"/>
              <a:t> 위생관리를 실천함으로써 종합적으로 위생관리 할 수 있는 식품의 제조</a:t>
            </a:r>
            <a:r>
              <a:rPr lang="en-US" altLang="ko-KR" dirty="0" smtClean="0"/>
              <a:t>·</a:t>
            </a:r>
            <a:r>
              <a:rPr lang="ko-KR" altLang="en-US" dirty="0" smtClean="0"/>
              <a:t>가공</a:t>
            </a:r>
            <a:r>
              <a:rPr lang="en-US" altLang="ko-KR" dirty="0" smtClean="0"/>
              <a:t>·</a:t>
            </a:r>
            <a:r>
              <a:rPr lang="ko-KR" altLang="en-US" dirty="0" smtClean="0"/>
              <a:t>조리방법을 의미하고 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HACCP</a:t>
            </a:r>
            <a:r>
              <a:rPr lang="ko-KR" altLang="en-US" dirty="0" smtClean="0"/>
              <a:t>은 위해분석</a:t>
            </a:r>
            <a:r>
              <a:rPr lang="en-US" altLang="ko-KR" dirty="0" smtClean="0"/>
              <a:t>(HA : Hazard Analysis)</a:t>
            </a:r>
            <a:r>
              <a:rPr lang="ko-KR" altLang="en-US" dirty="0" smtClean="0"/>
              <a:t>과 중요관리점</a:t>
            </a:r>
            <a:r>
              <a:rPr lang="en-US" altLang="ko-KR" dirty="0" smtClean="0"/>
              <a:t>(CCP : Critical </a:t>
            </a:r>
            <a:r>
              <a:rPr lang="en-US" altLang="ko-KR" u="none" strike="noStrike" dirty="0" smtClean="0">
                <a:hlinkClick r:id="rId16"/>
              </a:rPr>
              <a:t>Control</a:t>
            </a:r>
            <a:r>
              <a:rPr lang="ko-KR" altLang="en-US" dirty="0" smtClean="0"/>
              <a:t> </a:t>
            </a:r>
            <a:r>
              <a:rPr lang="en-US" altLang="ko-KR" dirty="0" smtClean="0"/>
              <a:t>Point)</a:t>
            </a:r>
            <a:r>
              <a:rPr lang="ko-KR" altLang="en-US" dirty="0" smtClean="0"/>
              <a:t>으로 구성되어 있다</a:t>
            </a:r>
            <a:r>
              <a:rPr lang="en-US" altLang="ko-KR" dirty="0" smtClean="0"/>
              <a:t>. HA</a:t>
            </a:r>
            <a:r>
              <a:rPr lang="ko-KR" altLang="en-US" dirty="0" smtClean="0"/>
              <a:t>는 위해 가능성이 있는 요소를 전공정의 흐름에 따라 분석</a:t>
            </a:r>
            <a:r>
              <a:rPr lang="en-US" altLang="ko-KR" dirty="0" smtClean="0"/>
              <a:t>·</a:t>
            </a:r>
            <a:r>
              <a:rPr lang="ko-KR" altLang="en-US" dirty="0" smtClean="0"/>
              <a:t>평가하는 것이고</a:t>
            </a:r>
            <a:r>
              <a:rPr lang="en-US" altLang="ko-KR" dirty="0" smtClean="0"/>
              <a:t>, CCP</a:t>
            </a:r>
            <a:r>
              <a:rPr lang="ko-KR" altLang="en-US" dirty="0" smtClean="0"/>
              <a:t>는 확인된 위해 중에서 중점적으로 다루어야 할 위해요소를 의미한다</a:t>
            </a:r>
            <a:r>
              <a:rPr lang="en-US" altLang="ko-KR" dirty="0" smtClean="0"/>
              <a:t>. HACCP</a:t>
            </a:r>
            <a:r>
              <a:rPr lang="ko-KR" altLang="en-US" dirty="0" smtClean="0"/>
              <a:t>는 전 공정에서 </a:t>
            </a:r>
            <a:r>
              <a:rPr lang="en-US" altLang="ko-KR" dirty="0" smtClean="0"/>
              <a:t>CCP</a:t>
            </a:r>
            <a:r>
              <a:rPr lang="ko-KR" altLang="en-US" dirty="0" smtClean="0"/>
              <a:t>를 설정하여 각 </a:t>
            </a:r>
            <a:r>
              <a:rPr lang="en-US" altLang="ko-KR" dirty="0" smtClean="0"/>
              <a:t>CCP</a:t>
            </a:r>
            <a:r>
              <a:rPr lang="ko-KR" altLang="en-US" dirty="0" smtClean="0"/>
              <a:t>의 지점에서 설정된 기준에 따라 이를 관리하여 해당 위해를 사전에 예방하며 식품의 안전성을 확보한다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HACCP</a:t>
            </a:r>
            <a:r>
              <a:rPr lang="ko-KR" altLang="en-US" dirty="0" smtClean="0"/>
              <a:t>은 </a:t>
            </a:r>
            <a:r>
              <a:rPr lang="ko-KR" altLang="en-US" u="none" strike="noStrike" dirty="0" smtClean="0">
                <a:hlinkClick r:id="rId17"/>
              </a:rPr>
              <a:t>국제식품규격위원회</a:t>
            </a:r>
            <a:r>
              <a:rPr lang="en-US" altLang="ko-KR" dirty="0" smtClean="0"/>
              <a:t>(codex)</a:t>
            </a:r>
            <a:r>
              <a:rPr lang="ko-KR" altLang="en-US" dirty="0" smtClean="0"/>
              <a:t>에 규정된 </a:t>
            </a:r>
            <a:r>
              <a:rPr lang="en-US" altLang="ko-KR" dirty="0" smtClean="0"/>
              <a:t>12</a:t>
            </a:r>
            <a:r>
              <a:rPr lang="ko-KR" altLang="en-US" dirty="0" smtClean="0"/>
              <a:t>단계와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원칙으로 현장에 적용되고 있다 </a:t>
            </a:r>
            <a:r>
              <a:rPr lang="en-US" altLang="ko-KR" dirty="0" smtClean="0"/>
              <a:t>[</a:t>
            </a:r>
            <a:r>
              <a:rPr lang="ko-KR" altLang="en-US" dirty="0" smtClean="0"/>
              <a:t>출처</a:t>
            </a:r>
            <a:r>
              <a:rPr lang="en-US" altLang="ko-KR" dirty="0" smtClean="0"/>
              <a:t>] </a:t>
            </a:r>
            <a:r>
              <a:rPr lang="en-US" altLang="ko-KR" u="none" strike="noStrike" dirty="0" smtClean="0">
                <a:hlinkClick r:id="rId18"/>
              </a:rPr>
              <a:t>HACCP [Hazard Analysis and Critical Control Point ]</a:t>
            </a:r>
            <a:r>
              <a:rPr lang="ko-KR" altLang="en-US" dirty="0" smtClean="0"/>
              <a:t> </a:t>
            </a:r>
            <a:r>
              <a:rPr lang="en-US" altLang="ko-KR" dirty="0" smtClean="0"/>
              <a:t>| </a:t>
            </a:r>
            <a:r>
              <a:rPr lang="ko-KR" altLang="en-US" u="none" strike="noStrike" dirty="0" err="1" smtClean="0">
                <a:hlinkClick r:id="rId19"/>
              </a:rPr>
              <a:t>네이버</a:t>
            </a:r>
            <a:r>
              <a:rPr lang="ko-KR" altLang="en-US" u="none" strike="noStrike" dirty="0" smtClean="0">
                <a:hlinkClick r:id="rId19"/>
              </a:rPr>
              <a:t> 백과사전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/>
          <a:lstStyle/>
          <a:p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농식품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정책프로그램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dirty="0" smtClean="0"/>
              <a:t>시장개방과 농업정책프로그램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식품안전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8208912" cy="547842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HACCP</a:t>
            </a:r>
            <a:r>
              <a:rPr lang="ko-KR" altLang="en-US" sz="2800" dirty="0">
                <a:solidFill>
                  <a:prstClr val="black"/>
                </a:solidFill>
              </a:rPr>
              <a:t>제도의 정착 및 </a:t>
            </a:r>
            <a:r>
              <a:rPr lang="ko-KR" altLang="en-US" sz="2800" dirty="0" smtClean="0">
                <a:solidFill>
                  <a:prstClr val="black"/>
                </a:solidFill>
              </a:rPr>
              <a:t>강화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algn="just"/>
            <a:r>
              <a:rPr lang="en-US" altLang="ko-KR" sz="2800" dirty="0" smtClean="0">
                <a:solidFill>
                  <a:prstClr val="black"/>
                </a:solidFill>
              </a:rPr>
              <a:t>(</a:t>
            </a:r>
            <a:r>
              <a:rPr lang="ko-KR" altLang="en-US" sz="2800" dirty="0" smtClean="0">
                <a:solidFill>
                  <a:prstClr val="black"/>
                </a:solidFill>
              </a:rPr>
              <a:t>식품위해요소중점관리기준</a:t>
            </a:r>
            <a:r>
              <a:rPr lang="en-US" altLang="ko-KR" sz="2800" dirty="0" smtClean="0">
                <a:solidFill>
                  <a:prstClr val="black"/>
                </a:solidFill>
              </a:rPr>
              <a:t>:</a:t>
            </a:r>
            <a:r>
              <a:rPr lang="ko-KR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ko-KR" sz="2800" dirty="0" smtClean="0">
                <a:solidFill>
                  <a:prstClr val="black"/>
                </a:solidFill>
              </a:rPr>
              <a:t>Hazard </a:t>
            </a:r>
            <a:r>
              <a:rPr lang="en-US" altLang="ko-KR" sz="2800" dirty="0">
                <a:solidFill>
                  <a:prstClr val="black"/>
                </a:solidFill>
              </a:rPr>
              <a:t>Analysis and Critical Control Point): </a:t>
            </a:r>
          </a:p>
          <a:p>
            <a:pPr lvl="8" algn="just"/>
            <a:r>
              <a:rPr lang="ko-KR" altLang="en-US" sz="2200" dirty="0">
                <a:solidFill>
                  <a:prstClr val="black"/>
                </a:solidFill>
              </a:rPr>
              <a:t>식품의 원재료 생산에서부터 제조</a:t>
            </a:r>
            <a:r>
              <a:rPr lang="en-US" altLang="ko-KR" sz="2200" dirty="0">
                <a:solidFill>
                  <a:prstClr val="black"/>
                </a:solidFill>
              </a:rPr>
              <a:t>, </a:t>
            </a:r>
            <a:r>
              <a:rPr lang="ko-KR" altLang="en-US" sz="2200" dirty="0">
                <a:solidFill>
                  <a:prstClr val="black"/>
                </a:solidFill>
              </a:rPr>
              <a:t>가공</a:t>
            </a:r>
            <a:r>
              <a:rPr lang="en-US" altLang="ko-KR" sz="2200" dirty="0">
                <a:solidFill>
                  <a:prstClr val="black"/>
                </a:solidFill>
              </a:rPr>
              <a:t>, </a:t>
            </a:r>
            <a:r>
              <a:rPr lang="ko-KR" altLang="en-US" sz="2200" dirty="0">
                <a:solidFill>
                  <a:prstClr val="black"/>
                </a:solidFill>
              </a:rPr>
              <a:t>보존</a:t>
            </a:r>
            <a:r>
              <a:rPr lang="en-US" altLang="ko-KR" sz="2200" dirty="0">
                <a:solidFill>
                  <a:prstClr val="black"/>
                </a:solidFill>
              </a:rPr>
              <a:t>, </a:t>
            </a:r>
            <a:r>
              <a:rPr lang="ko-KR" altLang="en-US" sz="2200" dirty="0">
                <a:solidFill>
                  <a:prstClr val="black"/>
                </a:solidFill>
              </a:rPr>
              <a:t>조리 및 유통단계를 거쳐 최종소비자가 섭취하기 전까지 각 단계에서 위해 물질이 해당식품에 혼입되거나 오염되는 것을 사전에 방지하기 위하여 발생할 우려가 있는 </a:t>
            </a:r>
            <a:r>
              <a:rPr lang="ko-KR" altLang="en-US" sz="2200" dirty="0" err="1">
                <a:solidFill>
                  <a:prstClr val="black"/>
                </a:solidFill>
              </a:rPr>
              <a:t>위해요소를</a:t>
            </a:r>
            <a:r>
              <a:rPr lang="ko-KR" altLang="en-US" sz="2200" dirty="0">
                <a:solidFill>
                  <a:prstClr val="black"/>
                </a:solidFill>
              </a:rPr>
              <a:t> 규명하고 이들 </a:t>
            </a:r>
            <a:r>
              <a:rPr lang="ko-KR" altLang="en-US" sz="2200" dirty="0" err="1">
                <a:solidFill>
                  <a:prstClr val="black"/>
                </a:solidFill>
              </a:rPr>
              <a:t>위해요소</a:t>
            </a:r>
            <a:r>
              <a:rPr lang="ko-KR" altLang="en-US" sz="2200" dirty="0">
                <a:solidFill>
                  <a:prstClr val="black"/>
                </a:solidFill>
              </a:rPr>
              <a:t> 중에서 최종 제품에 결정적으로 </a:t>
            </a:r>
            <a:r>
              <a:rPr lang="ko-KR" altLang="en-US" sz="2200" dirty="0" err="1">
                <a:solidFill>
                  <a:prstClr val="black"/>
                </a:solidFill>
              </a:rPr>
              <a:t>위해를</a:t>
            </a:r>
            <a:r>
              <a:rPr lang="ko-KR" altLang="en-US" sz="2200" dirty="0">
                <a:solidFill>
                  <a:prstClr val="black"/>
                </a:solidFill>
              </a:rPr>
              <a:t> 줄 수 있는 공정</a:t>
            </a:r>
            <a:r>
              <a:rPr lang="en-US" altLang="ko-KR" sz="2200" dirty="0">
                <a:solidFill>
                  <a:prstClr val="black"/>
                </a:solidFill>
              </a:rPr>
              <a:t>, </a:t>
            </a:r>
            <a:r>
              <a:rPr lang="ko-KR" altLang="en-US" sz="2200" dirty="0">
                <a:solidFill>
                  <a:prstClr val="black"/>
                </a:solidFill>
              </a:rPr>
              <a:t>지점에서 해당 </a:t>
            </a:r>
            <a:r>
              <a:rPr lang="ko-KR" altLang="en-US" sz="2200" dirty="0" err="1">
                <a:solidFill>
                  <a:prstClr val="black"/>
                </a:solidFill>
              </a:rPr>
              <a:t>위해요소를</a:t>
            </a:r>
            <a:r>
              <a:rPr lang="ko-KR" altLang="en-US" sz="2200" dirty="0">
                <a:solidFill>
                  <a:prstClr val="black"/>
                </a:solidFill>
              </a:rPr>
              <a:t> 중점적으로 관리하는 위생관리 시스템</a:t>
            </a:r>
            <a:endParaRPr lang="en-US" altLang="ko-KR" sz="2200" dirty="0">
              <a:solidFill>
                <a:prstClr val="black"/>
              </a:solidFill>
            </a:endParaRPr>
          </a:p>
          <a:p>
            <a:endParaRPr lang="en-US" altLang="ko-KR" sz="2400" dirty="0">
              <a:solidFill>
                <a:prstClr val="black"/>
              </a:solidFill>
            </a:endParaRPr>
          </a:p>
        </p:txBody>
      </p:sp>
      <p:pic>
        <p:nvPicPr>
          <p:cNvPr id="6" name="그림 5" descr="haccp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852936"/>
            <a:ext cx="2808312" cy="3832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dirty="0" smtClean="0"/>
              <a:t>시장개방과 농업정책프로그램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식품안전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8208912" cy="440120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농산물이력추적제</a:t>
            </a:r>
            <a:r>
              <a:rPr lang="en-US" altLang="ko-KR" sz="2800" dirty="0" smtClean="0">
                <a:solidFill>
                  <a:prstClr val="black"/>
                </a:solidFill>
              </a:rPr>
              <a:t>(traceability)</a:t>
            </a:r>
            <a:r>
              <a:rPr lang="ko-KR" altLang="en-US" sz="2800" dirty="0" smtClean="0">
                <a:solidFill>
                  <a:prstClr val="black"/>
                </a:solidFill>
              </a:rPr>
              <a:t>의 </a:t>
            </a:r>
            <a:r>
              <a:rPr lang="ko-KR" altLang="en-US" sz="2800" dirty="0">
                <a:solidFill>
                  <a:prstClr val="black"/>
                </a:solidFill>
              </a:rPr>
              <a:t>장점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농산물의 속성정보 제공으로 인한 신뢰성 증대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생산자에 대한 책임성 부여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생산 정보 관리의 유용성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endParaRPr lang="en-US" altLang="ko-KR" sz="2800" dirty="0">
              <a:solidFill>
                <a:prstClr val="black"/>
              </a:solidFill>
            </a:endParaRPr>
          </a:p>
          <a:p>
            <a:pPr lvl="1" algn="just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소비자의 효용에 긍정적 영향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algn="just"/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</a:t>
            </a:r>
            <a:r>
              <a:rPr lang="ko-KR" altLang="en-US" dirty="0" err="1" smtClean="0"/>
              <a:t>농식품정책</a:t>
            </a:r>
            <a:r>
              <a:rPr lang="ko-KR" altLang="en-US" dirty="0" smtClean="0"/>
              <a:t> 프로그램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5078313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가격상한제</a:t>
            </a:r>
            <a:r>
              <a:rPr lang="en-US" altLang="ko-KR" sz="2800" dirty="0">
                <a:solidFill>
                  <a:prstClr val="black"/>
                </a:solidFill>
              </a:rPr>
              <a:t>(price ceiling):</a:t>
            </a:r>
          </a:p>
          <a:p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정부가 최고가격을 설정하고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설정된 최고가격보다 높은 가격으로 판매하는 것을 금지하는 제도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주로 소비자 보호 차원에서 수행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과거 설탕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소금 등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가격상한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2788" y="3284984"/>
            <a:ext cx="382297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</a:t>
            </a:r>
            <a:r>
              <a:rPr lang="ko-KR" altLang="en-US" dirty="0" err="1" smtClean="0"/>
              <a:t>농식품정책</a:t>
            </a:r>
            <a:r>
              <a:rPr lang="ko-KR" altLang="en-US" dirty="0" smtClean="0"/>
              <a:t> 프로그램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501675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가격하한제</a:t>
            </a:r>
            <a:r>
              <a:rPr lang="en-US" altLang="ko-KR" sz="2800" dirty="0">
                <a:solidFill>
                  <a:prstClr val="black"/>
                </a:solidFill>
              </a:rPr>
              <a:t>(price floor):</a:t>
            </a:r>
          </a:p>
          <a:p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정부가 최저가격을 설정하고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설정된 최저가격보다 낮은 가격에 거래하는 것을 금지하는 제도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주로 생산자 보호 차원에서 수행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ko-KR" altLang="en-US" sz="2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쌀소득보전직불제의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목표가격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가격하한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451109"/>
            <a:ext cx="4503150" cy="2930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</a:t>
            </a:r>
            <a:r>
              <a:rPr lang="ko-KR" altLang="en-US" dirty="0" err="1" smtClean="0"/>
              <a:t>농식품정책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8280920" cy="255454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가격지지제</a:t>
            </a:r>
            <a:r>
              <a:rPr lang="en-US" altLang="ko-KR" sz="2800" dirty="0">
                <a:solidFill>
                  <a:prstClr val="black"/>
                </a:solidFill>
              </a:rPr>
              <a:t>(price support):</a:t>
            </a:r>
          </a:p>
          <a:p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농산물 가격이 공급과잉이나 소비부진으로 대폭 하락하였을 경우 생산자가 큰 손해를 입는 것을 방지하기 위해 정부가 농가가 받는 실제 가격을 보장하는 제도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ko-KR" altLang="en-US" sz="2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양곡수매제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</a:p>
          <a:p>
            <a:endParaRPr lang="en-US" altLang="ko-KR" sz="32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</a:t>
            </a:r>
            <a:r>
              <a:rPr lang="ko-KR" altLang="en-US" dirty="0" err="1" smtClean="0"/>
              <a:t>농식품정책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89364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관세</a:t>
            </a:r>
            <a:r>
              <a:rPr lang="en-US" altLang="ko-KR" sz="2800" dirty="0">
                <a:solidFill>
                  <a:prstClr val="black"/>
                </a:solidFill>
              </a:rPr>
              <a:t>(tariff):</a:t>
            </a:r>
          </a:p>
          <a:p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우리나라에 반입하거나 우리나라에서 소비 또는 사용하는 외국물품에 대해서 부과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징수하는 조세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쿼터</a:t>
            </a:r>
            <a:r>
              <a:rPr lang="en-US" altLang="ko-KR" sz="2800" dirty="0">
                <a:solidFill>
                  <a:prstClr val="black"/>
                </a:solidFill>
              </a:rPr>
              <a:t>(quota):</a:t>
            </a:r>
          </a:p>
          <a:p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무역이나 외환거래에 있어서 총량 또는 총액을 분할하여 배급하는 것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무역거래에 있어서는 주로 수입할당제를 의미하며 수입하는 상품을 판매업자 별로 또는 국가별로 할당하는 제도 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(UR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라운드 협상으로 </a:t>
            </a:r>
            <a:r>
              <a:rPr lang="ko-KR" altLang="en-US" sz="2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쿼타는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관세로 전환됨</a:t>
            </a:r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.)</a:t>
            </a: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</a:t>
            </a:r>
            <a:r>
              <a:rPr lang="ko-KR" altLang="en-US" dirty="0" err="1" smtClean="0"/>
              <a:t>농식품정책</a:t>
            </a:r>
            <a:r>
              <a:rPr lang="ko-KR" altLang="en-US" dirty="0" smtClean="0"/>
              <a:t> 프로그램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526297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관세</a:t>
            </a:r>
            <a:r>
              <a:rPr lang="en-US" altLang="ko-KR" sz="2800" dirty="0">
                <a:solidFill>
                  <a:prstClr val="black"/>
                </a:solidFill>
              </a:rPr>
              <a:t>(tariff)</a:t>
            </a:r>
            <a:r>
              <a:rPr lang="ko-KR" altLang="en-US" sz="2800" dirty="0">
                <a:solidFill>
                  <a:prstClr val="black"/>
                </a:solidFill>
              </a:rPr>
              <a:t>와 쿼터</a:t>
            </a:r>
            <a:r>
              <a:rPr lang="en-US" altLang="ko-KR" sz="2800" dirty="0">
                <a:solidFill>
                  <a:prstClr val="black"/>
                </a:solidFill>
              </a:rPr>
              <a:t>(quota)</a:t>
            </a:r>
            <a:r>
              <a:rPr lang="ko-KR" altLang="en-US" sz="2800" dirty="0">
                <a:solidFill>
                  <a:prstClr val="black"/>
                </a:solidFill>
              </a:rPr>
              <a:t>의 차이점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관세와 쿼터가 수입량 및 국내 가격에 미치는 영향은 동일</a:t>
            </a:r>
            <a:endParaRPr lang="en-US" altLang="ko-K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endParaRPr lang="en-US" altLang="ko-KR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단지 </a:t>
            </a:r>
            <a:r>
              <a:rPr lang="ko-KR" alt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관세를 부과할 때 정부가 거둘 수 있는 조세수입이 쿼터제도 하에서는 수입업자에게 귀속된다는 </a:t>
            </a:r>
            <a:r>
              <a:rPr lang="ko-KR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차이점</a:t>
            </a:r>
            <a:endParaRPr lang="en-US" altLang="ko-KR" sz="28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>
              <a:buFontTx/>
              <a:buChar char="-"/>
            </a:pPr>
            <a:endParaRPr lang="en-US" altLang="ko-KR" sz="28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>
              <a:buFontTx/>
              <a:buChar char="-"/>
            </a:pPr>
            <a:r>
              <a:rPr lang="en-US" altLang="ko-K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실제적 쿼터의 운영은 수입국의 자의적 수입규제이므로 </a:t>
            </a:r>
            <a:r>
              <a:rPr lang="en-US" altLang="ko-KR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UR</a:t>
            </a:r>
            <a:r>
              <a:rPr lang="ko-KR" alt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협상에서 예외없는 관세화 도입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시장개방과 농업정책프로그램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526297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농가소득 </a:t>
            </a:r>
            <a:r>
              <a:rPr lang="ko-KR" altLang="en-US" sz="2800" dirty="0">
                <a:solidFill>
                  <a:prstClr val="black"/>
                </a:solidFill>
              </a:rPr>
              <a:t>보전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농업구조 효율화 필요성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 err="1">
                <a:solidFill>
                  <a:prstClr val="black"/>
                </a:solidFill>
              </a:rPr>
              <a:t>소득보전직불제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폐업지원제도</a:t>
            </a:r>
            <a:r>
              <a:rPr lang="en-US" altLang="ko-KR" sz="2800" dirty="0">
                <a:solidFill>
                  <a:prstClr val="black"/>
                </a:solidFill>
              </a:rPr>
              <a:t> </a:t>
            </a: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식량안보에 대한 고려 </a:t>
            </a:r>
            <a:r>
              <a:rPr lang="ko-KR" altLang="en-US" sz="2800" dirty="0" smtClean="0">
                <a:solidFill>
                  <a:prstClr val="black"/>
                </a:solidFill>
              </a:rPr>
              <a:t>필요성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  - </a:t>
            </a:r>
            <a:r>
              <a:rPr lang="ko-KR" altLang="en-US" sz="2800" dirty="0" smtClean="0">
                <a:solidFill>
                  <a:prstClr val="black"/>
                </a:solidFill>
              </a:rPr>
              <a:t>국내생산능력과 해외공급능력의 제고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식품안전에 대한 고려 </a:t>
            </a:r>
            <a:r>
              <a:rPr lang="ko-KR" altLang="en-US" sz="2800" dirty="0" smtClean="0">
                <a:solidFill>
                  <a:prstClr val="black"/>
                </a:solidFill>
              </a:rPr>
              <a:t>필요성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  - </a:t>
            </a:r>
            <a:r>
              <a:rPr lang="ko-KR" altLang="en-US" sz="2800" dirty="0" smtClean="0">
                <a:solidFill>
                  <a:prstClr val="black"/>
                </a:solidFill>
              </a:rPr>
              <a:t>수입식품에 대한 안전성 확보 필요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  - </a:t>
            </a:r>
            <a:r>
              <a:rPr lang="ko-KR" altLang="en-US" sz="2800" dirty="0" smtClean="0">
                <a:solidFill>
                  <a:prstClr val="black"/>
                </a:solidFill>
              </a:rPr>
              <a:t>안전한 식품공급으로 식품손실을 최소화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시장개방과 농업정책프로그램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3724096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소득보전직불제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400" dirty="0">
                <a:solidFill>
                  <a:prstClr val="black"/>
                </a:solidFill>
              </a:rPr>
              <a:t>수입의 증가로 인한 농산물의 가격하락으로 농가 소득이 감소하게 되는 경우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소득 감소의 일정부분을 정부가 일정부분 보전해 주는 제도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1"/>
            <a:r>
              <a:rPr lang="ko-KR" altLang="en-US" sz="2400" dirty="0" smtClean="0">
                <a:solidFill>
                  <a:prstClr val="black"/>
                </a:solidFill>
              </a:rPr>
              <a:t>예</a:t>
            </a:r>
            <a:r>
              <a:rPr lang="en-US" altLang="ko-KR" sz="2400" dirty="0" smtClean="0">
                <a:solidFill>
                  <a:prstClr val="black"/>
                </a:solidFill>
              </a:rPr>
              <a:t>) </a:t>
            </a:r>
            <a:r>
              <a:rPr lang="ko-KR" altLang="en-US" sz="2400" dirty="0">
                <a:solidFill>
                  <a:prstClr val="black"/>
                </a:solidFill>
              </a:rPr>
              <a:t>쌀 </a:t>
            </a:r>
            <a:r>
              <a:rPr lang="ko-KR" altLang="en-US" sz="2400" dirty="0" smtClean="0">
                <a:solidFill>
                  <a:prstClr val="black"/>
                </a:solidFill>
              </a:rPr>
              <a:t>소득보전직접지불제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폐업지원제도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400" dirty="0">
                <a:solidFill>
                  <a:prstClr val="black"/>
                </a:solidFill>
              </a:rPr>
              <a:t>생산성 낮은 농가의 폐업에 대하여 지원하는 제도</a:t>
            </a:r>
            <a:endParaRPr lang="en-US" altLang="ko-KR" sz="24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400" dirty="0" smtClean="0"/>
              <a:t>시장개방과 농업정책프로그램</a:t>
            </a:r>
            <a:r>
              <a:rPr lang="en-US" altLang="ko-KR" sz="3400" dirty="0" smtClean="0"/>
              <a:t> - </a:t>
            </a:r>
            <a:r>
              <a:rPr lang="ko-KR" altLang="en-US" sz="3400" dirty="0" smtClean="0"/>
              <a:t>식량안보</a:t>
            </a:r>
            <a:endParaRPr lang="ko-KR" alt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73862"/>
            <a:ext cx="8424936" cy="427809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prstClr val="black"/>
                </a:solidFill>
              </a:rPr>
              <a:t> 식품산업클러스터 구축</a:t>
            </a:r>
            <a:r>
              <a:rPr lang="en-US" altLang="ko-KR" sz="2400" dirty="0" smtClean="0">
                <a:solidFill>
                  <a:prstClr val="black"/>
                </a:solidFill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</a:rPr>
              <a:t>국내 농업과 식품산업 연계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8">
              <a:buFontTx/>
              <a:buChar char="-"/>
            </a:pPr>
            <a:endParaRPr lang="en-US" altLang="ko-KR" sz="2400" dirty="0">
              <a:solidFill>
                <a:prstClr val="black"/>
              </a:solidFill>
            </a:endParaRPr>
          </a:p>
          <a:p>
            <a:pPr lvl="6">
              <a:buFontTx/>
              <a:buChar char="-"/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국내 </a:t>
            </a:r>
            <a:r>
              <a:rPr lang="ko-KR" altLang="en-US" sz="2400" dirty="0" smtClean="0">
                <a:solidFill>
                  <a:prstClr val="black"/>
                </a:solidFill>
              </a:rPr>
              <a:t>농식품산업 </a:t>
            </a:r>
            <a:r>
              <a:rPr lang="ko-KR" altLang="en-US" sz="2400" dirty="0">
                <a:solidFill>
                  <a:prstClr val="black"/>
                </a:solidFill>
              </a:rPr>
              <a:t>생산 </a:t>
            </a:r>
            <a:r>
              <a:rPr lang="ko-KR" altLang="en-US" sz="2400" dirty="0" smtClean="0">
                <a:solidFill>
                  <a:prstClr val="black"/>
                </a:solidFill>
              </a:rPr>
              <a:t>효율성 </a:t>
            </a:r>
            <a:r>
              <a:rPr lang="ko-KR" altLang="en-US" sz="2400" dirty="0">
                <a:solidFill>
                  <a:prstClr val="black"/>
                </a:solidFill>
              </a:rPr>
              <a:t>증대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6"/>
            <a:r>
              <a:rPr lang="en-US" altLang="ko-KR" sz="2400" dirty="0">
                <a:solidFill>
                  <a:prstClr val="black"/>
                </a:solidFill>
              </a:rPr>
              <a:t>- </a:t>
            </a:r>
            <a:r>
              <a:rPr lang="en-US" altLang="ko-KR" sz="2400" dirty="0" err="1">
                <a:solidFill>
                  <a:prstClr val="black"/>
                </a:solidFill>
              </a:rPr>
              <a:t>eg</a:t>
            </a:r>
            <a:r>
              <a:rPr lang="en-US" altLang="ko-KR" sz="2400" dirty="0">
                <a:solidFill>
                  <a:prstClr val="black"/>
                </a:solidFill>
              </a:rPr>
              <a:t>. </a:t>
            </a:r>
            <a:r>
              <a:rPr lang="ko-KR" altLang="en-US" sz="2400" dirty="0">
                <a:solidFill>
                  <a:prstClr val="black"/>
                </a:solidFill>
              </a:rPr>
              <a:t>네덜란드 </a:t>
            </a:r>
            <a:r>
              <a:rPr lang="ko-KR" altLang="en-US" sz="2400" dirty="0" err="1">
                <a:solidFill>
                  <a:prstClr val="black"/>
                </a:solidFill>
              </a:rPr>
              <a:t>푸드밸리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</a:t>
            </a: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2400" dirty="0">
                <a:solidFill>
                  <a:prstClr val="black"/>
                </a:solidFill>
              </a:rPr>
              <a:t>국내외 식품 원재료 조달의 원활화</a:t>
            </a:r>
            <a:endParaRPr lang="en-US" altLang="ko-KR" sz="24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5036"/>
            <a:ext cx="1894029" cy="2228060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598</Words>
  <Application>Microsoft Office PowerPoint</Application>
  <PresentationFormat>화면 슬라이드 쇼(4:3)</PresentationFormat>
  <Paragraphs>96</Paragraphs>
  <Slides>11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2_Office 테마</vt:lpstr>
      <vt:lpstr>농식품 정책프로그램</vt:lpstr>
      <vt:lpstr>국내 농식품정책 프로그램 </vt:lpstr>
      <vt:lpstr>국내 농식품정책 프로그램 </vt:lpstr>
      <vt:lpstr>국내 농식품정책</vt:lpstr>
      <vt:lpstr>국제 농식품정책 프로그램</vt:lpstr>
      <vt:lpstr>국제 농식품정책 프로그램</vt:lpstr>
      <vt:lpstr>시장개방과 농업정책프로그램</vt:lpstr>
      <vt:lpstr>시장개방과 농업정책프로그램</vt:lpstr>
      <vt:lpstr>시장개방과 농업정책프로그램 - 식량안보</vt:lpstr>
      <vt:lpstr>시장개방과 농업정책프로그램- 식품안전</vt:lpstr>
      <vt:lpstr>시장개방과 농업정책프로그램 - 식품안전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농식품 정책프로그램</dc:title>
  <dc:creator>kyungmin</dc:creator>
  <cp:lastModifiedBy>SEC</cp:lastModifiedBy>
  <cp:revision>4</cp:revision>
  <dcterms:created xsi:type="dcterms:W3CDTF">2011-07-22T07:47:00Z</dcterms:created>
  <dcterms:modified xsi:type="dcterms:W3CDTF">2011-08-05T02:27:17Z</dcterms:modified>
</cp:coreProperties>
</file>