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F4404-F3FA-4B10-9482-785664CE40CE}" type="doc">
      <dgm:prSet loTypeId="urn:microsoft.com/office/officeart/2005/8/layout/gear1" loCatId="process" qsTypeId="urn:microsoft.com/office/officeart/2005/8/quickstyle/3d1" qsCatId="3D" csTypeId="urn:microsoft.com/office/officeart/2005/8/colors/colorful5" csCatId="colorful" phldr="1"/>
      <dgm:spPr/>
    </dgm:pt>
    <dgm:pt modelId="{C50B760A-8EC2-47EB-986D-FEB1F20BDD5C}">
      <dgm:prSet phldrT="[텍스트]"/>
      <dgm:spPr/>
      <dgm:t>
        <a:bodyPr/>
        <a:lstStyle/>
        <a:p>
          <a:pPr latinLnBrk="1"/>
          <a:r>
            <a:rPr lang="ko-KR" altLang="en-US" dirty="0" smtClean="0"/>
            <a:t>자립경제 기반 마련</a:t>
          </a:r>
          <a:endParaRPr lang="ko-KR" altLang="en-US" dirty="0"/>
        </a:p>
      </dgm:t>
    </dgm:pt>
    <dgm:pt modelId="{414F0E67-20F3-4B73-8356-476C1D783106}" type="parTrans" cxnId="{54ECA6CE-86DD-480A-A998-59DC4EDECB5B}">
      <dgm:prSet/>
      <dgm:spPr/>
      <dgm:t>
        <a:bodyPr/>
        <a:lstStyle/>
        <a:p>
          <a:pPr latinLnBrk="1"/>
          <a:endParaRPr lang="ko-KR" altLang="en-US"/>
        </a:p>
      </dgm:t>
    </dgm:pt>
    <dgm:pt modelId="{4AFA8C5D-BCCE-44B6-957C-FD9860D5BD92}" type="sibTrans" cxnId="{54ECA6CE-86DD-480A-A998-59DC4EDECB5B}">
      <dgm:prSet/>
      <dgm:spPr/>
      <dgm:t>
        <a:bodyPr/>
        <a:lstStyle/>
        <a:p>
          <a:pPr latinLnBrk="1"/>
          <a:endParaRPr lang="ko-KR" altLang="en-US"/>
        </a:p>
      </dgm:t>
    </dgm:pt>
    <dgm:pt modelId="{BC289337-3050-457F-BFAB-D8CBA1E7AEB7}">
      <dgm:prSet phldrT="[텍스트]"/>
      <dgm:spPr/>
      <dgm:t>
        <a:bodyPr/>
        <a:lstStyle/>
        <a:p>
          <a:pPr latinLnBrk="1"/>
          <a:r>
            <a:rPr lang="ko-KR" altLang="en-US" dirty="0" smtClean="0"/>
            <a:t>정부주도 경제정책</a:t>
          </a:r>
          <a:endParaRPr lang="ko-KR" altLang="en-US" dirty="0"/>
        </a:p>
      </dgm:t>
    </dgm:pt>
    <dgm:pt modelId="{AFB358C0-67D5-4528-A7B7-CF5576E52252}" type="parTrans" cxnId="{B5D863C2-2C61-4827-B821-86B6421F2A01}">
      <dgm:prSet/>
      <dgm:spPr/>
      <dgm:t>
        <a:bodyPr/>
        <a:lstStyle/>
        <a:p>
          <a:pPr latinLnBrk="1"/>
          <a:endParaRPr lang="ko-KR" altLang="en-US"/>
        </a:p>
      </dgm:t>
    </dgm:pt>
    <dgm:pt modelId="{FE975F26-843F-46B4-BB6E-6A123309B03D}" type="sibTrans" cxnId="{B5D863C2-2C61-4827-B821-86B6421F2A01}">
      <dgm:prSet/>
      <dgm:spPr/>
      <dgm:t>
        <a:bodyPr/>
        <a:lstStyle/>
        <a:p>
          <a:pPr latinLnBrk="1"/>
          <a:endParaRPr lang="ko-KR" altLang="en-US"/>
        </a:p>
      </dgm:t>
    </dgm:pt>
    <dgm:pt modelId="{1A9A8C41-CB81-4426-BB1D-351B6C41A04F}">
      <dgm:prSet phldrT="[텍스트]"/>
      <dgm:spPr/>
      <dgm:t>
        <a:bodyPr/>
        <a:lstStyle/>
        <a:p>
          <a:pPr latinLnBrk="1"/>
          <a:r>
            <a:rPr lang="ko-KR" altLang="en-US" dirty="0" smtClean="0"/>
            <a:t>수출주도 경제</a:t>
          </a:r>
          <a:endParaRPr lang="ko-KR" altLang="en-US" dirty="0"/>
        </a:p>
      </dgm:t>
    </dgm:pt>
    <dgm:pt modelId="{D4E534CE-3BA7-4599-8149-9BFC69A92E51}" type="parTrans" cxnId="{94CEE34F-C7C0-4DA2-8413-A3910AA784CA}">
      <dgm:prSet/>
      <dgm:spPr/>
      <dgm:t>
        <a:bodyPr/>
        <a:lstStyle/>
        <a:p>
          <a:pPr latinLnBrk="1"/>
          <a:endParaRPr lang="ko-KR" altLang="en-US"/>
        </a:p>
      </dgm:t>
    </dgm:pt>
    <dgm:pt modelId="{5F557EC9-B852-452D-8D14-6055161A58DD}" type="sibTrans" cxnId="{94CEE34F-C7C0-4DA2-8413-A3910AA784CA}">
      <dgm:prSet/>
      <dgm:spPr/>
      <dgm:t>
        <a:bodyPr/>
        <a:lstStyle/>
        <a:p>
          <a:pPr latinLnBrk="1"/>
          <a:endParaRPr lang="ko-KR" altLang="en-US"/>
        </a:p>
      </dgm:t>
    </dgm:pt>
    <dgm:pt modelId="{0700BDB6-FC34-45F6-B24F-2CDC610515A7}" type="pres">
      <dgm:prSet presAssocID="{AABF4404-F3FA-4B10-9482-785664CE40C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898E1B9-2538-4464-A69B-4980BB8F0F27}" type="pres">
      <dgm:prSet presAssocID="{C50B760A-8EC2-47EB-986D-FEB1F20BDD5C}" presName="gear1" presStyleLbl="node1" presStyleIdx="0" presStyleCnt="3" custScaleX="105161" custScaleY="106147" custLinFactNeighborX="11660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A65273-B782-40F7-95D9-557FCF8AD9D3}" type="pres">
      <dgm:prSet presAssocID="{C50B760A-8EC2-47EB-986D-FEB1F20BDD5C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C2DAE2BB-9698-434D-A70C-B0F72FA892A4}" type="pres">
      <dgm:prSet presAssocID="{C50B760A-8EC2-47EB-986D-FEB1F20BDD5C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F7B9170-2EE7-42AB-9767-B02186BF3CD4}" type="pres">
      <dgm:prSet presAssocID="{BC289337-3050-457F-BFAB-D8CBA1E7AEB7}" presName="gear2" presStyleLbl="node1" presStyleIdx="1" presStyleCnt="3" custScaleX="115503" custScaleY="112672" custLinFactNeighborX="1590" custLinFactNeighborY="3548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8282A93-72A7-4E42-A502-0AE7EED24B96}" type="pres">
      <dgm:prSet presAssocID="{BC289337-3050-457F-BFAB-D8CBA1E7AEB7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0FE64EC8-87AA-4D17-8095-94765F5AB8B8}" type="pres">
      <dgm:prSet presAssocID="{BC289337-3050-457F-BFAB-D8CBA1E7AEB7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B1CA3C1-E0FF-454F-A654-1FEA1892537A}" type="pres">
      <dgm:prSet presAssocID="{1A9A8C41-CB81-4426-BB1D-351B6C41A04F}" presName="gear3" presStyleLbl="node1" presStyleIdx="2" presStyleCnt="3" custScaleX="113835" custScaleY="117572" custLinFactNeighborX="11753" custLinFactNeighborY="-1521"/>
      <dgm:spPr/>
      <dgm:t>
        <a:bodyPr/>
        <a:lstStyle/>
        <a:p>
          <a:pPr latinLnBrk="1"/>
          <a:endParaRPr lang="ko-KR" altLang="en-US"/>
        </a:p>
      </dgm:t>
    </dgm:pt>
    <dgm:pt modelId="{723984CD-09FC-442A-B0DD-32A942F5280F}" type="pres">
      <dgm:prSet presAssocID="{1A9A8C41-CB81-4426-BB1D-351B6C41A04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329588-6D1F-406B-B89A-5C737A61E52A}" type="pres">
      <dgm:prSet presAssocID="{1A9A8C41-CB81-4426-BB1D-351B6C41A04F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48BC847-D5F8-4E32-8097-5E1FDAA475CF}" type="pres">
      <dgm:prSet presAssocID="{1A9A8C41-CB81-4426-BB1D-351B6C41A04F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026F667-CD95-4466-BF27-CE70CAC8C4AA}" type="pres">
      <dgm:prSet presAssocID="{4AFA8C5D-BCCE-44B6-957C-FD9860D5BD92}" presName="connector1" presStyleLbl="sibTrans2D1" presStyleIdx="0" presStyleCnt="3" custLinFactNeighborX="7080"/>
      <dgm:spPr/>
      <dgm:t>
        <a:bodyPr/>
        <a:lstStyle/>
        <a:p>
          <a:pPr latinLnBrk="1"/>
          <a:endParaRPr lang="ko-KR" altLang="en-US"/>
        </a:p>
      </dgm:t>
    </dgm:pt>
    <dgm:pt modelId="{38E05B00-6550-4D81-A4F8-A91789697B4E}" type="pres">
      <dgm:prSet presAssocID="{FE975F26-843F-46B4-BB6E-6A123309B03D}" presName="connector2" presStyleLbl="sibTrans2D1" presStyleIdx="1" presStyleCnt="3" custLinFactNeighborX="-3312"/>
      <dgm:spPr/>
      <dgm:t>
        <a:bodyPr/>
        <a:lstStyle/>
        <a:p>
          <a:pPr latinLnBrk="1"/>
          <a:endParaRPr lang="ko-KR" altLang="en-US"/>
        </a:p>
      </dgm:t>
    </dgm:pt>
    <dgm:pt modelId="{F5C574F9-FDE6-4E24-A5F0-9E903F5CA804}" type="pres">
      <dgm:prSet presAssocID="{5F557EC9-B852-452D-8D14-6055161A58DD}" presName="connector3" presStyleLbl="sibTrans2D1" presStyleIdx="2" presStyleCnt="3" custLinFactNeighborX="4017" custLinFactNeighborY="-11550"/>
      <dgm:spPr/>
      <dgm:t>
        <a:bodyPr/>
        <a:lstStyle/>
        <a:p>
          <a:pPr latinLnBrk="1"/>
          <a:endParaRPr lang="ko-KR" altLang="en-US"/>
        </a:p>
      </dgm:t>
    </dgm:pt>
  </dgm:ptLst>
  <dgm:cxnLst>
    <dgm:cxn modelId="{F8DE21C3-C26B-4341-98DC-B4B54BDD6109}" type="presOf" srcId="{1A9A8C41-CB81-4426-BB1D-351B6C41A04F}" destId="{723984CD-09FC-442A-B0DD-32A942F5280F}" srcOrd="1" destOrd="0" presId="urn:microsoft.com/office/officeart/2005/8/layout/gear1"/>
    <dgm:cxn modelId="{D934F3B0-A430-4664-B09D-7ADA2E60FCFC}" type="presOf" srcId="{5F557EC9-B852-452D-8D14-6055161A58DD}" destId="{F5C574F9-FDE6-4E24-A5F0-9E903F5CA804}" srcOrd="0" destOrd="0" presId="urn:microsoft.com/office/officeart/2005/8/layout/gear1"/>
    <dgm:cxn modelId="{5DA57C7F-21A9-4F74-B35E-C4E55437D69F}" type="presOf" srcId="{1A9A8C41-CB81-4426-BB1D-351B6C41A04F}" destId="{3A329588-6D1F-406B-B89A-5C737A61E52A}" srcOrd="2" destOrd="0" presId="urn:microsoft.com/office/officeart/2005/8/layout/gear1"/>
    <dgm:cxn modelId="{D5857BBF-045B-4132-B216-21A9B6788365}" type="presOf" srcId="{4AFA8C5D-BCCE-44B6-957C-FD9860D5BD92}" destId="{6026F667-CD95-4466-BF27-CE70CAC8C4AA}" srcOrd="0" destOrd="0" presId="urn:microsoft.com/office/officeart/2005/8/layout/gear1"/>
    <dgm:cxn modelId="{B060293A-29FA-4876-8F20-3CE90DCF073F}" type="presOf" srcId="{BC289337-3050-457F-BFAB-D8CBA1E7AEB7}" destId="{18282A93-72A7-4E42-A502-0AE7EED24B96}" srcOrd="1" destOrd="0" presId="urn:microsoft.com/office/officeart/2005/8/layout/gear1"/>
    <dgm:cxn modelId="{D917D5E2-1BFC-48AF-8110-7E8D0021AA08}" type="presOf" srcId="{1A9A8C41-CB81-4426-BB1D-351B6C41A04F}" destId="{648BC847-D5F8-4E32-8097-5E1FDAA475CF}" srcOrd="3" destOrd="0" presId="urn:microsoft.com/office/officeart/2005/8/layout/gear1"/>
    <dgm:cxn modelId="{BE04A505-769C-406F-93B6-4C773BCAC1D5}" type="presOf" srcId="{1A9A8C41-CB81-4426-BB1D-351B6C41A04F}" destId="{1B1CA3C1-E0FF-454F-A654-1FEA1892537A}" srcOrd="0" destOrd="0" presId="urn:microsoft.com/office/officeart/2005/8/layout/gear1"/>
    <dgm:cxn modelId="{B5D863C2-2C61-4827-B821-86B6421F2A01}" srcId="{AABF4404-F3FA-4B10-9482-785664CE40CE}" destId="{BC289337-3050-457F-BFAB-D8CBA1E7AEB7}" srcOrd="1" destOrd="0" parTransId="{AFB358C0-67D5-4528-A7B7-CF5576E52252}" sibTransId="{FE975F26-843F-46B4-BB6E-6A123309B03D}"/>
    <dgm:cxn modelId="{06C2B692-48DD-4495-B266-A62E555B10EA}" type="presOf" srcId="{C50B760A-8EC2-47EB-986D-FEB1F20BDD5C}" destId="{E898E1B9-2538-4464-A69B-4980BB8F0F27}" srcOrd="0" destOrd="0" presId="urn:microsoft.com/office/officeart/2005/8/layout/gear1"/>
    <dgm:cxn modelId="{B52DBD52-4C01-475E-B4F3-1403A174C34C}" type="presOf" srcId="{C50B760A-8EC2-47EB-986D-FEB1F20BDD5C}" destId="{C2DAE2BB-9698-434D-A70C-B0F72FA892A4}" srcOrd="2" destOrd="0" presId="urn:microsoft.com/office/officeart/2005/8/layout/gear1"/>
    <dgm:cxn modelId="{94CEE34F-C7C0-4DA2-8413-A3910AA784CA}" srcId="{AABF4404-F3FA-4B10-9482-785664CE40CE}" destId="{1A9A8C41-CB81-4426-BB1D-351B6C41A04F}" srcOrd="2" destOrd="0" parTransId="{D4E534CE-3BA7-4599-8149-9BFC69A92E51}" sibTransId="{5F557EC9-B852-452D-8D14-6055161A58DD}"/>
    <dgm:cxn modelId="{AA9D577C-AD9E-480A-AB6E-B4ADC9FEFE38}" type="presOf" srcId="{AABF4404-F3FA-4B10-9482-785664CE40CE}" destId="{0700BDB6-FC34-45F6-B24F-2CDC610515A7}" srcOrd="0" destOrd="0" presId="urn:microsoft.com/office/officeart/2005/8/layout/gear1"/>
    <dgm:cxn modelId="{94DFC3DE-05A3-4AF0-93F6-3EB5D488BD65}" type="presOf" srcId="{BC289337-3050-457F-BFAB-D8CBA1E7AEB7}" destId="{0FE64EC8-87AA-4D17-8095-94765F5AB8B8}" srcOrd="2" destOrd="0" presId="urn:microsoft.com/office/officeart/2005/8/layout/gear1"/>
    <dgm:cxn modelId="{E576C707-F4BA-49AE-A8D9-D7DBEF40059A}" type="presOf" srcId="{BC289337-3050-457F-BFAB-D8CBA1E7AEB7}" destId="{2F7B9170-2EE7-42AB-9767-B02186BF3CD4}" srcOrd="0" destOrd="0" presId="urn:microsoft.com/office/officeart/2005/8/layout/gear1"/>
    <dgm:cxn modelId="{54ECA6CE-86DD-480A-A998-59DC4EDECB5B}" srcId="{AABF4404-F3FA-4B10-9482-785664CE40CE}" destId="{C50B760A-8EC2-47EB-986D-FEB1F20BDD5C}" srcOrd="0" destOrd="0" parTransId="{414F0E67-20F3-4B73-8356-476C1D783106}" sibTransId="{4AFA8C5D-BCCE-44B6-957C-FD9860D5BD92}"/>
    <dgm:cxn modelId="{FBD8B0D7-6A82-44DB-B6DE-25B145558C48}" type="presOf" srcId="{C50B760A-8EC2-47EB-986D-FEB1F20BDD5C}" destId="{CFA65273-B782-40F7-95D9-557FCF8AD9D3}" srcOrd="1" destOrd="0" presId="urn:microsoft.com/office/officeart/2005/8/layout/gear1"/>
    <dgm:cxn modelId="{3D812F55-17C1-4DE7-B30D-ED59CF0A1FDF}" type="presOf" srcId="{FE975F26-843F-46B4-BB6E-6A123309B03D}" destId="{38E05B00-6550-4D81-A4F8-A91789697B4E}" srcOrd="0" destOrd="0" presId="urn:microsoft.com/office/officeart/2005/8/layout/gear1"/>
    <dgm:cxn modelId="{65446AA1-F7D0-43AA-A5C6-EDCDB65DDC69}" type="presParOf" srcId="{0700BDB6-FC34-45F6-B24F-2CDC610515A7}" destId="{E898E1B9-2538-4464-A69B-4980BB8F0F27}" srcOrd="0" destOrd="0" presId="urn:microsoft.com/office/officeart/2005/8/layout/gear1"/>
    <dgm:cxn modelId="{F6A8E0C5-1E5E-4D5C-95EF-4AE70A38CC89}" type="presParOf" srcId="{0700BDB6-FC34-45F6-B24F-2CDC610515A7}" destId="{CFA65273-B782-40F7-95D9-557FCF8AD9D3}" srcOrd="1" destOrd="0" presId="urn:microsoft.com/office/officeart/2005/8/layout/gear1"/>
    <dgm:cxn modelId="{990CF4BD-50FC-4451-A0A9-BD239B825EF5}" type="presParOf" srcId="{0700BDB6-FC34-45F6-B24F-2CDC610515A7}" destId="{C2DAE2BB-9698-434D-A70C-B0F72FA892A4}" srcOrd="2" destOrd="0" presId="urn:microsoft.com/office/officeart/2005/8/layout/gear1"/>
    <dgm:cxn modelId="{A7B0FFDB-FB03-4DB9-97E5-B7A741496FC7}" type="presParOf" srcId="{0700BDB6-FC34-45F6-B24F-2CDC610515A7}" destId="{2F7B9170-2EE7-42AB-9767-B02186BF3CD4}" srcOrd="3" destOrd="0" presId="urn:microsoft.com/office/officeart/2005/8/layout/gear1"/>
    <dgm:cxn modelId="{209622AF-0642-41A5-ABA0-75F215DD3A31}" type="presParOf" srcId="{0700BDB6-FC34-45F6-B24F-2CDC610515A7}" destId="{18282A93-72A7-4E42-A502-0AE7EED24B96}" srcOrd="4" destOrd="0" presId="urn:microsoft.com/office/officeart/2005/8/layout/gear1"/>
    <dgm:cxn modelId="{D8254BE3-77AE-4C12-859C-813BFB3DBA1D}" type="presParOf" srcId="{0700BDB6-FC34-45F6-B24F-2CDC610515A7}" destId="{0FE64EC8-87AA-4D17-8095-94765F5AB8B8}" srcOrd="5" destOrd="0" presId="urn:microsoft.com/office/officeart/2005/8/layout/gear1"/>
    <dgm:cxn modelId="{2EF0D8D6-1D89-4291-8A10-8D7596BA03B3}" type="presParOf" srcId="{0700BDB6-FC34-45F6-B24F-2CDC610515A7}" destId="{1B1CA3C1-E0FF-454F-A654-1FEA1892537A}" srcOrd="6" destOrd="0" presId="urn:microsoft.com/office/officeart/2005/8/layout/gear1"/>
    <dgm:cxn modelId="{6F018B0F-588C-49D3-8682-C266CFA5EA36}" type="presParOf" srcId="{0700BDB6-FC34-45F6-B24F-2CDC610515A7}" destId="{723984CD-09FC-442A-B0DD-32A942F5280F}" srcOrd="7" destOrd="0" presId="urn:microsoft.com/office/officeart/2005/8/layout/gear1"/>
    <dgm:cxn modelId="{BE07B3EC-EF75-47A9-9938-51F38AF6FC34}" type="presParOf" srcId="{0700BDB6-FC34-45F6-B24F-2CDC610515A7}" destId="{3A329588-6D1F-406B-B89A-5C737A61E52A}" srcOrd="8" destOrd="0" presId="urn:microsoft.com/office/officeart/2005/8/layout/gear1"/>
    <dgm:cxn modelId="{CFF5CACA-74AE-4B70-920E-1E56FF7CD968}" type="presParOf" srcId="{0700BDB6-FC34-45F6-B24F-2CDC610515A7}" destId="{648BC847-D5F8-4E32-8097-5E1FDAA475CF}" srcOrd="9" destOrd="0" presId="urn:microsoft.com/office/officeart/2005/8/layout/gear1"/>
    <dgm:cxn modelId="{BF6AE319-B015-47A7-9279-D0E91FA8C5F1}" type="presParOf" srcId="{0700BDB6-FC34-45F6-B24F-2CDC610515A7}" destId="{6026F667-CD95-4466-BF27-CE70CAC8C4AA}" srcOrd="10" destOrd="0" presId="urn:microsoft.com/office/officeart/2005/8/layout/gear1"/>
    <dgm:cxn modelId="{CF4D935D-79E8-4664-9AEE-80F72D625158}" type="presParOf" srcId="{0700BDB6-FC34-45F6-B24F-2CDC610515A7}" destId="{38E05B00-6550-4D81-A4F8-A91789697B4E}" srcOrd="11" destOrd="0" presId="urn:microsoft.com/office/officeart/2005/8/layout/gear1"/>
    <dgm:cxn modelId="{7A8C33A3-A155-496A-B1AB-30A3079681F6}" type="presParOf" srcId="{0700BDB6-FC34-45F6-B24F-2CDC610515A7}" destId="{F5C574F9-FDE6-4E24-A5F0-9E903F5CA80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8E1B9-2538-4464-A69B-4980BB8F0F27}">
      <dsp:nvSpPr>
        <dsp:cNvPr id="0" name=""/>
        <dsp:cNvSpPr/>
      </dsp:nvSpPr>
      <dsp:spPr>
        <a:xfrm>
          <a:off x="4409918" y="2261378"/>
          <a:ext cx="2934396" cy="2961909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자립경제 기반 마련</a:t>
          </a:r>
          <a:endParaRPr lang="ko-KR" altLang="en-US" sz="2200" kern="1200" dirty="0"/>
        </a:p>
      </dsp:txBody>
      <dsp:txXfrm>
        <a:off x="4409918" y="2261378"/>
        <a:ext cx="2934396" cy="2961909"/>
      </dsp:txXfrm>
    </dsp:sp>
    <dsp:sp modelId="{2F7B9170-2EE7-42AB-9767-B02186BF3CD4}">
      <dsp:nvSpPr>
        <dsp:cNvPr id="0" name=""/>
        <dsp:cNvSpPr/>
      </dsp:nvSpPr>
      <dsp:spPr>
        <a:xfrm>
          <a:off x="2408029" y="1631016"/>
          <a:ext cx="2343984" cy="2286532"/>
        </a:xfrm>
        <a:prstGeom prst="gear6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정부주도 경제정책</a:t>
          </a:r>
          <a:endParaRPr lang="ko-KR" altLang="en-US" sz="2200" kern="1200" dirty="0"/>
        </a:p>
      </dsp:txBody>
      <dsp:txXfrm>
        <a:off x="2408029" y="1631016"/>
        <a:ext cx="2343984" cy="2286532"/>
      </dsp:txXfrm>
    </dsp:sp>
    <dsp:sp modelId="{1B1CA3C1-E0FF-454F-A654-1FEA1892537A}">
      <dsp:nvSpPr>
        <dsp:cNvPr id="0" name=""/>
        <dsp:cNvSpPr/>
      </dsp:nvSpPr>
      <dsp:spPr>
        <a:xfrm rot="20700000">
          <a:off x="3831991" y="99240"/>
          <a:ext cx="2236262" cy="2364963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수출주도 경제</a:t>
          </a:r>
          <a:endParaRPr lang="ko-KR" altLang="en-US" sz="2200" kern="1200" dirty="0"/>
        </a:p>
      </dsp:txBody>
      <dsp:txXfrm>
        <a:off x="4314835" y="625579"/>
        <a:ext cx="1270573" cy="1312284"/>
      </dsp:txXfrm>
    </dsp:sp>
    <dsp:sp modelId="{6026F667-CD95-4466-BF27-CE70CAC8C4AA}">
      <dsp:nvSpPr>
        <dsp:cNvPr id="0" name=""/>
        <dsp:cNvSpPr/>
      </dsp:nvSpPr>
      <dsp:spPr>
        <a:xfrm>
          <a:off x="4204651" y="1920497"/>
          <a:ext cx="3571692" cy="3571692"/>
        </a:xfrm>
        <a:prstGeom prst="circularArrow">
          <a:avLst>
            <a:gd name="adj1" fmla="val 4687"/>
            <a:gd name="adj2" fmla="val 299029"/>
            <a:gd name="adj3" fmla="val 2533799"/>
            <a:gd name="adj4" fmla="val 15823800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05B00-6550-4D81-A4F8-A91789697B4E}">
      <dsp:nvSpPr>
        <dsp:cNvPr id="0" name=""/>
        <dsp:cNvSpPr/>
      </dsp:nvSpPr>
      <dsp:spPr>
        <a:xfrm>
          <a:off x="2087723" y="1234799"/>
          <a:ext cx="2595057" cy="259505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C574F9-FDE6-4E24-A5F0-9E903F5CA804}">
      <dsp:nvSpPr>
        <dsp:cNvPr id="0" name=""/>
        <dsp:cNvSpPr/>
      </dsp:nvSpPr>
      <dsp:spPr>
        <a:xfrm>
          <a:off x="3322188" y="-474931"/>
          <a:ext cx="2797994" cy="27979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89BEA-AB67-4F66-A5EE-FD9D5B2F2BB3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5A40F-7B0A-4BC8-BCF1-AC9146840A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b="1" dirty="0" smtClean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sz="12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12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21"/>
          <p:cNvGrpSpPr/>
          <p:nvPr userDrawn="1"/>
        </p:nvGrpSpPr>
        <p:grpSpPr>
          <a:xfrm>
            <a:off x="2643174" y="2617163"/>
            <a:ext cx="6102900" cy="3812233"/>
            <a:chOff x="2643174" y="2617163"/>
            <a:chExt cx="6102900" cy="3812233"/>
          </a:xfrm>
        </p:grpSpPr>
        <p:pic>
          <p:nvPicPr>
            <p:cNvPr id="23" name="그림 22" descr="main-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174" y="2617163"/>
              <a:ext cx="5248667" cy="3337567"/>
            </a:xfrm>
            <a:prstGeom prst="rect">
              <a:avLst/>
            </a:prstGeom>
          </p:spPr>
        </p:pic>
        <p:grpSp>
          <p:nvGrpSpPr>
            <p:cNvPr id="8" name="그룹 13"/>
            <p:cNvGrpSpPr/>
            <p:nvPr/>
          </p:nvGrpSpPr>
          <p:grpSpPr>
            <a:xfrm>
              <a:off x="7174425" y="3667127"/>
              <a:ext cx="1571649" cy="1352559"/>
              <a:chOff x="7215206" y="3500438"/>
              <a:chExt cx="1571649" cy="1352559"/>
            </a:xfrm>
          </p:grpSpPr>
          <p:grpSp>
            <p:nvGrpSpPr>
              <p:cNvPr id="9" name="그룹 32"/>
              <p:cNvGrpSpPr/>
              <p:nvPr/>
            </p:nvGrpSpPr>
            <p:grpSpPr>
              <a:xfrm>
                <a:off x="7286644" y="3500438"/>
                <a:ext cx="1500211" cy="1223967"/>
                <a:chOff x="6448425" y="2795583"/>
                <a:chExt cx="1500211" cy="1223967"/>
              </a:xfrm>
            </p:grpSpPr>
            <p:sp>
              <p:nvSpPr>
                <p:cNvPr id="35" name="자유형 34"/>
                <p:cNvSpPr/>
                <p:nvPr/>
              </p:nvSpPr>
              <p:spPr>
                <a:xfrm>
                  <a:off x="6448425" y="2971800"/>
                  <a:ext cx="285750" cy="1047750"/>
                </a:xfrm>
                <a:custGeom>
                  <a:avLst/>
                  <a:gdLst>
                    <a:gd name="connsiteX0" fmla="*/ 0 w 285750"/>
                    <a:gd name="connsiteY0" fmla="*/ 1047750 h 1047750"/>
                    <a:gd name="connsiteX1" fmla="*/ 0 w 285750"/>
                    <a:gd name="connsiteY1" fmla="*/ 0 h 1047750"/>
                    <a:gd name="connsiteX2" fmla="*/ 285750 w 285750"/>
                    <a:gd name="connsiteY2" fmla="*/ 0 h 1047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0" h="1047750">
                      <a:moveTo>
                        <a:pt x="0" y="1047750"/>
                      </a:moveTo>
                      <a:lnTo>
                        <a:pt x="0" y="0"/>
                      </a:lnTo>
                      <a:lnTo>
                        <a:pt x="285750" y="0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>
                  <a:off x="6734190" y="2795583"/>
                  <a:ext cx="1214446" cy="35719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4" name="타원 33"/>
              <p:cNvSpPr/>
              <p:nvPr/>
            </p:nvSpPr>
            <p:spPr>
              <a:xfrm>
                <a:off x="7215206" y="4708997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그룹 19"/>
            <p:cNvGrpSpPr/>
            <p:nvPr/>
          </p:nvGrpSpPr>
          <p:grpSpPr>
            <a:xfrm>
              <a:off x="2979605" y="2988878"/>
              <a:ext cx="1495449" cy="1352559"/>
              <a:chOff x="2162145" y="2128829"/>
              <a:chExt cx="1495449" cy="1352559"/>
            </a:xfrm>
          </p:grpSpPr>
          <p:sp>
            <p:nvSpPr>
              <p:cNvPr id="30" name="자유형 29"/>
              <p:cNvSpPr/>
              <p:nvPr/>
            </p:nvSpPr>
            <p:spPr>
              <a:xfrm>
                <a:off x="2233583" y="2305046"/>
                <a:ext cx="285750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443148" y="2128829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162145" y="3337388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25"/>
            <p:cNvGrpSpPr/>
            <p:nvPr/>
          </p:nvGrpSpPr>
          <p:grpSpPr>
            <a:xfrm>
              <a:off x="3898787" y="5067312"/>
              <a:ext cx="2081227" cy="1362084"/>
              <a:chOff x="3081327" y="4186243"/>
              <a:chExt cx="2081227" cy="1362084"/>
            </a:xfrm>
          </p:grpSpPr>
          <p:sp>
            <p:nvSpPr>
              <p:cNvPr id="27" name="자유형 26"/>
              <p:cNvSpPr/>
              <p:nvPr/>
            </p:nvSpPr>
            <p:spPr>
              <a:xfrm flipV="1">
                <a:off x="3152764" y="4314835"/>
                <a:ext cx="847731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V="1">
                <a:off x="3948108" y="5191137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 flipV="1">
                <a:off x="3081327" y="4186243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8FB-72AB-43D3-8E80-1C05B81BDAD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6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7145" y="0"/>
            <a:ext cx="1681359" cy="576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559" y="116632"/>
            <a:ext cx="1094065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59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100"/>
            <a:ext cx="8229600" cy="909603"/>
          </a:xfrm>
        </p:spPr>
        <p:txBody>
          <a:bodyPr>
            <a:normAutofit/>
          </a:bodyPr>
          <a:lstStyle>
            <a:lvl1pPr>
              <a:defRPr sz="35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EDB2-4F6E-4ED2-BE58-E2E7AC48B5E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1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831-14F0-41C7-AF20-3A18219CE8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2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52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AF6D-C76C-4C9C-9261-ED9F46F26E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3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032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3E43-9D7E-4BA0-A601-1423E101A6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D817-8916-4AB1-8B31-91DBDF1BD750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6444343"/>
            <a:ext cx="9144000" cy="41365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Adobe Heiti Std R" pitchFamily="34" charset="-128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0499DD-56A7-4718-9C99-A5B7C0C0B775}" type="datetime1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2011-08-09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dirty="0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07A34-08DF-4F0F-AE4A-D23DEC13E25C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2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Adobe Heiti Std R" pitchFamily="34" charset="-128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1571" name="Picture 3" descr="목차선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645024"/>
            <a:ext cx="5891559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573" name="Rectangle 5"/>
          <p:cNvSpPr>
            <a:spLocks noChangeArrowheads="1"/>
          </p:cNvSpPr>
          <p:nvPr/>
        </p:nvSpPr>
        <p:spPr bwMode="auto">
          <a:xfrm>
            <a:off x="1847104" y="2132856"/>
            <a:ext cx="5456942" cy="233602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한국경제의 과거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광복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~1960</a:t>
            </a: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년대 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9CB3B-C699-42F1-A2B8-2E902481244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D817-8916-4AB1-8B31-91DBDF1BD750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02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6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431165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2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(2)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484783"/>
            <a:ext cx="8280920" cy="4320481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성과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베트남전쟁 특수로 인한 높은 경제성장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경제성장률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9.6%)</a:t>
            </a: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-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수출주도형 체제 확립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(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수출의존도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: 13.7%       17.8%)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10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4355976" y="4365104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95536" y="476672"/>
            <a:ext cx="8352928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000" b="1" dirty="0">
                <a:solidFill>
                  <a:prstClr val="black"/>
                </a:solidFill>
                <a:cs typeface="Arial" pitchFamily="34" charset="0"/>
              </a:rPr>
              <a:t>1960</a:t>
            </a:r>
            <a:r>
              <a:rPr kumimoji="1" lang="ko-KR" altLang="en-US" sz="4000" b="1" dirty="0">
                <a:solidFill>
                  <a:prstClr val="black"/>
                </a:solidFill>
                <a:cs typeface="Arial" pitchFamily="34" charset="0"/>
              </a:rPr>
              <a:t>년대</a:t>
            </a:r>
            <a:r>
              <a:rPr kumimoji="1" lang="en-US" altLang="ko-KR" sz="4000" b="1" dirty="0">
                <a:solidFill>
                  <a:prstClr val="black"/>
                </a:solidFill>
                <a:cs typeface="Arial" pitchFamily="34" charset="0"/>
              </a:rPr>
              <a:t>-</a:t>
            </a:r>
            <a:r>
              <a:rPr kumimoji="1" lang="ko-KR" altLang="en-US" sz="4000" b="1" dirty="0">
                <a:solidFill>
                  <a:prstClr val="black"/>
                </a:solidFill>
                <a:cs typeface="Arial" pitchFamily="34" charset="0"/>
              </a:rPr>
              <a:t>노동집약적 경공업</a:t>
            </a:r>
            <a:r>
              <a:rPr kumimoji="1" lang="en-US" altLang="ko-KR" sz="4000" b="1" dirty="0">
                <a:solidFill>
                  <a:prstClr val="black"/>
                </a:solidFill>
                <a:cs typeface="Arial" pitchFamily="34" charset="0"/>
              </a:rPr>
              <a:t> </a:t>
            </a:r>
            <a:endParaRPr kumimoji="1" lang="ko-KR" altLang="ko-KR" sz="40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704B-0016-46DB-BDAC-2C10AD7CEA54}" type="datetime1">
              <a:rPr lang="ko-KR" altLang="en-US" smtClean="0">
                <a:solidFill>
                  <a:prstClr val="white"/>
                </a:solidFill>
                <a:latin typeface="맑은 고딕"/>
                <a:ea typeface="굴림" pitchFamily="50" charset="-127"/>
              </a:rPr>
              <a:pPr/>
              <a:t>2011-08-09</a:t>
            </a:fld>
            <a:endParaRPr lang="ko-KR" altLang="en-US" dirty="0">
              <a:solidFill>
                <a:prstClr val="white"/>
              </a:solidFill>
              <a:latin typeface="맑은 고딕"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맑은 고딕"/>
                <a:ea typeface="굴림" pitchFamily="50" charset="-127"/>
              </a:rPr>
              <a:pPr/>
              <a:t>11</a:t>
            </a:fld>
            <a:endParaRPr lang="ko-KR" altLang="en-US">
              <a:solidFill>
                <a:prstClr val="white"/>
              </a:solidFill>
              <a:latin typeface="맑은 고딕"/>
              <a:ea typeface="굴림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268760"/>
            <a:ext cx="8640960" cy="492442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ko-KR" altLang="en-US" sz="3200" dirty="0">
                <a:solidFill>
                  <a:srgbClr val="002060"/>
                </a:solidFill>
                <a:cs typeface="Arial" pitchFamily="34" charset="0"/>
              </a:rPr>
              <a:t>섬유</a:t>
            </a:r>
            <a:r>
              <a:rPr lang="en-US" altLang="ko-KR" sz="3200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cs typeface="Arial" pitchFamily="34" charset="0"/>
              </a:rPr>
              <a:t>가발</a:t>
            </a:r>
            <a:r>
              <a:rPr lang="en-US" altLang="ko-KR" sz="3200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cs typeface="Arial" pitchFamily="34" charset="0"/>
              </a:rPr>
              <a:t>의류 산업 중심</a:t>
            </a:r>
            <a:endParaRPr lang="en-US" altLang="ko-KR" sz="3200" dirty="0">
              <a:solidFill>
                <a:srgbClr val="002060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r>
              <a:rPr lang="en-US" altLang="ko-KR" sz="3600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altLang="ko-KR" sz="3000" dirty="0">
                <a:solidFill>
                  <a:prstClr val="black"/>
                </a:solidFill>
                <a:cs typeface="Arial" pitchFamily="34" charset="0"/>
              </a:rPr>
              <a:t>- </a:t>
            </a:r>
            <a:r>
              <a:rPr lang="ko-KR" altLang="en-US" sz="2800" dirty="0">
                <a:solidFill>
                  <a:prstClr val="black"/>
                </a:solidFill>
                <a:cs typeface="Arial" pitchFamily="34" charset="0"/>
              </a:rPr>
              <a:t>낮은 기술력</a:t>
            </a:r>
            <a:r>
              <a:rPr lang="en-US" altLang="ko-KR" sz="2800" dirty="0">
                <a:solidFill>
                  <a:prstClr val="black"/>
                </a:solidFill>
                <a:cs typeface="Arial" pitchFamily="34" charset="0"/>
              </a:rPr>
              <a:t>, </a:t>
            </a:r>
            <a:r>
              <a:rPr lang="ko-KR" altLang="en-US" sz="2800" dirty="0">
                <a:solidFill>
                  <a:prstClr val="black"/>
                </a:solidFill>
                <a:cs typeface="Arial" pitchFamily="34" charset="0"/>
              </a:rPr>
              <a:t>값싸고 풍부한 노동</a:t>
            </a:r>
            <a:endParaRPr lang="en-US" altLang="ko-KR" sz="28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pPr>
              <a:buClr>
                <a:srgbClr val="0070C0"/>
              </a:buClr>
            </a:pPr>
            <a:endParaRPr lang="en-US" altLang="ko-KR" sz="3000" dirty="0">
              <a:solidFill>
                <a:prstClr val="black"/>
              </a:solidFill>
              <a:cs typeface="Arial" pitchFamily="34" charset="0"/>
            </a:endParaRPr>
          </a:p>
          <a:p>
            <a:endParaRPr lang="ko-KR" altLang="en-US" sz="3200" dirty="0">
              <a:solidFill>
                <a:prstClr val="black"/>
              </a:solidFill>
            </a:endParaRPr>
          </a:p>
        </p:txBody>
      </p:sp>
      <p:pic>
        <p:nvPicPr>
          <p:cNvPr id="6" name="그림 5" descr="섬유산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6974" y="2636912"/>
            <a:ext cx="4749122" cy="3159993"/>
          </a:xfrm>
          <a:prstGeom prst="rect">
            <a:avLst/>
          </a:prstGeom>
        </p:spPr>
      </p:pic>
      <p:pic>
        <p:nvPicPr>
          <p:cNvPr id="7" name="그림 6" descr="재봉공장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2462376"/>
            <a:ext cx="2520279" cy="348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1775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1960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년대 한국 경제성장의 한계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320480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원자재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err="1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시설재에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대한 높은 대외의존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산업 및 경제 발전에 따른 임금 상승으로 인한 비교우위 상실 가능성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도시공업화로 인한 </a:t>
            </a:r>
            <a:r>
              <a:rPr lang="ko-KR" altLang="en-US" sz="3600" dirty="0" err="1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도농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격차 심화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12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43341" y="1196752"/>
            <a:ext cx="5657319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Thank you!</a:t>
            </a:r>
            <a:endParaRPr kumimoji="1" lang="ko-KR" altLang="ko-KR" sz="8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3CE7-0B96-41AA-83D1-0952C8536528}" type="datetime1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>
            <a:normAutofit/>
          </a:bodyPr>
          <a:lstStyle/>
          <a:p>
            <a:pPr algn="ctr"/>
            <a:r>
              <a:rPr lang="ko-KR" altLang="en-US" sz="4400" b="1" dirty="0" smtClean="0">
                <a:latin typeface="굴림" pitchFamily="50" charset="-127"/>
                <a:ea typeface="굴림" pitchFamily="50" charset="-127"/>
                <a:cs typeface="Arial" pitchFamily="34" charset="0"/>
              </a:rPr>
              <a:t>광복 후 한국의 경제상황</a:t>
            </a:r>
            <a:endParaRPr lang="ko-KR" altLang="en-US" sz="4400" b="1" dirty="0"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내용 개체 틀 8"/>
          <p:cNvSpPr>
            <a:spLocks noGrp="1"/>
          </p:cNvSpPr>
          <p:nvPr>
            <p:ph idx="1"/>
          </p:nvPr>
        </p:nvSpPr>
        <p:spPr>
          <a:xfrm>
            <a:off x="539552" y="1711349"/>
            <a:ext cx="8229600" cy="4525963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남북분단으로 인한 경제적 보완관계상실</a:t>
            </a:r>
            <a:endParaRPr lang="en-US" altLang="ko-KR" dirty="0" smtClean="0">
              <a:solidFill>
                <a:srgbClr val="002060"/>
              </a:solidFill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일제의 </a:t>
            </a:r>
            <a:r>
              <a:rPr lang="ko-KR" altLang="en-US" dirty="0" err="1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남농북공</a:t>
            </a: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 정책</a:t>
            </a:r>
            <a:endParaRPr lang="en-US" altLang="ko-KR" dirty="0" smtClean="0">
              <a:solidFill>
                <a:srgbClr val="002060"/>
              </a:solidFill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일본인 사업가</a:t>
            </a:r>
            <a:r>
              <a:rPr lang="en-US" altLang="ko-KR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기술자</a:t>
            </a:r>
            <a:r>
              <a:rPr lang="en-US" altLang="ko-KR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관리자의 급작스런 철수와 일본경제로부터의 결별</a:t>
            </a:r>
            <a:endParaRPr lang="en-US" altLang="ko-KR" dirty="0" smtClean="0">
              <a:solidFill>
                <a:srgbClr val="002060"/>
              </a:solidFill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광복 전후의 급격한 통화팽창으로 인한 </a:t>
            </a:r>
            <a:r>
              <a:rPr lang="en-US" altLang="ko-KR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hyper-inflation</a:t>
            </a:r>
          </a:p>
          <a:p>
            <a:pPr>
              <a:buClr>
                <a:srgbClr val="0070C0"/>
              </a:buClr>
              <a:buNone/>
            </a:pPr>
            <a:endParaRPr lang="en-US" altLang="ko-KR" dirty="0">
              <a:solidFill>
                <a:srgbClr val="002060"/>
              </a:solidFill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FF000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1953</a:t>
            </a:r>
            <a:r>
              <a:rPr lang="ko-KR" altLang="en-US" dirty="0" smtClean="0">
                <a:solidFill>
                  <a:srgbClr val="FF0000"/>
                </a:solidFill>
                <a:latin typeface="굴림" pitchFamily="50" charset="-127"/>
                <a:ea typeface="굴림" pitchFamily="50" charset="-127"/>
                <a:cs typeface="Arial" pitchFamily="34" charset="0"/>
              </a:rPr>
              <a:t>년 이후 본격적인 재건 노력</a:t>
            </a:r>
            <a:endParaRPr lang="en-US" altLang="ko-KR" dirty="0" smtClean="0">
              <a:solidFill>
                <a:srgbClr val="FF0000"/>
              </a:solidFill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grpSp>
        <p:nvGrpSpPr>
          <p:cNvPr id="3" name="그룹 9"/>
          <p:cNvGrpSpPr/>
          <p:nvPr/>
        </p:nvGrpSpPr>
        <p:grpSpPr>
          <a:xfrm>
            <a:off x="2051720" y="1628800"/>
            <a:ext cx="5184576" cy="3528392"/>
            <a:chOff x="2051720" y="1628800"/>
            <a:chExt cx="5184576" cy="3528392"/>
          </a:xfrm>
        </p:grpSpPr>
        <p:sp>
          <p:nvSpPr>
            <p:cNvPr id="7" name="폭발 2 6"/>
            <p:cNvSpPr/>
            <p:nvPr/>
          </p:nvSpPr>
          <p:spPr>
            <a:xfrm>
              <a:off x="2051720" y="1628800"/>
              <a:ext cx="5184576" cy="3528392"/>
            </a:xfrm>
            <a:prstGeom prst="irregularSeal2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0449625">
              <a:off x="3059832" y="2996952"/>
              <a:ext cx="288032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4800" dirty="0">
                  <a:solidFill>
                    <a:prstClr val="black"/>
                  </a:solidFill>
                  <a:latin typeface="굴림" pitchFamily="50" charset="-127"/>
                  <a:ea typeface="굴림" pitchFamily="50" charset="-127"/>
                </a:rPr>
                <a:t> 한국전쟁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5141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1950</a:t>
            </a:r>
            <a:r>
              <a:rPr lang="ko-KR" altLang="en-US" b="1" dirty="0" smtClean="0">
                <a:latin typeface="+mj-ea"/>
                <a:ea typeface="+mj-ea"/>
              </a:rPr>
              <a:t>년대 </a:t>
            </a:r>
            <a:r>
              <a:rPr lang="en-US" altLang="ko-KR" b="1" dirty="0" smtClean="0">
                <a:latin typeface="+mj-ea"/>
                <a:ea typeface="+mj-ea"/>
              </a:rPr>
              <a:t>- </a:t>
            </a:r>
            <a:r>
              <a:rPr lang="ko-KR" altLang="en-US" b="1" dirty="0" smtClean="0">
                <a:latin typeface="+mj-ea"/>
                <a:ea typeface="+mj-ea"/>
              </a:rPr>
              <a:t>수입대체산업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184576"/>
          </a:xfrm>
          <a:ln w="28575">
            <a:solidFill>
              <a:srgbClr val="92D050"/>
            </a:solidFill>
          </a:ln>
        </p:spPr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삼백산업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중심의 수입대체산업 육성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sz="2400" dirty="0" smtClean="0">
                <a:latin typeface="+mn-ea"/>
                <a:cs typeface="Arial" pitchFamily="34" charset="0"/>
              </a:rPr>
              <a:t>미국 구호물자를 원자재로 이용한 노동집약적 산업 중심</a:t>
            </a:r>
            <a:endParaRPr lang="en-US" altLang="ko-KR" sz="2400" dirty="0" smtClean="0">
              <a:latin typeface="+mn-ea"/>
              <a:cs typeface="Arial" pitchFamily="34" charset="0"/>
            </a:endParaRPr>
          </a:p>
          <a:p>
            <a:pPr>
              <a:buNone/>
            </a:pPr>
            <a:endParaRPr lang="ko-KR" altLang="en-US" dirty="0">
              <a:latin typeface="+mn-ea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3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6" name="그림 5" descr="설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9032" y="2860129"/>
            <a:ext cx="2590800" cy="3305175"/>
          </a:xfrm>
          <a:prstGeom prst="rect">
            <a:avLst/>
          </a:prstGeom>
        </p:spPr>
      </p:pic>
      <p:pic>
        <p:nvPicPr>
          <p:cNvPr id="7" name="그림 6" descr="밀가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2906" y="2451348"/>
            <a:ext cx="3169294" cy="2417812"/>
          </a:xfrm>
          <a:prstGeom prst="rect">
            <a:avLst/>
          </a:prstGeom>
        </p:spPr>
      </p:pic>
      <p:pic>
        <p:nvPicPr>
          <p:cNvPr id="8" name="그림 7" descr="면화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719" y="3861048"/>
            <a:ext cx="2270745" cy="2089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31165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1950</a:t>
            </a:r>
            <a:r>
              <a:rPr lang="ko-KR" altLang="en-US" b="1" dirty="0" smtClean="0">
                <a:latin typeface="+mj-ea"/>
                <a:ea typeface="+mj-ea"/>
              </a:rPr>
              <a:t>년대 경제발전의 한계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3224" y="1700808"/>
            <a:ext cx="8003232" cy="3960440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외국의 원조에 대한 지나친 의존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- </a:t>
            </a:r>
            <a:r>
              <a:rPr lang="en-US" altLang="ko-KR" dirty="0" smtClean="0">
                <a:latin typeface="+mn-ea"/>
                <a:cs typeface="Arial" pitchFamily="34" charset="0"/>
              </a:rPr>
              <a:t>1957</a:t>
            </a:r>
            <a:r>
              <a:rPr lang="ko-KR" altLang="en-US" dirty="0" smtClean="0">
                <a:latin typeface="+mn-ea"/>
                <a:cs typeface="Arial" pitchFamily="34" charset="0"/>
              </a:rPr>
              <a:t>년 미국의 군사원조</a:t>
            </a:r>
            <a:r>
              <a:rPr lang="en-US" altLang="ko-KR" dirty="0" smtClean="0">
                <a:latin typeface="+mn-ea"/>
                <a:cs typeface="Arial" pitchFamily="34" charset="0"/>
              </a:rPr>
              <a:t>, </a:t>
            </a:r>
            <a:r>
              <a:rPr lang="ko-KR" altLang="en-US" dirty="0" smtClean="0">
                <a:latin typeface="+mn-ea"/>
                <a:cs typeface="Arial" pitchFamily="34" charset="0"/>
              </a:rPr>
              <a:t>경제원조 분리 정책 이후 한국에 대한 원조 감소</a:t>
            </a:r>
            <a:endParaRPr lang="en-US" altLang="ko-KR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28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협소한 국내시장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4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5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404664"/>
            <a:ext cx="8229600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b="1" dirty="0" smtClean="0">
                <a:solidFill>
                  <a:prstClr val="black"/>
                </a:solidFill>
                <a:latin typeface="+mj-ea"/>
                <a:ea typeface="+mj-ea"/>
                <a:cs typeface="Arial" pitchFamily="34" charset="0"/>
              </a:rPr>
              <a:t>1960-1970</a:t>
            </a:r>
            <a:r>
              <a:rPr kumimoji="1" lang="ko-KR" altLang="en-US" b="1" dirty="0" smtClean="0">
                <a:solidFill>
                  <a:prstClr val="black"/>
                </a:solidFill>
                <a:latin typeface="+mj-ea"/>
                <a:ea typeface="+mj-ea"/>
                <a:cs typeface="Arial" pitchFamily="34" charset="0"/>
              </a:rPr>
              <a:t>년대의 한국경제</a:t>
            </a:r>
            <a:endParaRPr kumimoji="1" lang="ko-KR" altLang="ko-KR" b="1" dirty="0">
              <a:solidFill>
                <a:prstClr val="black"/>
              </a:solidFill>
              <a:latin typeface="+mj-ea"/>
              <a:ea typeface="+mj-ea"/>
              <a:cs typeface="Arial" pitchFamily="34" charset="0"/>
            </a:endParaRPr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idx="1"/>
          </p:nvPr>
        </p:nvGraphicFramePr>
        <p:xfrm>
          <a:off x="-396552" y="1163885"/>
          <a:ext cx="889248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09603"/>
          </a:xfrm>
        </p:spPr>
        <p:txBody>
          <a:bodyPr/>
          <a:lstStyle/>
          <a:p>
            <a:pPr algn="ctr"/>
            <a:r>
              <a:rPr lang="en-US" altLang="ko-KR" b="1" dirty="0" smtClean="0">
                <a:latin typeface="+mj-ea"/>
                <a:ea typeface="+mj-ea"/>
              </a:rPr>
              <a:t>1960-1970</a:t>
            </a:r>
            <a:r>
              <a:rPr lang="ko-KR" altLang="en-US" b="1" dirty="0" smtClean="0">
                <a:latin typeface="+mj-ea"/>
                <a:ea typeface="+mj-ea"/>
              </a:rPr>
              <a:t>년대의 한국경제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수출주도산업 중심의 성장 모델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en-US" altLang="ko-KR" sz="2800" dirty="0" smtClean="0">
                <a:latin typeface="+mn-ea"/>
                <a:cs typeface="Arial" pitchFamily="34" charset="0"/>
              </a:rPr>
              <a:t>- 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신 기술 습득을 통한 산업구조 선진화</a:t>
            </a:r>
            <a:endParaRPr lang="en-US" altLang="ko-KR" sz="2800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2800" dirty="0" smtClean="0">
                <a:latin typeface="+mn-ea"/>
                <a:cs typeface="Arial" pitchFamily="34" charset="0"/>
              </a:rPr>
              <a:t> - 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후발국가의 이점</a:t>
            </a:r>
            <a:r>
              <a:rPr lang="en-US" altLang="ko-KR" sz="2800" dirty="0" smtClean="0">
                <a:latin typeface="+mn-ea"/>
                <a:cs typeface="Arial" pitchFamily="34" charset="0"/>
              </a:rPr>
              <a:t>(advantage of backwardness) </a:t>
            </a:r>
            <a:r>
              <a:rPr lang="ko-KR" altLang="en-US" sz="2800" dirty="0" smtClean="0">
                <a:latin typeface="+mn-ea"/>
                <a:cs typeface="Arial" pitchFamily="34" charset="0"/>
              </a:rPr>
              <a:t>극대화</a:t>
            </a:r>
            <a:endParaRPr lang="en-US" altLang="ko-KR" sz="2800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2400" dirty="0" smtClean="0">
                <a:latin typeface="+mn-ea"/>
                <a:cs typeface="Arial" pitchFamily="34" charset="0"/>
              </a:rPr>
              <a:t>(1960</a:t>
            </a:r>
            <a:r>
              <a:rPr lang="ko-KR" altLang="en-US" sz="2400" dirty="0" smtClean="0">
                <a:latin typeface="+mn-ea"/>
                <a:cs typeface="Arial" pitchFamily="34" charset="0"/>
              </a:rPr>
              <a:t>년대</a:t>
            </a:r>
            <a:r>
              <a:rPr lang="en-US" altLang="ko-KR" sz="2400" dirty="0" smtClean="0">
                <a:latin typeface="+mn-ea"/>
                <a:cs typeface="Arial" pitchFamily="34" charset="0"/>
              </a:rPr>
              <a:t>:</a:t>
            </a:r>
            <a:r>
              <a:rPr lang="ko-KR" altLang="en-US" sz="2400" dirty="0" smtClean="0">
                <a:latin typeface="+mn-ea"/>
                <a:cs typeface="Arial" pitchFamily="34" charset="0"/>
              </a:rPr>
              <a:t>연평균</a:t>
            </a:r>
            <a:r>
              <a:rPr lang="en-US" altLang="ko-KR" sz="2400" dirty="0" smtClean="0">
                <a:latin typeface="+mn-ea"/>
                <a:cs typeface="Arial" pitchFamily="34" charset="0"/>
              </a:rPr>
              <a:t>8.8%, 1970</a:t>
            </a:r>
            <a:r>
              <a:rPr lang="ko-KR" altLang="en-US" sz="2400" dirty="0" smtClean="0">
                <a:latin typeface="+mn-ea"/>
                <a:cs typeface="Arial" pitchFamily="34" charset="0"/>
              </a:rPr>
              <a:t>년대</a:t>
            </a:r>
            <a:r>
              <a:rPr lang="en-US" altLang="ko-KR" sz="2400" dirty="0" smtClean="0">
                <a:latin typeface="+mn-ea"/>
                <a:cs typeface="Arial" pitchFamily="34" charset="0"/>
              </a:rPr>
              <a:t>:</a:t>
            </a:r>
            <a:r>
              <a:rPr lang="ko-KR" altLang="en-US" sz="2400" dirty="0" smtClean="0">
                <a:latin typeface="+mn-ea"/>
                <a:cs typeface="Arial" pitchFamily="34" charset="0"/>
              </a:rPr>
              <a:t>연평균 </a:t>
            </a:r>
            <a:r>
              <a:rPr lang="en-US" altLang="ko-KR" sz="2400" dirty="0" smtClean="0">
                <a:latin typeface="+mn-ea"/>
                <a:cs typeface="Arial" pitchFamily="34" charset="0"/>
              </a:rPr>
              <a:t>7.6% </a:t>
            </a:r>
            <a:r>
              <a:rPr lang="ko-KR" altLang="en-US" sz="2400" dirty="0" smtClean="0">
                <a:latin typeface="+mn-ea"/>
                <a:cs typeface="Arial" pitchFamily="34" charset="0"/>
              </a:rPr>
              <a:t>경제성장률</a:t>
            </a:r>
            <a:r>
              <a:rPr lang="en-US" altLang="ko-KR" sz="2400" dirty="0" smtClean="0">
                <a:latin typeface="+mn-ea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남미의 수입대체산업화와 경제낙후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6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위쪽/아래쪽 화살표 5"/>
          <p:cNvSpPr/>
          <p:nvPr/>
        </p:nvSpPr>
        <p:spPr>
          <a:xfrm>
            <a:off x="4283968" y="4365104"/>
            <a:ext cx="504056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1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(1)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3"/>
            <a:ext cx="8280920" cy="4608512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1962 – 1966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목표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전력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석탄의 에너지원과 기간 산업 확충하고 사회간접자본 충실히 하여 경제 개발의 토대 형성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농업 생산력 확대 통한 농업소득 증대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수출 진흥 통한 국제수지 균형화 및 기술 진흥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7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503173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1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(2)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3312368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None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성과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경제성장률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7.8%</a:t>
            </a: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인당 국민총생산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(GNP) 83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달러       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125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달러 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8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6516216" y="357301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2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(1)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196753"/>
            <a:ext cx="8280920" cy="4608512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1967 – 1971</a:t>
            </a: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목표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식량자급화와 산림녹화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화학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철강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기계공업 건설에 의한 산업 고도화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7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억 달러의 수출 달성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고용확대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국민소득의 비약적 증대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과학기술 진흥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기술수준과 생산성 향상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372</Words>
  <Application>Microsoft Office PowerPoint</Application>
  <PresentationFormat>On-screen Show (4:3)</PresentationFormat>
  <Paragraphs>109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1_디자인 사용자 지정</vt:lpstr>
      <vt:lpstr>Slide 1</vt:lpstr>
      <vt:lpstr>광복 후 한국의 경제상황</vt:lpstr>
      <vt:lpstr>1950년대 - 수입대체산업</vt:lpstr>
      <vt:lpstr>1950년대 경제발전의 한계</vt:lpstr>
      <vt:lpstr>1960-1970년대의 한국경제</vt:lpstr>
      <vt:lpstr>1960-1970년대의 한국경제</vt:lpstr>
      <vt:lpstr>제 1차 경제개발 5개년 계획(1)</vt:lpstr>
      <vt:lpstr>제 1차 경제개발 5개년 계획(2)</vt:lpstr>
      <vt:lpstr>제 2차 경제개발 5개년 계획(1)</vt:lpstr>
      <vt:lpstr>제 2차 경제개발 5개년 계획(2)</vt:lpstr>
      <vt:lpstr>Slide 11</vt:lpstr>
      <vt:lpstr>1960년대 한국 경제성장의 한계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kyungmin</dc:creator>
  <cp:lastModifiedBy>한두봉</cp:lastModifiedBy>
  <cp:revision>6</cp:revision>
  <dcterms:created xsi:type="dcterms:W3CDTF">2011-07-24T11:09:04Z</dcterms:created>
  <dcterms:modified xsi:type="dcterms:W3CDTF">2011-08-08T17:17:26Z</dcterms:modified>
</cp:coreProperties>
</file>